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325" r:id="rId2"/>
    <p:sldId id="329" r:id="rId3"/>
    <p:sldId id="336" r:id="rId4"/>
    <p:sldId id="335" r:id="rId5"/>
    <p:sldId id="328" r:id="rId6"/>
    <p:sldId id="337" r:id="rId7"/>
    <p:sldId id="326" r:id="rId8"/>
    <p:sldId id="331" r:id="rId9"/>
    <p:sldId id="327" r:id="rId10"/>
    <p:sldId id="330" r:id="rId11"/>
  </p:sldIdLst>
  <p:sldSz cx="9144000" cy="6858000" type="screen4x3"/>
  <p:notesSz cx="6669088" cy="9928225"/>
  <p:defaultTextStyle>
    <a:defPPr>
      <a:defRPr lang="de-AT"/>
    </a:defPPr>
    <a:lvl1pPr algn="l" rtl="0" fontAlgn="base">
      <a:spcBef>
        <a:spcPct val="0"/>
      </a:spcBef>
      <a:spcAft>
        <a:spcPct val="0"/>
      </a:spcAft>
      <a:defRPr sz="2800" b="1" kern="1200">
        <a:solidFill>
          <a:schemeClr val="tx1"/>
        </a:solidFill>
        <a:latin typeface="Times New Roman" pitchFamily="18" charset="0"/>
        <a:ea typeface="+mn-ea"/>
        <a:cs typeface="Arial" charset="0"/>
      </a:defRPr>
    </a:lvl1pPr>
    <a:lvl2pPr marL="457200" algn="l" rtl="0" fontAlgn="base">
      <a:spcBef>
        <a:spcPct val="0"/>
      </a:spcBef>
      <a:spcAft>
        <a:spcPct val="0"/>
      </a:spcAft>
      <a:defRPr sz="2800" b="1" kern="1200">
        <a:solidFill>
          <a:schemeClr val="tx1"/>
        </a:solidFill>
        <a:latin typeface="Times New Roman" pitchFamily="18" charset="0"/>
        <a:ea typeface="+mn-ea"/>
        <a:cs typeface="Arial" charset="0"/>
      </a:defRPr>
    </a:lvl2pPr>
    <a:lvl3pPr marL="914400" algn="l" rtl="0" fontAlgn="base">
      <a:spcBef>
        <a:spcPct val="0"/>
      </a:spcBef>
      <a:spcAft>
        <a:spcPct val="0"/>
      </a:spcAft>
      <a:defRPr sz="2800" b="1" kern="1200">
        <a:solidFill>
          <a:schemeClr val="tx1"/>
        </a:solidFill>
        <a:latin typeface="Times New Roman" pitchFamily="18" charset="0"/>
        <a:ea typeface="+mn-ea"/>
        <a:cs typeface="Arial" charset="0"/>
      </a:defRPr>
    </a:lvl3pPr>
    <a:lvl4pPr marL="1371600" algn="l" rtl="0" fontAlgn="base">
      <a:spcBef>
        <a:spcPct val="0"/>
      </a:spcBef>
      <a:spcAft>
        <a:spcPct val="0"/>
      </a:spcAft>
      <a:defRPr sz="2800" b="1" kern="1200">
        <a:solidFill>
          <a:schemeClr val="tx1"/>
        </a:solidFill>
        <a:latin typeface="Times New Roman" pitchFamily="18" charset="0"/>
        <a:ea typeface="+mn-ea"/>
        <a:cs typeface="Arial" charset="0"/>
      </a:defRPr>
    </a:lvl4pPr>
    <a:lvl5pPr marL="1828800" algn="l" rtl="0" fontAlgn="base">
      <a:spcBef>
        <a:spcPct val="0"/>
      </a:spcBef>
      <a:spcAft>
        <a:spcPct val="0"/>
      </a:spcAft>
      <a:defRPr sz="2800" b="1" kern="1200">
        <a:solidFill>
          <a:schemeClr val="tx1"/>
        </a:solidFill>
        <a:latin typeface="Times New Roman" pitchFamily="18" charset="0"/>
        <a:ea typeface="+mn-ea"/>
        <a:cs typeface="Arial" charset="0"/>
      </a:defRPr>
    </a:lvl5pPr>
    <a:lvl6pPr marL="2286000" algn="l" defTabSz="914400" rtl="0" eaLnBrk="1" latinLnBrk="0" hangingPunct="1">
      <a:defRPr sz="2800" b="1" kern="1200">
        <a:solidFill>
          <a:schemeClr val="tx1"/>
        </a:solidFill>
        <a:latin typeface="Times New Roman" pitchFamily="18" charset="0"/>
        <a:ea typeface="+mn-ea"/>
        <a:cs typeface="Arial" charset="0"/>
      </a:defRPr>
    </a:lvl6pPr>
    <a:lvl7pPr marL="2743200" algn="l" defTabSz="914400" rtl="0" eaLnBrk="1" latinLnBrk="0" hangingPunct="1">
      <a:defRPr sz="2800" b="1" kern="1200">
        <a:solidFill>
          <a:schemeClr val="tx1"/>
        </a:solidFill>
        <a:latin typeface="Times New Roman" pitchFamily="18" charset="0"/>
        <a:ea typeface="+mn-ea"/>
        <a:cs typeface="Arial" charset="0"/>
      </a:defRPr>
    </a:lvl7pPr>
    <a:lvl8pPr marL="3200400" algn="l" defTabSz="914400" rtl="0" eaLnBrk="1" latinLnBrk="0" hangingPunct="1">
      <a:defRPr sz="2800" b="1" kern="1200">
        <a:solidFill>
          <a:schemeClr val="tx1"/>
        </a:solidFill>
        <a:latin typeface="Times New Roman" pitchFamily="18" charset="0"/>
        <a:ea typeface="+mn-ea"/>
        <a:cs typeface="Arial" charset="0"/>
      </a:defRPr>
    </a:lvl8pPr>
    <a:lvl9pPr marL="3657600" algn="l" defTabSz="914400" rtl="0" eaLnBrk="1" latinLnBrk="0" hangingPunct="1">
      <a:defRPr sz="2800" b="1" kern="1200">
        <a:solidFill>
          <a:schemeClr val="tx1"/>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676"/>
    <a:srgbClr val="CC0000"/>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460" autoAdjust="0"/>
    <p:restoredTop sz="94536" autoAdjust="0"/>
  </p:normalViewPr>
  <p:slideViewPr>
    <p:cSldViewPr>
      <p:cViewPr>
        <p:scale>
          <a:sx n="75" d="100"/>
          <a:sy n="75" d="100"/>
        </p:scale>
        <p:origin x="-744" y="-690"/>
      </p:cViewPr>
      <p:guideLst>
        <p:guide orient="horz" pos="1174"/>
        <p:guide orient="horz" pos="3456"/>
        <p:guide pos="1152"/>
        <p:guide pos="3456"/>
        <p:guide pos="5568"/>
        <p:guide pos="3168"/>
      </p:guideLst>
    </p:cSldViewPr>
  </p:slideViewPr>
  <p:outlineViewPr>
    <p:cViewPr>
      <p:scale>
        <a:sx n="33" d="100"/>
        <a:sy n="33" d="100"/>
      </p:scale>
      <p:origin x="0" y="10692"/>
    </p:cViewPr>
  </p:outlineViewPr>
  <p:notesTextViewPr>
    <p:cViewPr>
      <p:scale>
        <a:sx n="100" d="100"/>
        <a:sy n="100" d="100"/>
      </p:scale>
      <p:origin x="0" y="0"/>
    </p:cViewPr>
  </p:notesTextViewPr>
  <p:sorterViewPr>
    <p:cViewPr>
      <p:scale>
        <a:sx n="40" d="100"/>
        <a:sy n="4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888849" cy="497918"/>
          </a:xfrm>
          <a:prstGeom prst="rect">
            <a:avLst/>
          </a:prstGeom>
          <a:noFill/>
          <a:ln w="9525">
            <a:noFill/>
            <a:miter lim="800000"/>
            <a:headEnd/>
            <a:tailEnd/>
          </a:ln>
          <a:effectLst/>
        </p:spPr>
        <p:txBody>
          <a:bodyPr vert="horz" wrap="square" lIns="92662" tIns="46331" rIns="92662" bIns="46331" numCol="1" anchor="t" anchorCtr="0" compatLnSpc="1">
            <a:prstTxWarp prst="textNoShape">
              <a:avLst/>
            </a:prstTxWarp>
          </a:bodyPr>
          <a:lstStyle>
            <a:lvl1pPr defTabSz="926109">
              <a:defRPr sz="1200" b="0">
                <a:latin typeface="Times New Roman" charset="0"/>
                <a:cs typeface="+mn-cs"/>
              </a:defRPr>
            </a:lvl1pPr>
          </a:lstStyle>
          <a:p>
            <a:pPr>
              <a:defRPr/>
            </a:pPr>
            <a:endParaRPr lang="de-AT"/>
          </a:p>
        </p:txBody>
      </p:sp>
      <p:sp>
        <p:nvSpPr>
          <p:cNvPr id="5123" name="Rectangle 3"/>
          <p:cNvSpPr>
            <a:spLocks noGrp="1" noChangeArrowheads="1"/>
          </p:cNvSpPr>
          <p:nvPr>
            <p:ph type="dt" sz="quarter" idx="1"/>
          </p:nvPr>
        </p:nvSpPr>
        <p:spPr bwMode="auto">
          <a:xfrm>
            <a:off x="3780239" y="0"/>
            <a:ext cx="2888849" cy="497918"/>
          </a:xfrm>
          <a:prstGeom prst="rect">
            <a:avLst/>
          </a:prstGeom>
          <a:noFill/>
          <a:ln w="9525">
            <a:noFill/>
            <a:miter lim="800000"/>
            <a:headEnd/>
            <a:tailEnd/>
          </a:ln>
          <a:effectLst/>
        </p:spPr>
        <p:txBody>
          <a:bodyPr vert="horz" wrap="square" lIns="92662" tIns="46331" rIns="92662" bIns="46331" numCol="1" anchor="t" anchorCtr="0" compatLnSpc="1">
            <a:prstTxWarp prst="textNoShape">
              <a:avLst/>
            </a:prstTxWarp>
          </a:bodyPr>
          <a:lstStyle>
            <a:lvl1pPr algn="r" defTabSz="926109">
              <a:defRPr sz="1200" b="0">
                <a:latin typeface="Times New Roman" charset="0"/>
                <a:cs typeface="+mn-cs"/>
              </a:defRPr>
            </a:lvl1pPr>
          </a:lstStyle>
          <a:p>
            <a:pPr>
              <a:defRPr/>
            </a:pPr>
            <a:endParaRPr lang="de-AT"/>
          </a:p>
        </p:txBody>
      </p:sp>
      <p:sp>
        <p:nvSpPr>
          <p:cNvPr id="5124" name="Rectangle 4"/>
          <p:cNvSpPr>
            <a:spLocks noGrp="1" noChangeArrowheads="1"/>
          </p:cNvSpPr>
          <p:nvPr>
            <p:ph type="ftr" sz="quarter" idx="2"/>
          </p:nvPr>
        </p:nvSpPr>
        <p:spPr bwMode="auto">
          <a:xfrm>
            <a:off x="0" y="9430308"/>
            <a:ext cx="2888849" cy="497918"/>
          </a:xfrm>
          <a:prstGeom prst="rect">
            <a:avLst/>
          </a:prstGeom>
          <a:noFill/>
          <a:ln w="9525">
            <a:noFill/>
            <a:miter lim="800000"/>
            <a:headEnd/>
            <a:tailEnd/>
          </a:ln>
          <a:effectLst/>
        </p:spPr>
        <p:txBody>
          <a:bodyPr vert="horz" wrap="square" lIns="92662" tIns="46331" rIns="92662" bIns="46331" numCol="1" anchor="b" anchorCtr="0" compatLnSpc="1">
            <a:prstTxWarp prst="textNoShape">
              <a:avLst/>
            </a:prstTxWarp>
          </a:bodyPr>
          <a:lstStyle>
            <a:lvl1pPr defTabSz="926109">
              <a:defRPr sz="1200" b="0">
                <a:latin typeface="Times New Roman" charset="0"/>
                <a:cs typeface="+mn-cs"/>
              </a:defRPr>
            </a:lvl1pPr>
          </a:lstStyle>
          <a:p>
            <a:pPr>
              <a:defRPr/>
            </a:pPr>
            <a:endParaRPr lang="de-AT"/>
          </a:p>
        </p:txBody>
      </p:sp>
      <p:sp>
        <p:nvSpPr>
          <p:cNvPr id="5125" name="Rectangle 5"/>
          <p:cNvSpPr>
            <a:spLocks noGrp="1" noChangeArrowheads="1"/>
          </p:cNvSpPr>
          <p:nvPr>
            <p:ph type="sldNum" sz="quarter" idx="3"/>
          </p:nvPr>
        </p:nvSpPr>
        <p:spPr bwMode="auto">
          <a:xfrm>
            <a:off x="3780239" y="9430308"/>
            <a:ext cx="2888849" cy="497918"/>
          </a:xfrm>
          <a:prstGeom prst="rect">
            <a:avLst/>
          </a:prstGeom>
          <a:noFill/>
          <a:ln w="9525">
            <a:noFill/>
            <a:miter lim="800000"/>
            <a:headEnd/>
            <a:tailEnd/>
          </a:ln>
          <a:effectLst/>
        </p:spPr>
        <p:txBody>
          <a:bodyPr vert="horz" wrap="square" lIns="92662" tIns="46331" rIns="92662" bIns="46331" numCol="1" anchor="b" anchorCtr="0" compatLnSpc="1">
            <a:prstTxWarp prst="textNoShape">
              <a:avLst/>
            </a:prstTxWarp>
          </a:bodyPr>
          <a:lstStyle>
            <a:lvl1pPr algn="r" defTabSz="926109">
              <a:defRPr sz="1200" b="0">
                <a:latin typeface="Times New Roman" charset="0"/>
                <a:cs typeface="+mn-cs"/>
              </a:defRPr>
            </a:lvl1pPr>
          </a:lstStyle>
          <a:p>
            <a:pPr>
              <a:defRPr/>
            </a:pPr>
            <a:fld id="{488EC8E4-1620-4A62-A5A7-FDEA6F6400A2}" type="slidenum">
              <a:rPr lang="de-AT"/>
              <a:pPr>
                <a:defRPr/>
              </a:pPr>
              <a:t>‹Nr.›</a:t>
            </a:fld>
            <a:endParaRPr lang="de-A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8962" name="Rectangle 2"/>
          <p:cNvSpPr>
            <a:spLocks noGrp="1" noChangeArrowheads="1"/>
          </p:cNvSpPr>
          <p:nvPr>
            <p:ph type="hdr" sz="quarter"/>
          </p:nvPr>
        </p:nvSpPr>
        <p:spPr bwMode="auto">
          <a:xfrm>
            <a:off x="0" y="0"/>
            <a:ext cx="2890405" cy="497918"/>
          </a:xfrm>
          <a:prstGeom prst="rect">
            <a:avLst/>
          </a:prstGeom>
          <a:noFill/>
          <a:ln w="9525">
            <a:noFill/>
            <a:miter lim="800000"/>
            <a:headEnd/>
            <a:tailEnd/>
          </a:ln>
          <a:effectLst/>
        </p:spPr>
        <p:txBody>
          <a:bodyPr vert="horz" wrap="square" lIns="90721" tIns="45360" rIns="90721" bIns="45360" numCol="1" anchor="t" anchorCtr="0" compatLnSpc="1">
            <a:prstTxWarp prst="textNoShape">
              <a:avLst/>
            </a:prstTxWarp>
          </a:bodyPr>
          <a:lstStyle>
            <a:lvl1pPr>
              <a:defRPr sz="1200" b="0">
                <a:latin typeface="Times New Roman" charset="0"/>
                <a:cs typeface="+mn-cs"/>
              </a:defRPr>
            </a:lvl1pPr>
          </a:lstStyle>
          <a:p>
            <a:pPr>
              <a:defRPr/>
            </a:pPr>
            <a:endParaRPr lang="en-GB"/>
          </a:p>
        </p:txBody>
      </p:sp>
      <p:sp>
        <p:nvSpPr>
          <p:cNvPr id="168963" name="Rectangle 3"/>
          <p:cNvSpPr>
            <a:spLocks noGrp="1" noChangeArrowheads="1"/>
          </p:cNvSpPr>
          <p:nvPr>
            <p:ph type="dt" idx="1"/>
          </p:nvPr>
        </p:nvSpPr>
        <p:spPr bwMode="auto">
          <a:xfrm>
            <a:off x="3777128" y="0"/>
            <a:ext cx="2890405" cy="497918"/>
          </a:xfrm>
          <a:prstGeom prst="rect">
            <a:avLst/>
          </a:prstGeom>
          <a:noFill/>
          <a:ln w="9525">
            <a:noFill/>
            <a:miter lim="800000"/>
            <a:headEnd/>
            <a:tailEnd/>
          </a:ln>
          <a:effectLst/>
        </p:spPr>
        <p:txBody>
          <a:bodyPr vert="horz" wrap="square" lIns="90721" tIns="45360" rIns="90721" bIns="45360" numCol="1" anchor="t" anchorCtr="0" compatLnSpc="1">
            <a:prstTxWarp prst="textNoShape">
              <a:avLst/>
            </a:prstTxWarp>
          </a:bodyPr>
          <a:lstStyle>
            <a:lvl1pPr algn="r">
              <a:defRPr sz="1200" b="0">
                <a:latin typeface="Times New Roman" charset="0"/>
                <a:cs typeface="+mn-cs"/>
              </a:defRPr>
            </a:lvl1pPr>
          </a:lstStyle>
          <a:p>
            <a:pPr>
              <a:defRPr/>
            </a:pPr>
            <a:endParaRPr lang="en-GB"/>
          </a:p>
        </p:txBody>
      </p:sp>
      <p:sp>
        <p:nvSpPr>
          <p:cNvPr id="7172" name="Rectangle 4"/>
          <p:cNvSpPr>
            <a:spLocks noGrp="1" noRot="1" noChangeAspect="1" noChangeArrowheads="1" noTextEdit="1"/>
          </p:cNvSpPr>
          <p:nvPr>
            <p:ph type="sldImg" idx="2"/>
          </p:nvPr>
        </p:nvSpPr>
        <p:spPr bwMode="auto">
          <a:xfrm>
            <a:off x="852488" y="742950"/>
            <a:ext cx="4964112" cy="3724275"/>
          </a:xfrm>
          <a:prstGeom prst="rect">
            <a:avLst/>
          </a:prstGeom>
          <a:noFill/>
          <a:ln w="9525">
            <a:solidFill>
              <a:srgbClr val="000000"/>
            </a:solidFill>
            <a:miter lim="800000"/>
            <a:headEnd/>
            <a:tailEnd/>
          </a:ln>
        </p:spPr>
      </p:sp>
      <p:sp>
        <p:nvSpPr>
          <p:cNvPr id="168965" name="Rectangle 5"/>
          <p:cNvSpPr>
            <a:spLocks noGrp="1" noChangeArrowheads="1"/>
          </p:cNvSpPr>
          <p:nvPr>
            <p:ph type="body" sz="quarter" idx="3"/>
          </p:nvPr>
        </p:nvSpPr>
        <p:spPr bwMode="auto">
          <a:xfrm>
            <a:off x="667377" y="4717533"/>
            <a:ext cx="5335892" cy="4466987"/>
          </a:xfrm>
          <a:prstGeom prst="rect">
            <a:avLst/>
          </a:prstGeom>
          <a:noFill/>
          <a:ln w="9525">
            <a:noFill/>
            <a:miter lim="800000"/>
            <a:headEnd/>
            <a:tailEnd/>
          </a:ln>
          <a:effectLst/>
        </p:spPr>
        <p:txBody>
          <a:bodyPr vert="horz" wrap="square" lIns="90721" tIns="45360" rIns="90721" bIns="45360" numCol="1" anchor="t" anchorCtr="0" compatLnSpc="1">
            <a:prstTxWarp prst="textNoShape">
              <a:avLst/>
            </a:prstTxWarp>
          </a:bodyPr>
          <a:lstStyle/>
          <a:p>
            <a:pPr lvl="0"/>
            <a:r>
              <a:rPr lang="en-GB" noProof="0" smtClean="0"/>
              <a:t>Textmasterformate durch Klicken bearbeiten</a:t>
            </a:r>
          </a:p>
          <a:p>
            <a:pPr lvl="1"/>
            <a:r>
              <a:rPr lang="en-GB" noProof="0" smtClean="0"/>
              <a:t>Zweite Ebene</a:t>
            </a:r>
          </a:p>
          <a:p>
            <a:pPr lvl="2"/>
            <a:r>
              <a:rPr lang="en-GB" noProof="0" smtClean="0"/>
              <a:t>Dritte Ebene</a:t>
            </a:r>
          </a:p>
          <a:p>
            <a:pPr lvl="3"/>
            <a:r>
              <a:rPr lang="en-GB" noProof="0" smtClean="0"/>
              <a:t>Vierte Ebene</a:t>
            </a:r>
          </a:p>
          <a:p>
            <a:pPr lvl="4"/>
            <a:r>
              <a:rPr lang="en-GB" noProof="0" smtClean="0"/>
              <a:t>Fünfte Ebene</a:t>
            </a:r>
          </a:p>
        </p:txBody>
      </p:sp>
      <p:sp>
        <p:nvSpPr>
          <p:cNvPr id="168966" name="Rectangle 6"/>
          <p:cNvSpPr>
            <a:spLocks noGrp="1" noChangeArrowheads="1"/>
          </p:cNvSpPr>
          <p:nvPr>
            <p:ph type="ftr" sz="quarter" idx="4"/>
          </p:nvPr>
        </p:nvSpPr>
        <p:spPr bwMode="auto">
          <a:xfrm>
            <a:off x="0" y="9428721"/>
            <a:ext cx="2890405" cy="497918"/>
          </a:xfrm>
          <a:prstGeom prst="rect">
            <a:avLst/>
          </a:prstGeom>
          <a:noFill/>
          <a:ln w="9525">
            <a:noFill/>
            <a:miter lim="800000"/>
            <a:headEnd/>
            <a:tailEnd/>
          </a:ln>
          <a:effectLst/>
        </p:spPr>
        <p:txBody>
          <a:bodyPr vert="horz" wrap="square" lIns="90721" tIns="45360" rIns="90721" bIns="45360" numCol="1" anchor="b" anchorCtr="0" compatLnSpc="1">
            <a:prstTxWarp prst="textNoShape">
              <a:avLst/>
            </a:prstTxWarp>
          </a:bodyPr>
          <a:lstStyle>
            <a:lvl1pPr>
              <a:defRPr sz="1200" b="0">
                <a:latin typeface="Times New Roman" charset="0"/>
                <a:cs typeface="+mn-cs"/>
              </a:defRPr>
            </a:lvl1pPr>
          </a:lstStyle>
          <a:p>
            <a:pPr>
              <a:defRPr/>
            </a:pPr>
            <a:endParaRPr lang="en-GB"/>
          </a:p>
        </p:txBody>
      </p:sp>
      <p:sp>
        <p:nvSpPr>
          <p:cNvPr id="168967" name="Rectangle 7"/>
          <p:cNvSpPr>
            <a:spLocks noGrp="1" noChangeArrowheads="1"/>
          </p:cNvSpPr>
          <p:nvPr>
            <p:ph type="sldNum" sz="quarter" idx="5"/>
          </p:nvPr>
        </p:nvSpPr>
        <p:spPr bwMode="auto">
          <a:xfrm>
            <a:off x="3777128" y="9428721"/>
            <a:ext cx="2890405" cy="497918"/>
          </a:xfrm>
          <a:prstGeom prst="rect">
            <a:avLst/>
          </a:prstGeom>
          <a:noFill/>
          <a:ln w="9525">
            <a:noFill/>
            <a:miter lim="800000"/>
            <a:headEnd/>
            <a:tailEnd/>
          </a:ln>
          <a:effectLst/>
        </p:spPr>
        <p:txBody>
          <a:bodyPr vert="horz" wrap="square" lIns="90721" tIns="45360" rIns="90721" bIns="45360" numCol="1" anchor="b" anchorCtr="0" compatLnSpc="1">
            <a:prstTxWarp prst="textNoShape">
              <a:avLst/>
            </a:prstTxWarp>
          </a:bodyPr>
          <a:lstStyle>
            <a:lvl1pPr algn="r">
              <a:defRPr sz="1200" b="0">
                <a:latin typeface="Times New Roman" charset="0"/>
                <a:cs typeface="+mn-cs"/>
              </a:defRPr>
            </a:lvl1pPr>
          </a:lstStyle>
          <a:p>
            <a:pPr>
              <a:defRPr/>
            </a:pPr>
            <a:fld id="{16C53964-26FB-452E-83A7-A5EF5BE9E4CC}" type="slidenum">
              <a:rPr lang="en-GB"/>
              <a:pPr>
                <a:defRPr/>
              </a:pPr>
              <a:t>‹Nr.›</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DA4E86DC-2CB8-41D7-AEE7-ECD51DD99929}" type="slidenum">
              <a:rPr lang="en-GB" smtClean="0">
                <a:latin typeface="Times New Roman" pitchFamily="18" charset="0"/>
              </a:rPr>
              <a:pPr/>
              <a:t>1</a:t>
            </a:fld>
            <a:endParaRPr lang="en-GB" smtClean="0">
              <a:latin typeface="Times New Roman" pitchFamily="18" charset="0"/>
            </a:endParaRPr>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en-GB"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DCE43D49-6DEA-4426-B493-35F661157D0C}" type="slidenum">
              <a:rPr lang="en-GB" smtClean="0">
                <a:latin typeface="Times New Roman" pitchFamily="18" charset="0"/>
              </a:rPr>
              <a:pPr/>
              <a:t>2</a:t>
            </a:fld>
            <a:endParaRPr lang="en-GB" smtClean="0">
              <a:latin typeface="Times New Roman" pitchFamily="18" charset="0"/>
            </a:endParaRPr>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en-GB"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DCE43D49-6DEA-4426-B493-35F661157D0C}" type="slidenum">
              <a:rPr lang="en-GB" smtClean="0">
                <a:latin typeface="Times New Roman" pitchFamily="18" charset="0"/>
              </a:rPr>
              <a:pPr/>
              <a:t>3</a:t>
            </a:fld>
            <a:endParaRPr lang="en-GB" smtClean="0">
              <a:latin typeface="Times New Roman" pitchFamily="18" charset="0"/>
            </a:endParaRPr>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en-GB"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DCE43D49-6DEA-4426-B493-35F661157D0C}" type="slidenum">
              <a:rPr lang="en-GB" smtClean="0">
                <a:latin typeface="Times New Roman" pitchFamily="18" charset="0"/>
              </a:rPr>
              <a:pPr/>
              <a:t>4</a:t>
            </a:fld>
            <a:endParaRPr lang="en-GB" smtClean="0">
              <a:latin typeface="Times New Roman" pitchFamily="18" charset="0"/>
            </a:endParaRPr>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en-GB" smtClean="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42C5711D-BC11-4BD2-BBFF-3EFB871F7618}" type="slidenum">
              <a:rPr lang="en-GB" smtClean="0">
                <a:latin typeface="Times New Roman" pitchFamily="18" charset="0"/>
              </a:rPr>
              <a:pPr/>
              <a:t>5</a:t>
            </a:fld>
            <a:endParaRPr lang="en-GB" smtClean="0">
              <a:latin typeface="Times New Roman" pitchFamily="18" charset="0"/>
            </a:endParaRPr>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pPr eaLnBrk="1" hangingPunct="1"/>
            <a:endParaRPr lang="en-GB" smtClean="0">
              <a:latin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42C5711D-BC11-4BD2-BBFF-3EFB871F7618}" type="slidenum">
              <a:rPr lang="en-GB" smtClean="0">
                <a:latin typeface="Times New Roman" pitchFamily="18" charset="0"/>
              </a:rPr>
              <a:pPr/>
              <a:t>6</a:t>
            </a:fld>
            <a:endParaRPr lang="en-GB" smtClean="0">
              <a:latin typeface="Times New Roman" pitchFamily="18" charset="0"/>
            </a:endParaRPr>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pPr eaLnBrk="1" hangingPunct="1"/>
            <a:endParaRPr lang="en-GB" smtClean="0">
              <a:latin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B29785FF-BF66-4736-9CB8-807DB2A7758E}" type="slidenum">
              <a:rPr lang="en-GB" smtClean="0">
                <a:latin typeface="Times New Roman" pitchFamily="18" charset="0"/>
              </a:rPr>
              <a:pPr/>
              <a:t>7</a:t>
            </a:fld>
            <a:endParaRPr lang="en-GB" smtClean="0">
              <a:latin typeface="Times New Roman" pitchFamily="18"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pPr eaLnBrk="1" hangingPunct="1"/>
            <a:endParaRPr lang="en-GB" smtClean="0">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p>
            <a:fld id="{20312E18-9E96-4D77-B641-7A066A68257E}" type="slidenum">
              <a:rPr lang="en-GB" smtClean="0">
                <a:latin typeface="Times New Roman" pitchFamily="18" charset="0"/>
              </a:rPr>
              <a:pPr/>
              <a:t>9</a:t>
            </a:fld>
            <a:endParaRPr lang="en-GB" smtClean="0">
              <a:latin typeface="Times New Roman" pitchFamily="18" charset="0"/>
            </a:endParaRPr>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p:spPr>
        <p:txBody>
          <a:bodyPr/>
          <a:lstStyle/>
          <a:p>
            <a:pPr eaLnBrk="1" hangingPunct="1"/>
            <a:endParaRPr lang="en-GB" smtClean="0">
              <a:latin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p>
            <a:fld id="{20312E18-9E96-4D77-B641-7A066A68257E}" type="slidenum">
              <a:rPr lang="en-GB" smtClean="0">
                <a:latin typeface="Times New Roman" pitchFamily="18" charset="0"/>
              </a:rPr>
              <a:pPr/>
              <a:t>10</a:t>
            </a:fld>
            <a:endParaRPr lang="en-GB" smtClean="0">
              <a:latin typeface="Times New Roman" pitchFamily="18" charset="0"/>
            </a:endParaRPr>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p:spPr>
        <p:txBody>
          <a:bodyPr/>
          <a:lstStyle/>
          <a:p>
            <a:pPr eaLnBrk="1" hangingPunct="1"/>
            <a:endParaRPr lang="en-GB"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70675" y="603250"/>
            <a:ext cx="1589088" cy="5264150"/>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1903413" y="603250"/>
            <a:ext cx="4614862" cy="5264150"/>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Textmasterformate durch Klicken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1903413" y="1981200"/>
            <a:ext cx="31019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5157788" y="1981200"/>
            <a:ext cx="31019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ELCA-k4-001-PP_HG"/>
          <p:cNvPicPr preferRelativeResize="0">
            <a:picLocks noChangeAspect="1" noChangeArrowheads="1"/>
          </p:cNvPicPr>
          <p:nvPr/>
        </p:nvPicPr>
        <p:blipFill>
          <a:blip r:embed="rId13" cstate="print"/>
          <a:srcRect/>
          <a:stretch>
            <a:fillRect/>
          </a:stretch>
        </p:blipFill>
        <p:spPr bwMode="auto">
          <a:xfrm>
            <a:off x="3175" y="1588"/>
            <a:ext cx="9140825" cy="6856412"/>
          </a:xfrm>
          <a:prstGeom prst="rect">
            <a:avLst/>
          </a:prstGeom>
          <a:noFill/>
          <a:ln w="9525">
            <a:noFill/>
            <a:miter lim="800000"/>
            <a:headEnd/>
            <a:tailEnd/>
          </a:ln>
        </p:spPr>
      </p:pic>
      <p:sp>
        <p:nvSpPr>
          <p:cNvPr id="1027" name="Rectangle 2"/>
          <p:cNvSpPr>
            <a:spLocks noGrp="1" noChangeArrowheads="1"/>
          </p:cNvSpPr>
          <p:nvPr>
            <p:ph type="title"/>
          </p:nvPr>
        </p:nvSpPr>
        <p:spPr bwMode="auto">
          <a:xfrm>
            <a:off x="1903413" y="603250"/>
            <a:ext cx="6356350" cy="5397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AT" smtClean="0"/>
              <a:t>Klicken Sie, um das Titelformat zu bearbeiten</a:t>
            </a:r>
          </a:p>
        </p:txBody>
      </p:sp>
      <p:sp>
        <p:nvSpPr>
          <p:cNvPr id="1028" name="Rectangle 3"/>
          <p:cNvSpPr>
            <a:spLocks noGrp="1" noChangeArrowheads="1"/>
          </p:cNvSpPr>
          <p:nvPr>
            <p:ph type="body" idx="1"/>
          </p:nvPr>
        </p:nvSpPr>
        <p:spPr bwMode="auto">
          <a:xfrm>
            <a:off x="1903413" y="1981200"/>
            <a:ext cx="635635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AT" smtClean="0"/>
              <a:t>Klicken Sie, um die Formate des Vorlagentextes zu bearbeiten</a:t>
            </a:r>
          </a:p>
          <a:p>
            <a:pPr lvl="1"/>
            <a:r>
              <a:rPr lang="de-AT" smtClean="0"/>
              <a:t>Zweite Eben</a:t>
            </a:r>
          </a:p>
          <a:p>
            <a:pPr lvl="2"/>
            <a:r>
              <a:rPr lang="de-AT" smtClean="0"/>
              <a:t>Dritte Ebene</a:t>
            </a:r>
          </a:p>
          <a:p>
            <a:pPr lvl="3"/>
            <a:r>
              <a:rPr lang="de-AT" smtClean="0"/>
              <a:t>Vierte Ebene</a:t>
            </a:r>
          </a:p>
          <a:p>
            <a:pPr lvl="4"/>
            <a:r>
              <a:rPr lang="de-AT" smtClean="0"/>
              <a:t>Fünfte Ebene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spcBef>
          <a:spcPct val="0"/>
        </a:spcBef>
        <a:spcAft>
          <a:spcPct val="0"/>
        </a:spcAft>
        <a:defRPr sz="2200">
          <a:solidFill>
            <a:srgbClr val="008676"/>
          </a:solidFill>
          <a:latin typeface="+mj-lt"/>
          <a:ea typeface="+mj-ea"/>
          <a:cs typeface="+mj-cs"/>
        </a:defRPr>
      </a:lvl1pPr>
      <a:lvl2pPr algn="l" rtl="0" eaLnBrk="0" fontAlgn="base" hangingPunct="0">
        <a:spcBef>
          <a:spcPct val="0"/>
        </a:spcBef>
        <a:spcAft>
          <a:spcPct val="0"/>
        </a:spcAft>
        <a:defRPr sz="2200">
          <a:solidFill>
            <a:srgbClr val="008676"/>
          </a:solidFill>
          <a:latin typeface="Arial" charset="0"/>
        </a:defRPr>
      </a:lvl2pPr>
      <a:lvl3pPr algn="l" rtl="0" eaLnBrk="0" fontAlgn="base" hangingPunct="0">
        <a:spcBef>
          <a:spcPct val="0"/>
        </a:spcBef>
        <a:spcAft>
          <a:spcPct val="0"/>
        </a:spcAft>
        <a:defRPr sz="2200">
          <a:solidFill>
            <a:srgbClr val="008676"/>
          </a:solidFill>
          <a:latin typeface="Arial" charset="0"/>
        </a:defRPr>
      </a:lvl3pPr>
      <a:lvl4pPr algn="l" rtl="0" eaLnBrk="0" fontAlgn="base" hangingPunct="0">
        <a:spcBef>
          <a:spcPct val="0"/>
        </a:spcBef>
        <a:spcAft>
          <a:spcPct val="0"/>
        </a:spcAft>
        <a:defRPr sz="2200">
          <a:solidFill>
            <a:srgbClr val="008676"/>
          </a:solidFill>
          <a:latin typeface="Arial" charset="0"/>
        </a:defRPr>
      </a:lvl4pPr>
      <a:lvl5pPr algn="l" rtl="0" eaLnBrk="0" fontAlgn="base" hangingPunct="0">
        <a:spcBef>
          <a:spcPct val="0"/>
        </a:spcBef>
        <a:spcAft>
          <a:spcPct val="0"/>
        </a:spcAft>
        <a:defRPr sz="2200">
          <a:solidFill>
            <a:srgbClr val="008676"/>
          </a:solidFill>
          <a:latin typeface="Arial" charset="0"/>
        </a:defRPr>
      </a:lvl5pPr>
      <a:lvl6pPr marL="457200" algn="l" rtl="0" fontAlgn="base">
        <a:spcBef>
          <a:spcPct val="0"/>
        </a:spcBef>
        <a:spcAft>
          <a:spcPct val="0"/>
        </a:spcAft>
        <a:defRPr sz="2200">
          <a:solidFill>
            <a:srgbClr val="008676"/>
          </a:solidFill>
          <a:latin typeface="Arial" charset="0"/>
        </a:defRPr>
      </a:lvl6pPr>
      <a:lvl7pPr marL="914400" algn="l" rtl="0" fontAlgn="base">
        <a:spcBef>
          <a:spcPct val="0"/>
        </a:spcBef>
        <a:spcAft>
          <a:spcPct val="0"/>
        </a:spcAft>
        <a:defRPr sz="2200">
          <a:solidFill>
            <a:srgbClr val="008676"/>
          </a:solidFill>
          <a:latin typeface="Arial" charset="0"/>
        </a:defRPr>
      </a:lvl7pPr>
      <a:lvl8pPr marL="1371600" algn="l" rtl="0" fontAlgn="base">
        <a:spcBef>
          <a:spcPct val="0"/>
        </a:spcBef>
        <a:spcAft>
          <a:spcPct val="0"/>
        </a:spcAft>
        <a:defRPr sz="2200">
          <a:solidFill>
            <a:srgbClr val="008676"/>
          </a:solidFill>
          <a:latin typeface="Arial" charset="0"/>
        </a:defRPr>
      </a:lvl8pPr>
      <a:lvl9pPr marL="1828800" algn="l" rtl="0" fontAlgn="base">
        <a:spcBef>
          <a:spcPct val="0"/>
        </a:spcBef>
        <a:spcAft>
          <a:spcPct val="0"/>
        </a:spcAft>
        <a:defRPr sz="2200">
          <a:solidFill>
            <a:srgbClr val="008676"/>
          </a:solidFill>
          <a:latin typeface="Arial" charset="0"/>
        </a:defRPr>
      </a:lvl9pPr>
    </p:titleStyle>
    <p:bodyStyle>
      <a:lvl1pPr marL="342900" indent="-342900" algn="l" rtl="0" eaLnBrk="0" fontAlgn="base" hangingPunct="0">
        <a:spcBef>
          <a:spcPct val="20000"/>
        </a:spcBef>
        <a:spcAft>
          <a:spcPct val="0"/>
        </a:spcAft>
        <a:buClr>
          <a:srgbClr val="008676"/>
        </a:buClr>
        <a:buSzPct val="130000"/>
        <a:buChar char="•"/>
        <a:defRPr>
          <a:solidFill>
            <a:schemeClr val="tx1"/>
          </a:solidFill>
          <a:latin typeface="+mn-lt"/>
          <a:ea typeface="+mn-ea"/>
          <a:cs typeface="+mn-cs"/>
        </a:defRPr>
      </a:lvl1pPr>
      <a:lvl2pPr marL="742950" indent="-285750" algn="l" rtl="0" eaLnBrk="0" fontAlgn="base" hangingPunct="0">
        <a:spcBef>
          <a:spcPct val="20000"/>
        </a:spcBef>
        <a:spcAft>
          <a:spcPct val="0"/>
        </a:spcAft>
        <a:buClr>
          <a:srgbClr val="008676"/>
        </a:buClr>
        <a:buSzPct val="130000"/>
        <a:buChar char="•"/>
        <a:defRPr>
          <a:solidFill>
            <a:schemeClr val="tx1"/>
          </a:solidFill>
          <a:latin typeface="+mn-lt"/>
        </a:defRPr>
      </a:lvl2pPr>
      <a:lvl3pPr marL="1143000" indent="-228600" algn="l" rtl="0" eaLnBrk="0" fontAlgn="base" hangingPunct="0">
        <a:spcBef>
          <a:spcPct val="20000"/>
        </a:spcBef>
        <a:spcAft>
          <a:spcPct val="0"/>
        </a:spcAft>
        <a:buClr>
          <a:srgbClr val="008676"/>
        </a:buClr>
        <a:buSzPct val="130000"/>
        <a:buChar char="•"/>
        <a:defRPr>
          <a:solidFill>
            <a:schemeClr val="tx1"/>
          </a:solidFill>
          <a:latin typeface="+mn-lt"/>
        </a:defRPr>
      </a:lvl3pPr>
      <a:lvl4pPr marL="1600200" indent="-228600" algn="l" rtl="0" eaLnBrk="0" fontAlgn="base" hangingPunct="0">
        <a:spcBef>
          <a:spcPct val="20000"/>
        </a:spcBef>
        <a:spcAft>
          <a:spcPct val="0"/>
        </a:spcAft>
        <a:buClr>
          <a:srgbClr val="008676"/>
        </a:buClr>
        <a:buSzPct val="130000"/>
        <a:buChar char="•"/>
        <a:defRPr>
          <a:solidFill>
            <a:schemeClr val="tx1"/>
          </a:solidFill>
          <a:latin typeface="+mn-lt"/>
        </a:defRPr>
      </a:lvl4pPr>
      <a:lvl5pPr marL="2057400" indent="-228600" algn="l" rtl="0" eaLnBrk="0" fontAlgn="base" hangingPunct="0">
        <a:spcBef>
          <a:spcPct val="20000"/>
        </a:spcBef>
        <a:spcAft>
          <a:spcPct val="0"/>
        </a:spcAft>
        <a:buClr>
          <a:srgbClr val="008676"/>
        </a:buClr>
        <a:buSzPct val="130000"/>
        <a:buChar char="•"/>
        <a:defRPr>
          <a:solidFill>
            <a:schemeClr val="tx1"/>
          </a:solidFill>
          <a:latin typeface="+mn-lt"/>
        </a:defRPr>
      </a:lvl5pPr>
      <a:lvl6pPr marL="2514600" indent="-228600" algn="l" rtl="0" fontAlgn="base">
        <a:spcBef>
          <a:spcPct val="20000"/>
        </a:spcBef>
        <a:spcAft>
          <a:spcPct val="0"/>
        </a:spcAft>
        <a:buClr>
          <a:srgbClr val="008676"/>
        </a:buClr>
        <a:buSzPct val="130000"/>
        <a:buChar char="•"/>
        <a:defRPr>
          <a:solidFill>
            <a:schemeClr val="tx1"/>
          </a:solidFill>
          <a:latin typeface="+mn-lt"/>
        </a:defRPr>
      </a:lvl6pPr>
      <a:lvl7pPr marL="2971800" indent="-228600" algn="l" rtl="0" fontAlgn="base">
        <a:spcBef>
          <a:spcPct val="20000"/>
        </a:spcBef>
        <a:spcAft>
          <a:spcPct val="0"/>
        </a:spcAft>
        <a:buClr>
          <a:srgbClr val="008676"/>
        </a:buClr>
        <a:buSzPct val="130000"/>
        <a:buChar char="•"/>
        <a:defRPr>
          <a:solidFill>
            <a:schemeClr val="tx1"/>
          </a:solidFill>
          <a:latin typeface="+mn-lt"/>
        </a:defRPr>
      </a:lvl7pPr>
      <a:lvl8pPr marL="3429000" indent="-228600" algn="l" rtl="0" fontAlgn="base">
        <a:spcBef>
          <a:spcPct val="20000"/>
        </a:spcBef>
        <a:spcAft>
          <a:spcPct val="0"/>
        </a:spcAft>
        <a:buClr>
          <a:srgbClr val="008676"/>
        </a:buClr>
        <a:buSzPct val="130000"/>
        <a:buChar char="•"/>
        <a:defRPr>
          <a:solidFill>
            <a:schemeClr val="tx1"/>
          </a:solidFill>
          <a:latin typeface="+mn-lt"/>
        </a:defRPr>
      </a:lvl8pPr>
      <a:lvl9pPr marL="3886200" indent="-228600" algn="l" rtl="0" fontAlgn="base">
        <a:spcBef>
          <a:spcPct val="20000"/>
        </a:spcBef>
        <a:spcAft>
          <a:spcPct val="0"/>
        </a:spcAft>
        <a:buClr>
          <a:srgbClr val="008676"/>
        </a:buClr>
        <a:buSzPct val="130000"/>
        <a:buChar char="•"/>
        <a:defRPr>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1042988" y="1628775"/>
            <a:ext cx="7813675" cy="1368425"/>
          </a:xfrm>
          <a:prstGeom prst="rect">
            <a:avLst/>
          </a:prstGeom>
          <a:noFill/>
          <a:ln w="9525">
            <a:noFill/>
            <a:miter lim="800000"/>
            <a:headEnd/>
            <a:tailEnd/>
          </a:ln>
        </p:spPr>
        <p:txBody>
          <a:bodyPr anchor="ctr"/>
          <a:lstStyle/>
          <a:p>
            <a:pPr algn="ctr"/>
            <a:r>
              <a:rPr lang="en-US" sz="2000" dirty="0">
                <a:solidFill>
                  <a:srgbClr val="008676"/>
                </a:solidFill>
                <a:latin typeface="Arial" charset="0"/>
              </a:rPr>
              <a:t>Meeting of the European Network of Environmental Authorities – Managing Authorities (ENEA-MA)</a:t>
            </a:r>
          </a:p>
          <a:p>
            <a:pPr algn="ctr"/>
            <a:r>
              <a:rPr lang="en-US" sz="2000" dirty="0">
                <a:solidFill>
                  <a:srgbClr val="008676"/>
                </a:solidFill>
                <a:latin typeface="Arial" charset="0"/>
              </a:rPr>
              <a:t>Athens,  15-16 May 2014</a:t>
            </a:r>
            <a:endParaRPr lang="en-GB" sz="2000" dirty="0">
              <a:solidFill>
                <a:srgbClr val="008676"/>
              </a:solidFill>
              <a:latin typeface="Arial" charset="0"/>
            </a:endParaRPr>
          </a:p>
        </p:txBody>
      </p:sp>
      <p:sp>
        <p:nvSpPr>
          <p:cNvPr id="2051" name="Rectangle 3"/>
          <p:cNvSpPr>
            <a:spLocks noChangeArrowheads="1"/>
          </p:cNvSpPr>
          <p:nvPr/>
        </p:nvSpPr>
        <p:spPr bwMode="auto">
          <a:xfrm>
            <a:off x="1042988" y="4437063"/>
            <a:ext cx="7772400" cy="1008062"/>
          </a:xfrm>
          <a:prstGeom prst="rect">
            <a:avLst/>
          </a:prstGeom>
          <a:noFill/>
          <a:ln w="9525">
            <a:noFill/>
            <a:miter lim="800000"/>
            <a:headEnd/>
            <a:tailEnd/>
          </a:ln>
        </p:spPr>
        <p:txBody>
          <a:bodyPr/>
          <a:lstStyle/>
          <a:p>
            <a:pPr algn="ctr"/>
            <a:r>
              <a:rPr lang="en-US" sz="2000">
                <a:solidFill>
                  <a:srgbClr val="008676"/>
                </a:solidFill>
              </a:rPr>
              <a:t>Speech by </a:t>
            </a:r>
          </a:p>
          <a:p>
            <a:pPr algn="ctr"/>
            <a:r>
              <a:rPr lang="en-US" sz="2000">
                <a:solidFill>
                  <a:srgbClr val="008676"/>
                </a:solidFill>
              </a:rPr>
              <a:t>Peter Menke, Germany</a:t>
            </a:r>
          </a:p>
          <a:p>
            <a:pPr algn="ctr"/>
            <a:r>
              <a:rPr lang="en-US" sz="2000">
                <a:solidFill>
                  <a:srgbClr val="008676"/>
                </a:solidFill>
              </a:rPr>
              <a:t>Chairman of the German Green City Foundation </a:t>
            </a:r>
            <a:endParaRPr lang="de-DE" sz="2000">
              <a:solidFill>
                <a:srgbClr val="008676"/>
              </a:solidFill>
              <a:latin typeface="Arial" charset="0"/>
            </a:endParaRPr>
          </a:p>
        </p:txBody>
      </p:sp>
      <p:sp>
        <p:nvSpPr>
          <p:cNvPr id="2052" name="Rectangle 2"/>
          <p:cNvSpPr>
            <a:spLocks noChangeArrowheads="1"/>
          </p:cNvSpPr>
          <p:nvPr/>
        </p:nvSpPr>
        <p:spPr bwMode="auto">
          <a:xfrm>
            <a:off x="1187450" y="3213100"/>
            <a:ext cx="7345363" cy="719138"/>
          </a:xfrm>
          <a:prstGeom prst="rect">
            <a:avLst/>
          </a:prstGeom>
          <a:noFill/>
          <a:ln w="9525">
            <a:noFill/>
            <a:miter lim="800000"/>
            <a:headEnd/>
            <a:tailEnd/>
          </a:ln>
        </p:spPr>
        <p:txBody>
          <a:bodyPr anchor="ctr"/>
          <a:lstStyle/>
          <a:p>
            <a:pPr algn="ctr"/>
            <a:r>
              <a:rPr lang="en-GB" sz="2400" dirty="0">
                <a:solidFill>
                  <a:srgbClr val="008676"/>
                </a:solidFill>
                <a:latin typeface="Arial" charset="0"/>
              </a:rPr>
              <a:t>ELCA: “The Necessity of Green Cities in Europe”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1258888" y="188913"/>
            <a:ext cx="7885112" cy="576262"/>
          </a:xfrm>
          <a:prstGeom prst="rect">
            <a:avLst/>
          </a:prstGeom>
          <a:noFill/>
          <a:ln w="9525">
            <a:noFill/>
            <a:miter lim="800000"/>
            <a:headEnd/>
            <a:tailEnd/>
          </a:ln>
        </p:spPr>
        <p:txBody>
          <a:bodyPr anchor="ctr"/>
          <a:lstStyle/>
          <a:p>
            <a:pPr algn="ctr"/>
            <a:r>
              <a:rPr lang="en-US" sz="1100">
                <a:solidFill>
                  <a:srgbClr val="008676"/>
                </a:solidFill>
              </a:rPr>
              <a:t>Meeting of the European Network of Environmental Authorities – Managing Authorities (ENEA-MA), Athens,  15-16 May 2014</a:t>
            </a:r>
            <a:endParaRPr lang="en-GB" sz="1100">
              <a:solidFill>
                <a:srgbClr val="008676"/>
              </a:solidFill>
              <a:latin typeface="Arial" charset="0"/>
            </a:endParaRPr>
          </a:p>
        </p:txBody>
      </p:sp>
      <p:sp>
        <p:nvSpPr>
          <p:cNvPr id="4099" name="Rectangle 3"/>
          <p:cNvSpPr>
            <a:spLocks noChangeArrowheads="1"/>
          </p:cNvSpPr>
          <p:nvPr/>
        </p:nvSpPr>
        <p:spPr bwMode="auto">
          <a:xfrm>
            <a:off x="1116013" y="1341438"/>
            <a:ext cx="7772400" cy="4679950"/>
          </a:xfrm>
          <a:prstGeom prst="rect">
            <a:avLst/>
          </a:prstGeom>
          <a:noFill/>
          <a:ln w="9525">
            <a:noFill/>
            <a:miter lim="800000"/>
            <a:headEnd/>
            <a:tailEnd/>
          </a:ln>
        </p:spPr>
        <p:txBody>
          <a:bodyPr/>
          <a:lstStyle/>
          <a:p>
            <a:pPr>
              <a:defRPr/>
            </a:pPr>
            <a:r>
              <a:rPr lang="en-GB" sz="2000" u="sng" dirty="0" smtClean="0">
                <a:solidFill>
                  <a:srgbClr val="008676"/>
                </a:solidFill>
                <a:latin typeface="Arial" charset="0"/>
              </a:rPr>
              <a:t>Relevant arguments:</a:t>
            </a:r>
            <a:endParaRPr lang="en-GB" sz="2000" u="sng" dirty="0">
              <a:solidFill>
                <a:srgbClr val="008676"/>
              </a:solidFill>
              <a:latin typeface="Arial" charset="0"/>
            </a:endParaRPr>
          </a:p>
          <a:p>
            <a:pPr marL="263525" indent="-263525">
              <a:defRPr/>
            </a:pPr>
            <a:endParaRPr lang="de-DE" sz="2000" dirty="0">
              <a:solidFill>
                <a:srgbClr val="008676"/>
              </a:solidFill>
              <a:latin typeface="Arial" charset="0"/>
            </a:endParaRPr>
          </a:p>
          <a:p>
            <a:pPr marL="263525" indent="-263525">
              <a:defRPr/>
            </a:pPr>
            <a:endParaRPr lang="de-DE" sz="2000" dirty="0">
              <a:solidFill>
                <a:srgbClr val="008676"/>
              </a:solidFill>
              <a:latin typeface="Arial" charset="0"/>
            </a:endParaRPr>
          </a:p>
          <a:p>
            <a:pPr marL="263525" indent="-263525">
              <a:buFont typeface="Arial" pitchFamily="34" charset="0"/>
              <a:buChar char="•"/>
              <a:defRPr/>
            </a:pPr>
            <a:r>
              <a:rPr lang="en-GB" sz="2000" dirty="0">
                <a:solidFill>
                  <a:srgbClr val="008676"/>
                </a:solidFill>
                <a:latin typeface="Arial" charset="0"/>
              </a:rPr>
              <a:t>In spring 2014 a Charter “Future of Green Cities” </a:t>
            </a:r>
            <a:r>
              <a:rPr lang="en-GB" sz="2000" dirty="0" smtClean="0">
                <a:solidFill>
                  <a:srgbClr val="008676"/>
                </a:solidFill>
                <a:latin typeface="Arial" charset="0"/>
              </a:rPr>
              <a:t>was </a:t>
            </a:r>
            <a:r>
              <a:rPr lang="en-GB" sz="2000" dirty="0">
                <a:solidFill>
                  <a:srgbClr val="008676"/>
                </a:solidFill>
                <a:latin typeface="Arial" charset="0"/>
              </a:rPr>
              <a:t>published with the aim to improve the lobby for more green, for more green spaces and parks in the cities</a:t>
            </a:r>
            <a:r>
              <a:rPr lang="en-GB" sz="2000" dirty="0" smtClean="0">
                <a:solidFill>
                  <a:srgbClr val="008676"/>
                </a:solidFill>
                <a:latin typeface="Arial" charset="0"/>
              </a:rPr>
              <a:t>. </a:t>
            </a:r>
          </a:p>
          <a:p>
            <a:pPr marL="263525" indent="-263525">
              <a:buFont typeface="Arial" pitchFamily="34" charset="0"/>
              <a:buChar char="•"/>
              <a:defRPr/>
            </a:pPr>
            <a:endParaRPr lang="en-GB" sz="2000" dirty="0" smtClean="0">
              <a:solidFill>
                <a:srgbClr val="008676"/>
              </a:solidFill>
              <a:latin typeface="Arial" charset="0"/>
            </a:endParaRPr>
          </a:p>
          <a:p>
            <a:pPr marL="263525" indent="-263525">
              <a:buFont typeface="Arial" pitchFamily="34" charset="0"/>
              <a:buChar char="•"/>
              <a:defRPr/>
            </a:pPr>
            <a:r>
              <a:rPr lang="en-GB" sz="2000" dirty="0" smtClean="0">
                <a:solidFill>
                  <a:srgbClr val="008676"/>
                </a:solidFill>
                <a:latin typeface="Arial" charset="0"/>
              </a:rPr>
              <a:t>Important: The Charter was signed together with stakeholders from the industry, politics, economy, society, media and famous private persons </a:t>
            </a:r>
            <a:endParaRPr lang="de-DE" sz="2000" dirty="0">
              <a:solidFill>
                <a:srgbClr val="008676"/>
              </a:solidFill>
              <a:latin typeface="Arial" charset="0"/>
            </a:endParaRPr>
          </a:p>
        </p:txBody>
      </p:sp>
      <p:sp>
        <p:nvSpPr>
          <p:cNvPr id="6148" name="Rectangle 2"/>
          <p:cNvSpPr>
            <a:spLocks noChangeArrowheads="1"/>
          </p:cNvSpPr>
          <p:nvPr/>
        </p:nvSpPr>
        <p:spPr bwMode="auto">
          <a:xfrm>
            <a:off x="1979613" y="692150"/>
            <a:ext cx="6337300" cy="720725"/>
          </a:xfrm>
          <a:prstGeom prst="rect">
            <a:avLst/>
          </a:prstGeom>
          <a:noFill/>
          <a:ln w="9525">
            <a:noFill/>
            <a:miter lim="800000"/>
            <a:headEnd/>
            <a:tailEnd/>
          </a:ln>
        </p:spPr>
        <p:txBody>
          <a:bodyPr anchor="ctr"/>
          <a:lstStyle/>
          <a:p>
            <a:r>
              <a:rPr lang="en-GB" sz="2000" dirty="0">
                <a:solidFill>
                  <a:srgbClr val="008676"/>
                </a:solidFill>
                <a:latin typeface="Arial" charset="0"/>
              </a:rPr>
              <a:t>ELCA: “The Necessity of Green Cities in Europe”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331913" y="188913"/>
            <a:ext cx="7812087" cy="576262"/>
          </a:xfrm>
          <a:prstGeom prst="rect">
            <a:avLst/>
          </a:prstGeom>
          <a:noFill/>
          <a:ln w="9525">
            <a:noFill/>
            <a:miter lim="800000"/>
            <a:headEnd/>
            <a:tailEnd/>
          </a:ln>
        </p:spPr>
        <p:txBody>
          <a:bodyPr anchor="ctr"/>
          <a:lstStyle/>
          <a:p>
            <a:pPr algn="ctr"/>
            <a:r>
              <a:rPr lang="en-US" sz="1100">
                <a:solidFill>
                  <a:srgbClr val="008676"/>
                </a:solidFill>
              </a:rPr>
              <a:t>Meeting of the European Network of Environmental Authorities – Managing Authorities (ENEA-MA), Athens,  15-16 May 2014</a:t>
            </a:r>
            <a:endParaRPr lang="en-GB" sz="1100">
              <a:solidFill>
                <a:srgbClr val="008676"/>
              </a:solidFill>
              <a:latin typeface="Arial" charset="0"/>
            </a:endParaRPr>
          </a:p>
        </p:txBody>
      </p:sp>
      <p:sp>
        <p:nvSpPr>
          <p:cNvPr id="4099" name="Rectangle 3"/>
          <p:cNvSpPr>
            <a:spLocks noChangeArrowheads="1"/>
          </p:cNvSpPr>
          <p:nvPr/>
        </p:nvSpPr>
        <p:spPr bwMode="auto">
          <a:xfrm>
            <a:off x="1116013" y="1628775"/>
            <a:ext cx="7772400" cy="4608513"/>
          </a:xfrm>
          <a:prstGeom prst="rect">
            <a:avLst/>
          </a:prstGeom>
          <a:noFill/>
          <a:ln w="9525">
            <a:noFill/>
            <a:miter lim="800000"/>
            <a:headEnd/>
            <a:tailEnd/>
          </a:ln>
        </p:spPr>
        <p:txBody>
          <a:bodyPr/>
          <a:lstStyle/>
          <a:p>
            <a:pPr>
              <a:defRPr/>
            </a:pPr>
            <a:endParaRPr lang="de-DE" sz="2000" dirty="0">
              <a:solidFill>
                <a:srgbClr val="008676"/>
              </a:solidFill>
              <a:latin typeface="Arial" charset="0"/>
            </a:endParaRPr>
          </a:p>
        </p:txBody>
      </p:sp>
      <p:sp>
        <p:nvSpPr>
          <p:cNvPr id="3076" name="Rectangle 2"/>
          <p:cNvSpPr>
            <a:spLocks noChangeArrowheads="1"/>
          </p:cNvSpPr>
          <p:nvPr/>
        </p:nvSpPr>
        <p:spPr bwMode="auto">
          <a:xfrm>
            <a:off x="1979613" y="765175"/>
            <a:ext cx="6337300" cy="719138"/>
          </a:xfrm>
          <a:prstGeom prst="rect">
            <a:avLst/>
          </a:prstGeom>
          <a:noFill/>
          <a:ln w="9525">
            <a:noFill/>
            <a:miter lim="800000"/>
            <a:headEnd/>
            <a:tailEnd/>
          </a:ln>
        </p:spPr>
        <p:txBody>
          <a:bodyPr anchor="ctr"/>
          <a:lstStyle/>
          <a:p>
            <a:r>
              <a:rPr lang="en-GB" sz="2000">
                <a:solidFill>
                  <a:srgbClr val="008676"/>
                </a:solidFill>
                <a:latin typeface="Arial" charset="0"/>
              </a:rPr>
              <a:t>ELCA: “The Necessity of Green Cities in Europe”</a:t>
            </a:r>
          </a:p>
        </p:txBody>
      </p:sp>
      <p:pic>
        <p:nvPicPr>
          <p:cNvPr id="5" name="Picture 2" descr="Z:\Die Grüne Stadt\Vorträge\2012\NG 1.jpg"/>
          <p:cNvPicPr>
            <a:picLocks noChangeAspect="1" noChangeArrowheads="1"/>
          </p:cNvPicPr>
          <p:nvPr/>
        </p:nvPicPr>
        <p:blipFill>
          <a:blip r:embed="rId3" cstate="print"/>
          <a:srcRect/>
          <a:stretch>
            <a:fillRect/>
          </a:stretch>
        </p:blipFill>
        <p:spPr bwMode="auto">
          <a:xfrm>
            <a:off x="5220072" y="1487737"/>
            <a:ext cx="3312368" cy="4900625"/>
          </a:xfrm>
          <a:prstGeom prst="rect">
            <a:avLst/>
          </a:prstGeom>
          <a:noFill/>
          <a:ln w="9525">
            <a:noFill/>
            <a:miter lim="800000"/>
            <a:headEnd/>
            <a:tailEnd/>
          </a:ln>
        </p:spPr>
      </p:pic>
      <p:sp>
        <p:nvSpPr>
          <p:cNvPr id="6" name="Textfeld 5"/>
          <p:cNvSpPr txBox="1"/>
          <p:nvPr/>
        </p:nvSpPr>
        <p:spPr>
          <a:xfrm>
            <a:off x="1115616" y="2492896"/>
            <a:ext cx="3744416" cy="1261884"/>
          </a:xfrm>
          <a:prstGeom prst="rect">
            <a:avLst/>
          </a:prstGeom>
          <a:noFill/>
        </p:spPr>
        <p:txBody>
          <a:bodyPr wrap="square" rtlCol="0">
            <a:spAutoFit/>
          </a:bodyPr>
          <a:lstStyle/>
          <a:p>
            <a:r>
              <a:rPr lang="de-DE" sz="2000" dirty="0" smtClean="0">
                <a:solidFill>
                  <a:srgbClr val="008676"/>
                </a:solidFill>
                <a:latin typeface="+mn-lt"/>
              </a:rPr>
              <a:t>Relevant </a:t>
            </a:r>
            <a:r>
              <a:rPr lang="de-DE" sz="2000" dirty="0" err="1" smtClean="0">
                <a:solidFill>
                  <a:srgbClr val="008676"/>
                </a:solidFill>
                <a:latin typeface="+mn-lt"/>
              </a:rPr>
              <a:t>question</a:t>
            </a:r>
            <a:r>
              <a:rPr lang="de-DE" sz="2000" dirty="0" smtClean="0">
                <a:solidFill>
                  <a:srgbClr val="008676"/>
                </a:solidFill>
                <a:latin typeface="+mn-lt"/>
              </a:rPr>
              <a:t>:</a:t>
            </a:r>
          </a:p>
          <a:p>
            <a:endParaRPr lang="de-DE" sz="2000" dirty="0" smtClean="0">
              <a:solidFill>
                <a:srgbClr val="008676"/>
              </a:solidFill>
              <a:latin typeface="+mn-lt"/>
            </a:endParaRPr>
          </a:p>
          <a:p>
            <a:r>
              <a:rPr lang="de-DE" sz="2000" dirty="0" smtClean="0">
                <a:solidFill>
                  <a:srgbClr val="008676"/>
                </a:solidFill>
                <a:latin typeface="+mn-lt"/>
              </a:rPr>
              <a:t>Future </a:t>
            </a:r>
            <a:r>
              <a:rPr lang="de-DE" sz="2000" dirty="0" err="1" smtClean="0">
                <a:solidFill>
                  <a:srgbClr val="008676"/>
                </a:solidFill>
                <a:latin typeface="+mn-lt"/>
              </a:rPr>
              <a:t>of</a:t>
            </a:r>
            <a:r>
              <a:rPr lang="de-DE" sz="2000" dirty="0" smtClean="0">
                <a:solidFill>
                  <a:srgbClr val="008676"/>
                </a:solidFill>
                <a:latin typeface="+mn-lt"/>
              </a:rPr>
              <a:t> </a:t>
            </a:r>
            <a:r>
              <a:rPr lang="de-DE" sz="2000" dirty="0" err="1" smtClean="0">
                <a:solidFill>
                  <a:srgbClr val="008676"/>
                </a:solidFill>
                <a:latin typeface="+mn-lt"/>
              </a:rPr>
              <a:t>our</a:t>
            </a:r>
            <a:r>
              <a:rPr lang="de-DE" sz="2000" dirty="0" smtClean="0">
                <a:solidFill>
                  <a:srgbClr val="008676"/>
                </a:solidFill>
                <a:latin typeface="+mn-lt"/>
              </a:rPr>
              <a:t> </a:t>
            </a:r>
            <a:r>
              <a:rPr lang="de-DE" sz="2000" dirty="0" err="1" smtClean="0">
                <a:solidFill>
                  <a:srgbClr val="008676"/>
                </a:solidFill>
                <a:latin typeface="+mn-lt"/>
              </a:rPr>
              <a:t>cities</a:t>
            </a:r>
            <a:r>
              <a:rPr lang="de-DE" sz="2000" dirty="0" smtClean="0">
                <a:solidFill>
                  <a:srgbClr val="008676"/>
                </a:solidFill>
                <a:latin typeface="+mn-lt"/>
              </a:rPr>
              <a:t> – </a:t>
            </a:r>
          </a:p>
          <a:p>
            <a:r>
              <a:rPr lang="de-DE" sz="1600" dirty="0" err="1" smtClean="0">
                <a:solidFill>
                  <a:srgbClr val="008676"/>
                </a:solidFill>
                <a:latin typeface="+mn-lt"/>
              </a:rPr>
              <a:t>How</a:t>
            </a:r>
            <a:r>
              <a:rPr lang="de-DE" sz="1600" dirty="0" smtClean="0">
                <a:solidFill>
                  <a:srgbClr val="008676"/>
                </a:solidFill>
                <a:latin typeface="+mn-lt"/>
              </a:rPr>
              <a:t> </a:t>
            </a:r>
            <a:r>
              <a:rPr lang="de-DE" sz="1600" dirty="0" err="1" smtClean="0">
                <a:solidFill>
                  <a:srgbClr val="008676"/>
                </a:solidFill>
                <a:latin typeface="+mn-lt"/>
              </a:rPr>
              <a:t>are</a:t>
            </a:r>
            <a:r>
              <a:rPr lang="de-DE" sz="1600" dirty="0" smtClean="0">
                <a:solidFill>
                  <a:srgbClr val="008676"/>
                </a:solidFill>
                <a:latin typeface="+mn-lt"/>
              </a:rPr>
              <a:t> </a:t>
            </a:r>
            <a:r>
              <a:rPr lang="de-DE" sz="1600" dirty="0" err="1" smtClean="0">
                <a:solidFill>
                  <a:srgbClr val="008676"/>
                </a:solidFill>
                <a:latin typeface="+mn-lt"/>
              </a:rPr>
              <a:t>we</a:t>
            </a:r>
            <a:r>
              <a:rPr lang="de-DE" sz="1600" dirty="0" smtClean="0">
                <a:solidFill>
                  <a:srgbClr val="008676"/>
                </a:solidFill>
                <a:latin typeface="+mn-lt"/>
              </a:rPr>
              <a:t> </a:t>
            </a:r>
            <a:r>
              <a:rPr lang="de-DE" sz="1600" dirty="0" err="1" smtClean="0">
                <a:solidFill>
                  <a:srgbClr val="008676"/>
                </a:solidFill>
                <a:latin typeface="+mn-lt"/>
              </a:rPr>
              <a:t>going</a:t>
            </a:r>
            <a:r>
              <a:rPr lang="de-DE" sz="1600" dirty="0" smtClean="0">
                <a:solidFill>
                  <a:srgbClr val="008676"/>
                </a:solidFill>
                <a:latin typeface="+mn-lt"/>
              </a:rPr>
              <a:t> </a:t>
            </a:r>
            <a:r>
              <a:rPr lang="de-DE" sz="1600" dirty="0" err="1" smtClean="0">
                <a:solidFill>
                  <a:srgbClr val="008676"/>
                </a:solidFill>
                <a:latin typeface="+mn-lt"/>
              </a:rPr>
              <a:t>to</a:t>
            </a:r>
            <a:r>
              <a:rPr lang="de-DE" sz="1600" dirty="0" smtClean="0">
                <a:solidFill>
                  <a:srgbClr val="008676"/>
                </a:solidFill>
                <a:latin typeface="+mn-lt"/>
              </a:rPr>
              <a:t> live </a:t>
            </a:r>
            <a:r>
              <a:rPr lang="de-DE" sz="1600" dirty="0" err="1" smtClean="0">
                <a:solidFill>
                  <a:srgbClr val="008676"/>
                </a:solidFill>
                <a:latin typeface="+mn-lt"/>
              </a:rPr>
              <a:t>tomorrow</a:t>
            </a:r>
            <a:r>
              <a:rPr lang="de-DE" sz="1600" dirty="0" smtClean="0">
                <a:solidFill>
                  <a:srgbClr val="008676"/>
                </a:solidFill>
                <a:latin typeface="+mn-lt"/>
              </a:rPr>
              <a:t>?</a:t>
            </a:r>
            <a:endParaRPr lang="de-DE" sz="1600" dirty="0">
              <a:solidFill>
                <a:srgbClr val="008676"/>
              </a:solidFill>
              <a:latin typeface="+mn-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331913" y="188913"/>
            <a:ext cx="7812087" cy="576262"/>
          </a:xfrm>
          <a:prstGeom prst="rect">
            <a:avLst/>
          </a:prstGeom>
          <a:noFill/>
          <a:ln w="9525">
            <a:noFill/>
            <a:miter lim="800000"/>
            <a:headEnd/>
            <a:tailEnd/>
          </a:ln>
        </p:spPr>
        <p:txBody>
          <a:bodyPr anchor="ctr"/>
          <a:lstStyle/>
          <a:p>
            <a:pPr algn="ctr"/>
            <a:r>
              <a:rPr lang="en-US" sz="1100">
                <a:solidFill>
                  <a:srgbClr val="008676"/>
                </a:solidFill>
              </a:rPr>
              <a:t>Meeting of the European Network of Environmental Authorities – Managing Authorities (ENEA-MA), Athens,  15-16 May 2014</a:t>
            </a:r>
            <a:endParaRPr lang="en-GB" sz="1100">
              <a:solidFill>
                <a:srgbClr val="008676"/>
              </a:solidFill>
              <a:latin typeface="Arial" charset="0"/>
            </a:endParaRPr>
          </a:p>
        </p:txBody>
      </p:sp>
      <p:sp>
        <p:nvSpPr>
          <p:cNvPr id="4099" name="Rectangle 3"/>
          <p:cNvSpPr>
            <a:spLocks noChangeArrowheads="1"/>
          </p:cNvSpPr>
          <p:nvPr/>
        </p:nvSpPr>
        <p:spPr bwMode="auto">
          <a:xfrm>
            <a:off x="1116013" y="1628775"/>
            <a:ext cx="7772400" cy="4608513"/>
          </a:xfrm>
          <a:prstGeom prst="rect">
            <a:avLst/>
          </a:prstGeom>
          <a:noFill/>
          <a:ln w="9525">
            <a:noFill/>
            <a:miter lim="800000"/>
            <a:headEnd/>
            <a:tailEnd/>
          </a:ln>
        </p:spPr>
        <p:txBody>
          <a:bodyPr/>
          <a:lstStyle/>
          <a:p>
            <a:pPr>
              <a:defRPr/>
            </a:pPr>
            <a:r>
              <a:rPr lang="en-GB" sz="2000" u="sng" dirty="0" smtClean="0">
                <a:solidFill>
                  <a:srgbClr val="008676"/>
                </a:solidFill>
                <a:latin typeface="Arial" charset="0"/>
              </a:rPr>
              <a:t>How we look at things:</a:t>
            </a:r>
            <a:r>
              <a:rPr lang="en-GB" sz="2000" dirty="0">
                <a:solidFill>
                  <a:srgbClr val="008676"/>
                </a:solidFill>
                <a:latin typeface="Arial" charset="0"/>
              </a:rPr>
              <a:t/>
            </a:r>
            <a:br>
              <a:rPr lang="en-GB" sz="2000" dirty="0">
                <a:solidFill>
                  <a:srgbClr val="008676"/>
                </a:solidFill>
                <a:latin typeface="Arial" charset="0"/>
              </a:rPr>
            </a:br>
            <a:endParaRPr lang="en-GB" sz="2000" dirty="0">
              <a:solidFill>
                <a:srgbClr val="008676"/>
              </a:solidFill>
              <a:latin typeface="Arial" charset="0"/>
            </a:endParaRPr>
          </a:p>
          <a:p>
            <a:pPr marL="263525" indent="-263525">
              <a:buFont typeface="Arial" pitchFamily="34" charset="0"/>
              <a:buChar char="•"/>
              <a:defRPr/>
            </a:pPr>
            <a:r>
              <a:rPr lang="en-GB" sz="2000" dirty="0">
                <a:solidFill>
                  <a:srgbClr val="008676"/>
                </a:solidFill>
                <a:latin typeface="Arial" charset="0"/>
              </a:rPr>
              <a:t>Big challenges are the demographic, climatic and structural changes and globalisation</a:t>
            </a:r>
            <a:br>
              <a:rPr lang="en-GB" sz="2000" dirty="0">
                <a:solidFill>
                  <a:srgbClr val="008676"/>
                </a:solidFill>
                <a:latin typeface="Arial" charset="0"/>
              </a:rPr>
            </a:br>
            <a:endParaRPr lang="en-GB" sz="2000" dirty="0">
              <a:solidFill>
                <a:srgbClr val="008676"/>
              </a:solidFill>
              <a:latin typeface="Arial" charset="0"/>
            </a:endParaRPr>
          </a:p>
          <a:p>
            <a:pPr marL="263525" indent="-263525">
              <a:buFont typeface="Arial" pitchFamily="34" charset="0"/>
              <a:buChar char="•"/>
              <a:defRPr/>
            </a:pPr>
            <a:r>
              <a:rPr lang="en-GB" sz="2000" dirty="0">
                <a:solidFill>
                  <a:srgbClr val="008676"/>
                </a:solidFill>
                <a:latin typeface="Arial" charset="0"/>
              </a:rPr>
              <a:t>A </a:t>
            </a:r>
            <a:r>
              <a:rPr lang="en-GB" sz="2000" dirty="0" smtClean="0">
                <a:solidFill>
                  <a:srgbClr val="008676"/>
                </a:solidFill>
                <a:latin typeface="Arial" charset="0"/>
              </a:rPr>
              <a:t>green </a:t>
            </a:r>
            <a:r>
              <a:rPr lang="en-GB" sz="2000" dirty="0">
                <a:solidFill>
                  <a:srgbClr val="008676"/>
                </a:solidFill>
                <a:latin typeface="Arial" charset="0"/>
              </a:rPr>
              <a:t>city can only be a </a:t>
            </a:r>
            <a:r>
              <a:rPr lang="en-GB" sz="2000" dirty="0" smtClean="0">
                <a:solidFill>
                  <a:srgbClr val="008676"/>
                </a:solidFill>
                <a:latin typeface="Arial" charset="0"/>
              </a:rPr>
              <a:t>Green </a:t>
            </a:r>
            <a:r>
              <a:rPr lang="en-GB" sz="2000" dirty="0">
                <a:solidFill>
                  <a:srgbClr val="008676"/>
                </a:solidFill>
                <a:latin typeface="Arial" charset="0"/>
              </a:rPr>
              <a:t>C</a:t>
            </a:r>
            <a:r>
              <a:rPr lang="en-GB" sz="2000" dirty="0" smtClean="0">
                <a:solidFill>
                  <a:srgbClr val="008676"/>
                </a:solidFill>
                <a:latin typeface="Arial" charset="0"/>
              </a:rPr>
              <a:t>ity </a:t>
            </a:r>
            <a:r>
              <a:rPr lang="en-GB" sz="2000" dirty="0">
                <a:solidFill>
                  <a:srgbClr val="008676"/>
                </a:solidFill>
                <a:latin typeface="Arial" charset="0"/>
              </a:rPr>
              <a:t>if it offers a high percentage of parks, sports grounds, play grounds and leisure facilities</a:t>
            </a:r>
            <a:br>
              <a:rPr lang="en-GB" sz="2000" dirty="0">
                <a:solidFill>
                  <a:srgbClr val="008676"/>
                </a:solidFill>
                <a:latin typeface="Arial" charset="0"/>
              </a:rPr>
            </a:br>
            <a:endParaRPr lang="en-GB" sz="2000" dirty="0">
              <a:solidFill>
                <a:srgbClr val="008676"/>
              </a:solidFill>
              <a:latin typeface="Arial" charset="0"/>
            </a:endParaRPr>
          </a:p>
          <a:p>
            <a:pPr marL="263525" indent="-263525">
              <a:buFont typeface="Arial" pitchFamily="34" charset="0"/>
              <a:buChar char="•"/>
              <a:defRPr/>
            </a:pPr>
            <a:r>
              <a:rPr lang="en-GB" sz="2000" dirty="0">
                <a:solidFill>
                  <a:srgbClr val="008676"/>
                </a:solidFill>
                <a:latin typeface="Arial" charset="0"/>
              </a:rPr>
              <a:t>The planning, execution and maintenance of urban green spaces must be acknowledged as a basic requirement of the public service tasks. </a:t>
            </a:r>
            <a:r>
              <a:rPr lang="de-DE" sz="2000" dirty="0">
                <a:solidFill>
                  <a:srgbClr val="008676"/>
                </a:solidFill>
                <a:latin typeface="Arial" charset="0"/>
              </a:rPr>
              <a:t/>
            </a:r>
            <a:br>
              <a:rPr lang="de-DE" sz="2000" dirty="0">
                <a:solidFill>
                  <a:srgbClr val="008676"/>
                </a:solidFill>
                <a:latin typeface="Arial" charset="0"/>
              </a:rPr>
            </a:br>
            <a:endParaRPr lang="de-DE" sz="2000" dirty="0">
              <a:solidFill>
                <a:srgbClr val="008676"/>
              </a:solidFill>
              <a:latin typeface="Arial" charset="0"/>
            </a:endParaRPr>
          </a:p>
        </p:txBody>
      </p:sp>
      <p:sp>
        <p:nvSpPr>
          <p:cNvPr id="3076" name="Rectangle 2"/>
          <p:cNvSpPr>
            <a:spLocks noChangeArrowheads="1"/>
          </p:cNvSpPr>
          <p:nvPr/>
        </p:nvSpPr>
        <p:spPr bwMode="auto">
          <a:xfrm>
            <a:off x="1979613" y="765175"/>
            <a:ext cx="6337300" cy="719138"/>
          </a:xfrm>
          <a:prstGeom prst="rect">
            <a:avLst/>
          </a:prstGeom>
          <a:noFill/>
          <a:ln w="9525">
            <a:noFill/>
            <a:miter lim="800000"/>
            <a:headEnd/>
            <a:tailEnd/>
          </a:ln>
        </p:spPr>
        <p:txBody>
          <a:bodyPr anchor="ctr"/>
          <a:lstStyle/>
          <a:p>
            <a:r>
              <a:rPr lang="en-GB" sz="2000">
                <a:solidFill>
                  <a:srgbClr val="008676"/>
                </a:solidFill>
                <a:latin typeface="Arial" charset="0"/>
              </a:rPr>
              <a:t>ELCA: “The Necessity of Green Cities in Europe”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331913" y="188913"/>
            <a:ext cx="7812087" cy="576262"/>
          </a:xfrm>
          <a:prstGeom prst="rect">
            <a:avLst/>
          </a:prstGeom>
          <a:noFill/>
          <a:ln w="9525">
            <a:noFill/>
            <a:miter lim="800000"/>
            <a:headEnd/>
            <a:tailEnd/>
          </a:ln>
        </p:spPr>
        <p:txBody>
          <a:bodyPr anchor="ctr"/>
          <a:lstStyle/>
          <a:p>
            <a:pPr algn="ctr"/>
            <a:r>
              <a:rPr lang="en-US" sz="1100">
                <a:solidFill>
                  <a:srgbClr val="008676"/>
                </a:solidFill>
              </a:rPr>
              <a:t>Meeting of the European Network of Environmental Authorities – Managing Authorities (ENEA-MA), Athens,  15-16 May 2014</a:t>
            </a:r>
            <a:endParaRPr lang="en-GB" sz="1100">
              <a:solidFill>
                <a:srgbClr val="008676"/>
              </a:solidFill>
              <a:latin typeface="Arial" charset="0"/>
            </a:endParaRPr>
          </a:p>
        </p:txBody>
      </p:sp>
      <p:sp>
        <p:nvSpPr>
          <p:cNvPr id="4099" name="Rectangle 3"/>
          <p:cNvSpPr>
            <a:spLocks noChangeArrowheads="1"/>
          </p:cNvSpPr>
          <p:nvPr/>
        </p:nvSpPr>
        <p:spPr bwMode="auto">
          <a:xfrm>
            <a:off x="1116013" y="1628775"/>
            <a:ext cx="7772400" cy="4608513"/>
          </a:xfrm>
          <a:prstGeom prst="rect">
            <a:avLst/>
          </a:prstGeom>
          <a:noFill/>
          <a:ln w="9525">
            <a:noFill/>
            <a:miter lim="800000"/>
            <a:headEnd/>
            <a:tailEnd/>
          </a:ln>
        </p:spPr>
        <p:txBody>
          <a:bodyPr/>
          <a:lstStyle/>
          <a:p>
            <a:pPr>
              <a:defRPr/>
            </a:pPr>
            <a:endParaRPr lang="de-DE" sz="2000" dirty="0">
              <a:solidFill>
                <a:srgbClr val="008676"/>
              </a:solidFill>
              <a:latin typeface="Arial" charset="0"/>
            </a:endParaRPr>
          </a:p>
        </p:txBody>
      </p:sp>
      <p:sp>
        <p:nvSpPr>
          <p:cNvPr id="3076" name="Rectangle 2"/>
          <p:cNvSpPr>
            <a:spLocks noChangeArrowheads="1"/>
          </p:cNvSpPr>
          <p:nvPr/>
        </p:nvSpPr>
        <p:spPr bwMode="auto">
          <a:xfrm>
            <a:off x="1979613" y="765175"/>
            <a:ext cx="6337300" cy="719138"/>
          </a:xfrm>
          <a:prstGeom prst="rect">
            <a:avLst/>
          </a:prstGeom>
          <a:noFill/>
          <a:ln w="9525">
            <a:noFill/>
            <a:miter lim="800000"/>
            <a:headEnd/>
            <a:tailEnd/>
          </a:ln>
        </p:spPr>
        <p:txBody>
          <a:bodyPr anchor="ctr"/>
          <a:lstStyle/>
          <a:p>
            <a:r>
              <a:rPr lang="en-GB" sz="2000">
                <a:solidFill>
                  <a:srgbClr val="008676"/>
                </a:solidFill>
                <a:latin typeface="Arial" charset="0"/>
              </a:rPr>
              <a:t>ELCA: “The Necessity of Green Cities in Europe”</a:t>
            </a:r>
          </a:p>
        </p:txBody>
      </p:sp>
      <p:pic>
        <p:nvPicPr>
          <p:cNvPr id="5" name="Picture 7"/>
          <p:cNvPicPr>
            <a:picLocks noChangeAspect="1" noChangeArrowheads="1"/>
          </p:cNvPicPr>
          <p:nvPr/>
        </p:nvPicPr>
        <p:blipFill>
          <a:blip r:embed="rId3" cstate="print"/>
          <a:srcRect/>
          <a:stretch>
            <a:fillRect/>
          </a:stretch>
        </p:blipFill>
        <p:spPr bwMode="auto">
          <a:xfrm>
            <a:off x="1547664" y="1556792"/>
            <a:ext cx="3242120" cy="3499827"/>
          </a:xfrm>
          <a:prstGeom prst="rect">
            <a:avLst/>
          </a:prstGeom>
          <a:noFill/>
          <a:ln w="9525">
            <a:noFill/>
            <a:miter lim="800000"/>
            <a:headEnd/>
            <a:tailEnd/>
          </a:ln>
        </p:spPr>
      </p:pic>
      <p:pic>
        <p:nvPicPr>
          <p:cNvPr id="6" name="Picture 6" descr="CENTRAL PARK calma"/>
          <p:cNvPicPr>
            <a:picLocks noChangeAspect="1" noChangeArrowheads="1"/>
          </p:cNvPicPr>
          <p:nvPr/>
        </p:nvPicPr>
        <p:blipFill>
          <a:blip r:embed="rId4" cstate="print"/>
          <a:srcRect/>
          <a:stretch>
            <a:fillRect/>
          </a:stretch>
        </p:blipFill>
        <p:spPr bwMode="auto">
          <a:xfrm>
            <a:off x="5148064" y="1628800"/>
            <a:ext cx="3094037" cy="2362200"/>
          </a:xfrm>
          <a:prstGeom prst="rect">
            <a:avLst/>
          </a:prstGeom>
          <a:noFill/>
          <a:ln w="9525">
            <a:noFill/>
            <a:miter lim="800000"/>
            <a:headEnd/>
            <a:tailEnd/>
          </a:ln>
        </p:spPr>
      </p:pic>
      <p:pic>
        <p:nvPicPr>
          <p:cNvPr id="7" name="Picture 2"/>
          <p:cNvPicPr>
            <a:picLocks noChangeAspect="1" noChangeArrowheads="1"/>
          </p:cNvPicPr>
          <p:nvPr/>
        </p:nvPicPr>
        <p:blipFill>
          <a:blip r:embed="rId5" cstate="print"/>
          <a:srcRect/>
          <a:stretch>
            <a:fillRect/>
          </a:stretch>
        </p:blipFill>
        <p:spPr bwMode="auto">
          <a:xfrm>
            <a:off x="5652120" y="4149080"/>
            <a:ext cx="2579687" cy="2520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1331913" y="188913"/>
            <a:ext cx="7812087" cy="576262"/>
          </a:xfrm>
          <a:prstGeom prst="rect">
            <a:avLst/>
          </a:prstGeom>
          <a:noFill/>
          <a:ln w="9525">
            <a:noFill/>
            <a:miter lim="800000"/>
            <a:headEnd/>
            <a:tailEnd/>
          </a:ln>
        </p:spPr>
        <p:txBody>
          <a:bodyPr anchor="ctr"/>
          <a:lstStyle/>
          <a:p>
            <a:pPr algn="ctr"/>
            <a:r>
              <a:rPr lang="en-US" sz="1100">
                <a:solidFill>
                  <a:srgbClr val="008676"/>
                </a:solidFill>
              </a:rPr>
              <a:t>Meeting of the European Network of Environmental Authorities – Managing Authorities (ENEA-MA), Athens,  15-16 May 2014</a:t>
            </a:r>
            <a:endParaRPr lang="en-GB" sz="1100">
              <a:solidFill>
                <a:srgbClr val="008676"/>
              </a:solidFill>
              <a:latin typeface="Arial" charset="0"/>
            </a:endParaRPr>
          </a:p>
        </p:txBody>
      </p:sp>
      <p:sp>
        <p:nvSpPr>
          <p:cNvPr id="4099" name="Rectangle 3"/>
          <p:cNvSpPr>
            <a:spLocks noChangeArrowheads="1"/>
          </p:cNvSpPr>
          <p:nvPr/>
        </p:nvSpPr>
        <p:spPr bwMode="auto">
          <a:xfrm>
            <a:off x="1116013" y="1628775"/>
            <a:ext cx="7772400" cy="4608513"/>
          </a:xfrm>
          <a:prstGeom prst="rect">
            <a:avLst/>
          </a:prstGeom>
          <a:noFill/>
          <a:ln w="9525">
            <a:noFill/>
            <a:miter lim="800000"/>
            <a:headEnd/>
            <a:tailEnd/>
          </a:ln>
        </p:spPr>
        <p:txBody>
          <a:bodyPr/>
          <a:lstStyle/>
          <a:p>
            <a:pPr>
              <a:defRPr/>
            </a:pPr>
            <a:r>
              <a:rPr lang="en-GB" sz="2000" u="sng" dirty="0" smtClean="0">
                <a:solidFill>
                  <a:srgbClr val="008676"/>
                </a:solidFill>
                <a:latin typeface="Arial" charset="0"/>
              </a:rPr>
              <a:t>Green effects:</a:t>
            </a:r>
            <a:endParaRPr lang="en-GB" sz="2000" u="sng" dirty="0">
              <a:solidFill>
                <a:srgbClr val="008676"/>
              </a:solidFill>
              <a:latin typeface="Arial" charset="0"/>
            </a:endParaRPr>
          </a:p>
          <a:p>
            <a:pPr>
              <a:defRPr/>
            </a:pPr>
            <a:endParaRPr lang="en-GB" sz="2000" dirty="0">
              <a:solidFill>
                <a:srgbClr val="008676"/>
              </a:solidFill>
              <a:latin typeface="Arial" charset="0"/>
            </a:endParaRPr>
          </a:p>
          <a:p>
            <a:pPr marL="263525" indent="-263525">
              <a:buFont typeface="Arial" pitchFamily="34" charset="0"/>
              <a:buChar char="•"/>
              <a:defRPr/>
            </a:pPr>
            <a:r>
              <a:rPr lang="en-GB" sz="2000" dirty="0">
                <a:solidFill>
                  <a:srgbClr val="008676"/>
                </a:solidFill>
                <a:latin typeface="Arial" charset="0"/>
              </a:rPr>
              <a:t>High quality open spaces increase the attractiveness of a location and establish the basis for an economically healthy municipal development.</a:t>
            </a:r>
          </a:p>
          <a:p>
            <a:pPr marL="263525" indent="-263525">
              <a:defRPr/>
            </a:pPr>
            <a:endParaRPr lang="de-DE" sz="2000" dirty="0">
              <a:solidFill>
                <a:srgbClr val="008676"/>
              </a:solidFill>
              <a:latin typeface="Arial" charset="0"/>
            </a:endParaRPr>
          </a:p>
          <a:p>
            <a:pPr marL="263525" indent="-263525">
              <a:buFont typeface="Arial" pitchFamily="34" charset="0"/>
              <a:buChar char="•"/>
              <a:defRPr/>
            </a:pPr>
            <a:r>
              <a:rPr lang="de-DE" sz="2000" dirty="0">
                <a:solidFill>
                  <a:srgbClr val="008676"/>
                </a:solidFill>
                <a:latin typeface="Arial" charset="0"/>
              </a:rPr>
              <a:t>High </a:t>
            </a:r>
            <a:r>
              <a:rPr lang="de-DE" sz="2000" dirty="0" err="1">
                <a:solidFill>
                  <a:srgbClr val="008676"/>
                </a:solidFill>
                <a:latin typeface="Arial" charset="0"/>
              </a:rPr>
              <a:t>quality</a:t>
            </a:r>
            <a:r>
              <a:rPr lang="de-DE" sz="2000" dirty="0">
                <a:solidFill>
                  <a:srgbClr val="008676"/>
                </a:solidFill>
                <a:latin typeface="Arial" charset="0"/>
              </a:rPr>
              <a:t> urban </a:t>
            </a:r>
            <a:r>
              <a:rPr lang="de-DE" sz="2000" dirty="0" err="1">
                <a:solidFill>
                  <a:srgbClr val="008676"/>
                </a:solidFill>
                <a:latin typeface="Arial" charset="0"/>
              </a:rPr>
              <a:t>green</a:t>
            </a:r>
            <a:r>
              <a:rPr lang="de-DE" sz="2000" dirty="0">
                <a:solidFill>
                  <a:srgbClr val="008676"/>
                </a:solidFill>
                <a:latin typeface="Arial" charset="0"/>
              </a:rPr>
              <a:t> </a:t>
            </a:r>
            <a:r>
              <a:rPr lang="de-DE" sz="2000" dirty="0" err="1">
                <a:solidFill>
                  <a:srgbClr val="008676"/>
                </a:solidFill>
                <a:latin typeface="Arial" charset="0"/>
              </a:rPr>
              <a:t>is</a:t>
            </a:r>
            <a:r>
              <a:rPr lang="de-DE" sz="2000" dirty="0">
                <a:solidFill>
                  <a:srgbClr val="008676"/>
                </a:solidFill>
                <a:latin typeface="Arial" charset="0"/>
              </a:rPr>
              <a:t> a </a:t>
            </a:r>
            <a:r>
              <a:rPr lang="de-DE" sz="2000" dirty="0" err="1">
                <a:solidFill>
                  <a:srgbClr val="008676"/>
                </a:solidFill>
                <a:latin typeface="Arial" charset="0"/>
              </a:rPr>
              <a:t>value</a:t>
            </a:r>
            <a:r>
              <a:rPr lang="de-DE" sz="2000" dirty="0">
                <a:solidFill>
                  <a:srgbClr val="008676"/>
                </a:solidFill>
                <a:latin typeface="Arial" charset="0"/>
              </a:rPr>
              <a:t>- </a:t>
            </a:r>
            <a:r>
              <a:rPr lang="de-DE" sz="2000" dirty="0" err="1">
                <a:solidFill>
                  <a:srgbClr val="008676"/>
                </a:solidFill>
                <a:latin typeface="Arial" charset="0"/>
              </a:rPr>
              <a:t>and</a:t>
            </a:r>
            <a:r>
              <a:rPr lang="de-DE" sz="2000" dirty="0">
                <a:solidFill>
                  <a:srgbClr val="008676"/>
                </a:solidFill>
                <a:latin typeface="Arial" charset="0"/>
              </a:rPr>
              <a:t> </a:t>
            </a:r>
            <a:r>
              <a:rPr lang="de-DE" sz="2000" dirty="0" err="1">
                <a:solidFill>
                  <a:srgbClr val="008676"/>
                </a:solidFill>
                <a:latin typeface="Arial" charset="0"/>
              </a:rPr>
              <a:t>image-enhancing</a:t>
            </a:r>
            <a:r>
              <a:rPr lang="de-DE" sz="2000" dirty="0">
                <a:solidFill>
                  <a:srgbClr val="008676"/>
                </a:solidFill>
                <a:latin typeface="Arial" charset="0"/>
              </a:rPr>
              <a:t> </a:t>
            </a:r>
            <a:r>
              <a:rPr lang="de-DE" sz="2000" dirty="0" err="1">
                <a:solidFill>
                  <a:srgbClr val="008676"/>
                </a:solidFill>
                <a:latin typeface="Arial" charset="0"/>
              </a:rPr>
              <a:t>factor</a:t>
            </a:r>
            <a:r>
              <a:rPr lang="de-DE" sz="2000" dirty="0">
                <a:solidFill>
                  <a:srgbClr val="008676"/>
                </a:solidFill>
                <a:latin typeface="Arial" charset="0"/>
              </a:rPr>
              <a:t> in </a:t>
            </a:r>
            <a:r>
              <a:rPr lang="de-DE" sz="2000" dirty="0" err="1">
                <a:solidFill>
                  <a:srgbClr val="008676"/>
                </a:solidFill>
                <a:latin typeface="Arial" charset="0"/>
              </a:rPr>
              <a:t>the</a:t>
            </a:r>
            <a:r>
              <a:rPr lang="de-DE" sz="2000" dirty="0">
                <a:solidFill>
                  <a:srgbClr val="008676"/>
                </a:solidFill>
                <a:latin typeface="Arial" charset="0"/>
              </a:rPr>
              <a:t> </a:t>
            </a:r>
            <a:r>
              <a:rPr lang="de-DE" sz="2000" dirty="0" err="1">
                <a:solidFill>
                  <a:srgbClr val="008676"/>
                </a:solidFill>
                <a:latin typeface="Arial" charset="0"/>
              </a:rPr>
              <a:t>competition</a:t>
            </a:r>
            <a:r>
              <a:rPr lang="de-DE" sz="2000" dirty="0">
                <a:solidFill>
                  <a:srgbClr val="008676"/>
                </a:solidFill>
                <a:latin typeface="Arial" charset="0"/>
              </a:rPr>
              <a:t> </a:t>
            </a:r>
            <a:r>
              <a:rPr lang="de-DE" sz="2000" dirty="0" err="1">
                <a:solidFill>
                  <a:srgbClr val="008676"/>
                </a:solidFill>
                <a:latin typeface="Arial" charset="0"/>
              </a:rPr>
              <a:t>for</a:t>
            </a:r>
            <a:r>
              <a:rPr lang="de-DE" sz="2000" dirty="0">
                <a:solidFill>
                  <a:srgbClr val="008676"/>
                </a:solidFill>
                <a:latin typeface="Arial" charset="0"/>
              </a:rPr>
              <a:t> </a:t>
            </a:r>
            <a:r>
              <a:rPr lang="de-DE" sz="2000" dirty="0" err="1">
                <a:solidFill>
                  <a:srgbClr val="008676"/>
                </a:solidFill>
                <a:latin typeface="Arial" charset="0"/>
              </a:rPr>
              <a:t>attracting</a:t>
            </a:r>
            <a:r>
              <a:rPr lang="de-DE" sz="2000" dirty="0">
                <a:solidFill>
                  <a:srgbClr val="008676"/>
                </a:solidFill>
                <a:latin typeface="Arial" charset="0"/>
              </a:rPr>
              <a:t> </a:t>
            </a:r>
            <a:r>
              <a:rPr lang="de-DE" sz="2000" dirty="0" err="1">
                <a:solidFill>
                  <a:srgbClr val="008676"/>
                </a:solidFill>
                <a:latin typeface="Arial" charset="0"/>
              </a:rPr>
              <a:t>companies</a:t>
            </a:r>
            <a:r>
              <a:rPr lang="de-DE" sz="2000" dirty="0">
                <a:solidFill>
                  <a:srgbClr val="008676"/>
                </a:solidFill>
                <a:latin typeface="Arial" charset="0"/>
              </a:rPr>
              <a:t> </a:t>
            </a:r>
            <a:r>
              <a:rPr lang="de-DE" sz="2000" dirty="0" err="1">
                <a:solidFill>
                  <a:srgbClr val="008676"/>
                </a:solidFill>
                <a:latin typeface="Arial" charset="0"/>
              </a:rPr>
              <a:t>and</a:t>
            </a:r>
            <a:r>
              <a:rPr lang="de-DE" sz="2000" dirty="0">
                <a:solidFill>
                  <a:srgbClr val="008676"/>
                </a:solidFill>
                <a:latin typeface="Arial" charset="0"/>
              </a:rPr>
              <a:t> </a:t>
            </a:r>
            <a:r>
              <a:rPr lang="de-DE" sz="2000" dirty="0" err="1">
                <a:solidFill>
                  <a:srgbClr val="008676"/>
                </a:solidFill>
                <a:latin typeface="Arial" charset="0"/>
              </a:rPr>
              <a:t>employees</a:t>
            </a:r>
            <a:r>
              <a:rPr lang="de-DE" sz="2000" dirty="0">
                <a:solidFill>
                  <a:srgbClr val="008676"/>
                </a:solidFill>
                <a:latin typeface="Arial" charset="0"/>
              </a:rPr>
              <a:t>. </a:t>
            </a:r>
          </a:p>
          <a:p>
            <a:pPr marL="263525" indent="-263525">
              <a:buFont typeface="Arial" pitchFamily="34" charset="0"/>
              <a:buChar char="•"/>
              <a:defRPr/>
            </a:pPr>
            <a:endParaRPr lang="de-DE" sz="2000" dirty="0">
              <a:solidFill>
                <a:srgbClr val="008676"/>
              </a:solidFill>
              <a:latin typeface="Arial" charset="0"/>
            </a:endParaRPr>
          </a:p>
          <a:p>
            <a:pPr marL="263525" indent="-263525">
              <a:buFont typeface="Arial" pitchFamily="34" charset="0"/>
              <a:buChar char="•"/>
              <a:defRPr/>
            </a:pPr>
            <a:r>
              <a:rPr lang="en-US" sz="2000" dirty="0">
                <a:solidFill>
                  <a:srgbClr val="008676"/>
                </a:solidFill>
                <a:latin typeface="Arial" charset="0"/>
              </a:rPr>
              <a:t>In its function for the sustainable development of cities and municipalities </a:t>
            </a:r>
            <a:r>
              <a:rPr lang="de-DE" sz="2000" dirty="0" err="1">
                <a:solidFill>
                  <a:srgbClr val="008676"/>
                </a:solidFill>
                <a:latin typeface="Arial" charset="0"/>
              </a:rPr>
              <a:t>green</a:t>
            </a:r>
            <a:r>
              <a:rPr lang="de-DE" sz="2000" dirty="0">
                <a:solidFill>
                  <a:srgbClr val="008676"/>
                </a:solidFill>
                <a:latin typeface="Arial" charset="0"/>
              </a:rPr>
              <a:t> </a:t>
            </a:r>
            <a:r>
              <a:rPr lang="de-DE" sz="2000" dirty="0" err="1">
                <a:solidFill>
                  <a:srgbClr val="008676"/>
                </a:solidFill>
                <a:latin typeface="Arial" charset="0"/>
              </a:rPr>
              <a:t>infrastructure</a:t>
            </a:r>
            <a:r>
              <a:rPr lang="de-DE" sz="2000" dirty="0">
                <a:solidFill>
                  <a:srgbClr val="008676"/>
                </a:solidFill>
                <a:latin typeface="Arial" charset="0"/>
              </a:rPr>
              <a:t> </a:t>
            </a:r>
            <a:r>
              <a:rPr lang="de-DE" sz="2000" dirty="0" err="1">
                <a:solidFill>
                  <a:srgbClr val="008676"/>
                </a:solidFill>
                <a:latin typeface="Arial" charset="0"/>
              </a:rPr>
              <a:t>is</a:t>
            </a:r>
            <a:r>
              <a:rPr lang="de-DE" sz="2000" dirty="0">
                <a:solidFill>
                  <a:srgbClr val="008676"/>
                </a:solidFill>
                <a:latin typeface="Arial" charset="0"/>
              </a:rPr>
              <a:t> </a:t>
            </a:r>
            <a:r>
              <a:rPr lang="de-DE" sz="2000" dirty="0" err="1">
                <a:solidFill>
                  <a:srgbClr val="008676"/>
                </a:solidFill>
                <a:latin typeface="Arial" charset="0"/>
              </a:rPr>
              <a:t>particularly</a:t>
            </a:r>
            <a:r>
              <a:rPr lang="de-DE" sz="2000" dirty="0">
                <a:solidFill>
                  <a:srgbClr val="008676"/>
                </a:solidFill>
                <a:latin typeface="Arial" charset="0"/>
              </a:rPr>
              <a:t> </a:t>
            </a:r>
            <a:r>
              <a:rPr lang="de-DE" sz="2000" dirty="0" err="1">
                <a:solidFill>
                  <a:srgbClr val="008676"/>
                </a:solidFill>
                <a:latin typeface="Arial" charset="0"/>
              </a:rPr>
              <a:t>important</a:t>
            </a:r>
            <a:r>
              <a:rPr lang="de-DE" sz="2000" dirty="0">
                <a:solidFill>
                  <a:srgbClr val="008676"/>
                </a:solidFill>
                <a:latin typeface="Arial" charset="0"/>
              </a:rPr>
              <a:t>.</a:t>
            </a:r>
          </a:p>
          <a:p>
            <a:pPr marL="263525" indent="-263525">
              <a:buFont typeface="Arial" pitchFamily="34" charset="0"/>
              <a:buChar char="•"/>
              <a:defRPr/>
            </a:pPr>
            <a:endParaRPr lang="de-DE" sz="2000" dirty="0">
              <a:solidFill>
                <a:srgbClr val="008676"/>
              </a:solidFill>
              <a:latin typeface="Arial" charset="0"/>
            </a:endParaRPr>
          </a:p>
          <a:p>
            <a:pPr marL="263525" indent="-263525">
              <a:buFont typeface="Arial" pitchFamily="34" charset="0"/>
              <a:buChar char="•"/>
              <a:defRPr/>
            </a:pPr>
            <a:r>
              <a:rPr lang="de-DE" sz="2000" dirty="0">
                <a:solidFill>
                  <a:srgbClr val="008676"/>
                </a:solidFill>
                <a:latin typeface="Arial" charset="0"/>
              </a:rPr>
              <a:t>The </a:t>
            </a:r>
            <a:r>
              <a:rPr lang="de-DE" sz="2000" dirty="0" err="1">
                <a:solidFill>
                  <a:srgbClr val="008676"/>
                </a:solidFill>
                <a:latin typeface="Arial" charset="0"/>
              </a:rPr>
              <a:t>city</a:t>
            </a:r>
            <a:r>
              <a:rPr lang="de-DE" sz="2000" dirty="0">
                <a:solidFill>
                  <a:srgbClr val="008676"/>
                </a:solidFill>
                <a:latin typeface="Arial" charset="0"/>
              </a:rPr>
              <a:t> </a:t>
            </a:r>
            <a:r>
              <a:rPr lang="de-DE" sz="2000" dirty="0" err="1">
                <a:solidFill>
                  <a:srgbClr val="008676"/>
                </a:solidFill>
                <a:latin typeface="Arial" charset="0"/>
              </a:rPr>
              <a:t>of</a:t>
            </a:r>
            <a:r>
              <a:rPr lang="de-DE" sz="2000" dirty="0">
                <a:solidFill>
                  <a:srgbClr val="008676"/>
                </a:solidFill>
                <a:latin typeface="Arial" charset="0"/>
              </a:rPr>
              <a:t> </a:t>
            </a:r>
            <a:r>
              <a:rPr lang="de-DE" sz="2000" dirty="0" err="1">
                <a:solidFill>
                  <a:srgbClr val="008676"/>
                </a:solidFill>
                <a:latin typeface="Arial" charset="0"/>
              </a:rPr>
              <a:t>the</a:t>
            </a:r>
            <a:r>
              <a:rPr lang="de-DE" sz="2000" dirty="0">
                <a:solidFill>
                  <a:srgbClr val="008676"/>
                </a:solidFill>
                <a:latin typeface="Arial" charset="0"/>
              </a:rPr>
              <a:t> </a:t>
            </a:r>
            <a:r>
              <a:rPr lang="de-DE" sz="2000" dirty="0" err="1">
                <a:solidFill>
                  <a:srgbClr val="008676"/>
                </a:solidFill>
                <a:latin typeface="Arial" charset="0"/>
              </a:rPr>
              <a:t>future</a:t>
            </a:r>
            <a:r>
              <a:rPr lang="de-DE" sz="2000" dirty="0">
                <a:solidFill>
                  <a:srgbClr val="008676"/>
                </a:solidFill>
                <a:latin typeface="Arial" charset="0"/>
              </a:rPr>
              <a:t> </a:t>
            </a:r>
            <a:r>
              <a:rPr lang="de-DE" sz="2000" dirty="0" err="1">
                <a:solidFill>
                  <a:srgbClr val="008676"/>
                </a:solidFill>
                <a:latin typeface="Arial" charset="0"/>
              </a:rPr>
              <a:t>needs</a:t>
            </a:r>
            <a:r>
              <a:rPr lang="de-DE" sz="2000" dirty="0">
                <a:solidFill>
                  <a:srgbClr val="008676"/>
                </a:solidFill>
                <a:latin typeface="Arial" charset="0"/>
              </a:rPr>
              <a:t> </a:t>
            </a:r>
            <a:r>
              <a:rPr lang="de-DE" sz="2000" dirty="0" err="1">
                <a:solidFill>
                  <a:srgbClr val="008676"/>
                </a:solidFill>
                <a:latin typeface="Arial" charset="0"/>
              </a:rPr>
              <a:t>more</a:t>
            </a:r>
            <a:r>
              <a:rPr lang="de-DE" sz="2000" dirty="0">
                <a:solidFill>
                  <a:srgbClr val="008676"/>
                </a:solidFill>
                <a:latin typeface="Arial" charset="0"/>
              </a:rPr>
              <a:t> </a:t>
            </a:r>
            <a:r>
              <a:rPr lang="de-DE" sz="2000" dirty="0" err="1">
                <a:solidFill>
                  <a:srgbClr val="008676"/>
                </a:solidFill>
                <a:latin typeface="Arial" charset="0"/>
              </a:rPr>
              <a:t>living</a:t>
            </a:r>
            <a:r>
              <a:rPr lang="de-DE" sz="2000" dirty="0">
                <a:solidFill>
                  <a:srgbClr val="008676"/>
                </a:solidFill>
                <a:latin typeface="Arial" charset="0"/>
              </a:rPr>
              <a:t> </a:t>
            </a:r>
            <a:r>
              <a:rPr lang="de-DE" sz="2000" dirty="0" err="1">
                <a:solidFill>
                  <a:srgbClr val="008676"/>
                </a:solidFill>
                <a:latin typeface="Arial" charset="0"/>
              </a:rPr>
              <a:t>green</a:t>
            </a:r>
            <a:r>
              <a:rPr lang="de-DE" sz="2000" dirty="0">
                <a:solidFill>
                  <a:srgbClr val="008676"/>
                </a:solidFill>
                <a:latin typeface="Arial" charset="0"/>
              </a:rPr>
              <a:t>. </a:t>
            </a:r>
          </a:p>
          <a:p>
            <a:pPr marL="263525" indent="-263525">
              <a:buFont typeface="Arial" pitchFamily="34" charset="0"/>
              <a:buChar char="•"/>
              <a:defRPr/>
            </a:pPr>
            <a:endParaRPr lang="en-GB" sz="2000" dirty="0">
              <a:solidFill>
                <a:srgbClr val="008676"/>
              </a:solidFill>
              <a:latin typeface="Arial" charset="0"/>
            </a:endParaRPr>
          </a:p>
          <a:p>
            <a:pPr>
              <a:defRPr/>
            </a:pPr>
            <a:endParaRPr lang="en-GB" sz="2000" dirty="0">
              <a:solidFill>
                <a:srgbClr val="008676"/>
              </a:solidFill>
              <a:latin typeface="Arial" charset="0"/>
            </a:endParaRPr>
          </a:p>
        </p:txBody>
      </p:sp>
      <p:sp>
        <p:nvSpPr>
          <p:cNvPr id="4100" name="Rectangle 2"/>
          <p:cNvSpPr>
            <a:spLocks noChangeArrowheads="1"/>
          </p:cNvSpPr>
          <p:nvPr/>
        </p:nvSpPr>
        <p:spPr bwMode="auto">
          <a:xfrm>
            <a:off x="1979613" y="765175"/>
            <a:ext cx="6337300" cy="719138"/>
          </a:xfrm>
          <a:prstGeom prst="rect">
            <a:avLst/>
          </a:prstGeom>
          <a:noFill/>
          <a:ln w="9525">
            <a:noFill/>
            <a:miter lim="800000"/>
            <a:headEnd/>
            <a:tailEnd/>
          </a:ln>
        </p:spPr>
        <p:txBody>
          <a:bodyPr anchor="ctr"/>
          <a:lstStyle/>
          <a:p>
            <a:r>
              <a:rPr lang="en-GB" sz="2000" dirty="0">
                <a:solidFill>
                  <a:srgbClr val="008676"/>
                </a:solidFill>
                <a:latin typeface="Arial" charset="0"/>
              </a:rPr>
              <a:t>ELCA: “The Necessity of Green Cities in Europe”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1331913" y="188913"/>
            <a:ext cx="7812087" cy="576262"/>
          </a:xfrm>
          <a:prstGeom prst="rect">
            <a:avLst/>
          </a:prstGeom>
          <a:noFill/>
          <a:ln w="9525">
            <a:noFill/>
            <a:miter lim="800000"/>
            <a:headEnd/>
            <a:tailEnd/>
          </a:ln>
        </p:spPr>
        <p:txBody>
          <a:bodyPr anchor="ctr"/>
          <a:lstStyle/>
          <a:p>
            <a:pPr algn="ctr"/>
            <a:r>
              <a:rPr lang="en-US" sz="1100">
                <a:solidFill>
                  <a:srgbClr val="008676"/>
                </a:solidFill>
              </a:rPr>
              <a:t>Meeting of the European Network of Environmental Authorities – Managing Authorities (ENEA-MA), Athens,  15-16 May 2014</a:t>
            </a:r>
            <a:endParaRPr lang="en-GB" sz="1100">
              <a:solidFill>
                <a:srgbClr val="008676"/>
              </a:solidFill>
              <a:latin typeface="Arial" charset="0"/>
            </a:endParaRPr>
          </a:p>
        </p:txBody>
      </p:sp>
      <p:sp>
        <p:nvSpPr>
          <p:cNvPr id="4099" name="Rectangle 3"/>
          <p:cNvSpPr>
            <a:spLocks noChangeArrowheads="1"/>
          </p:cNvSpPr>
          <p:nvPr/>
        </p:nvSpPr>
        <p:spPr bwMode="auto">
          <a:xfrm>
            <a:off x="1116013" y="1628775"/>
            <a:ext cx="7772400" cy="4608513"/>
          </a:xfrm>
          <a:prstGeom prst="rect">
            <a:avLst/>
          </a:prstGeom>
          <a:noFill/>
          <a:ln w="9525">
            <a:noFill/>
            <a:miter lim="800000"/>
            <a:headEnd/>
            <a:tailEnd/>
          </a:ln>
        </p:spPr>
        <p:txBody>
          <a:bodyPr/>
          <a:lstStyle/>
          <a:p>
            <a:pPr>
              <a:defRPr/>
            </a:pPr>
            <a:endParaRPr lang="en-GB" sz="2000" dirty="0">
              <a:solidFill>
                <a:srgbClr val="008676"/>
              </a:solidFill>
              <a:latin typeface="Arial" charset="0"/>
            </a:endParaRPr>
          </a:p>
        </p:txBody>
      </p:sp>
      <p:sp>
        <p:nvSpPr>
          <p:cNvPr id="4100" name="Rectangle 2"/>
          <p:cNvSpPr>
            <a:spLocks noChangeArrowheads="1"/>
          </p:cNvSpPr>
          <p:nvPr/>
        </p:nvSpPr>
        <p:spPr bwMode="auto">
          <a:xfrm>
            <a:off x="1979613" y="765175"/>
            <a:ext cx="6337300" cy="719138"/>
          </a:xfrm>
          <a:prstGeom prst="rect">
            <a:avLst/>
          </a:prstGeom>
          <a:noFill/>
          <a:ln w="9525">
            <a:noFill/>
            <a:miter lim="800000"/>
            <a:headEnd/>
            <a:tailEnd/>
          </a:ln>
        </p:spPr>
        <p:txBody>
          <a:bodyPr anchor="ctr"/>
          <a:lstStyle/>
          <a:p>
            <a:r>
              <a:rPr lang="en-GB" sz="2000" dirty="0">
                <a:solidFill>
                  <a:srgbClr val="008676"/>
                </a:solidFill>
                <a:latin typeface="Arial" charset="0"/>
              </a:rPr>
              <a:t>ELCA: “The Necessity of Green Cities in Europe”</a:t>
            </a:r>
          </a:p>
        </p:txBody>
      </p:sp>
      <p:pic>
        <p:nvPicPr>
          <p:cNvPr id="36866" name="Picture 2" descr="http://www.gruenes-presseportal.de/media/article_images/big_2460_1.jpg"/>
          <p:cNvPicPr>
            <a:picLocks noChangeAspect="1" noChangeArrowheads="1"/>
          </p:cNvPicPr>
          <p:nvPr/>
        </p:nvPicPr>
        <p:blipFill>
          <a:blip r:embed="rId3" cstate="print"/>
          <a:srcRect/>
          <a:stretch>
            <a:fillRect/>
          </a:stretch>
        </p:blipFill>
        <p:spPr bwMode="auto">
          <a:xfrm>
            <a:off x="2195736" y="1700808"/>
            <a:ext cx="5715000" cy="428625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1331913" y="188913"/>
            <a:ext cx="7812087" cy="576262"/>
          </a:xfrm>
          <a:prstGeom prst="rect">
            <a:avLst/>
          </a:prstGeom>
          <a:noFill/>
          <a:ln w="9525">
            <a:noFill/>
            <a:miter lim="800000"/>
            <a:headEnd/>
            <a:tailEnd/>
          </a:ln>
        </p:spPr>
        <p:txBody>
          <a:bodyPr anchor="ctr"/>
          <a:lstStyle/>
          <a:p>
            <a:pPr algn="ctr"/>
            <a:r>
              <a:rPr lang="en-US" sz="1100" dirty="0">
                <a:solidFill>
                  <a:srgbClr val="008676"/>
                </a:solidFill>
              </a:rPr>
              <a:t>Meeting of the European Network of Environmental Authorities – Managing Authorities (ENEA-MA), Athens,  15-16 May 2014</a:t>
            </a:r>
            <a:endParaRPr lang="en-GB" sz="1100" dirty="0">
              <a:solidFill>
                <a:srgbClr val="008676"/>
              </a:solidFill>
              <a:latin typeface="Arial" charset="0"/>
            </a:endParaRPr>
          </a:p>
        </p:txBody>
      </p:sp>
      <p:sp>
        <p:nvSpPr>
          <p:cNvPr id="4099" name="Rectangle 3"/>
          <p:cNvSpPr>
            <a:spLocks noChangeArrowheads="1"/>
          </p:cNvSpPr>
          <p:nvPr/>
        </p:nvSpPr>
        <p:spPr bwMode="auto">
          <a:xfrm>
            <a:off x="1187450" y="1125538"/>
            <a:ext cx="7772400" cy="5040312"/>
          </a:xfrm>
          <a:prstGeom prst="rect">
            <a:avLst/>
          </a:prstGeom>
          <a:noFill/>
          <a:ln w="9525">
            <a:noFill/>
            <a:miter lim="800000"/>
            <a:headEnd/>
            <a:tailEnd/>
          </a:ln>
        </p:spPr>
        <p:txBody>
          <a:bodyPr/>
          <a:lstStyle/>
          <a:p>
            <a:pPr>
              <a:defRPr/>
            </a:pPr>
            <a:endParaRPr lang="en-GB" sz="1950" dirty="0">
              <a:solidFill>
                <a:srgbClr val="008676"/>
              </a:solidFill>
              <a:latin typeface="Arial" charset="0"/>
            </a:endParaRPr>
          </a:p>
          <a:p>
            <a:pPr>
              <a:defRPr/>
            </a:pPr>
            <a:r>
              <a:rPr lang="en-GB" sz="1900" u="sng" dirty="0" smtClean="0">
                <a:solidFill>
                  <a:srgbClr val="008676"/>
                </a:solidFill>
                <a:latin typeface="Arial" charset="0"/>
              </a:rPr>
              <a:t>What we need:</a:t>
            </a:r>
            <a:endParaRPr lang="en-GB" sz="1900" u="sng" dirty="0">
              <a:solidFill>
                <a:srgbClr val="008676"/>
              </a:solidFill>
              <a:latin typeface="Arial" charset="0"/>
            </a:endParaRPr>
          </a:p>
          <a:p>
            <a:pPr>
              <a:defRPr/>
            </a:pPr>
            <a:endParaRPr lang="de-DE" sz="1900" dirty="0">
              <a:solidFill>
                <a:srgbClr val="008676"/>
              </a:solidFill>
              <a:latin typeface="Arial" charset="0"/>
            </a:endParaRPr>
          </a:p>
          <a:p>
            <a:pPr marL="263525" indent="-263525">
              <a:buFont typeface="Arial" pitchFamily="34" charset="0"/>
              <a:buChar char="•"/>
              <a:defRPr/>
            </a:pPr>
            <a:r>
              <a:rPr lang="en-GB" sz="1900" dirty="0">
                <a:solidFill>
                  <a:srgbClr val="008676"/>
                </a:solidFill>
                <a:latin typeface="Arial" charset="0"/>
              </a:rPr>
              <a:t>Environmentally oriented research in the fields of construction and vegetation is indispensable to prove the potential of green spaces in detail and to make better use of them. </a:t>
            </a:r>
            <a:r>
              <a:rPr lang="de-DE" sz="1900" dirty="0">
                <a:solidFill>
                  <a:srgbClr val="008676"/>
                </a:solidFill>
                <a:latin typeface="Arial" charset="0"/>
              </a:rPr>
              <a:t/>
            </a:r>
            <a:br>
              <a:rPr lang="de-DE" sz="1900" dirty="0">
                <a:solidFill>
                  <a:srgbClr val="008676"/>
                </a:solidFill>
                <a:latin typeface="Arial" charset="0"/>
              </a:rPr>
            </a:br>
            <a:endParaRPr lang="de-DE" sz="1900" dirty="0">
              <a:solidFill>
                <a:srgbClr val="008676"/>
              </a:solidFill>
              <a:latin typeface="Arial" charset="0"/>
            </a:endParaRPr>
          </a:p>
          <a:p>
            <a:pPr marL="263525" indent="-263525">
              <a:buFont typeface="Arial" pitchFamily="34" charset="0"/>
              <a:buChar char="•"/>
              <a:defRPr/>
            </a:pPr>
            <a:r>
              <a:rPr lang="de-DE" sz="1900" dirty="0">
                <a:solidFill>
                  <a:srgbClr val="008676"/>
                </a:solidFill>
                <a:latin typeface="Arial" charset="0"/>
              </a:rPr>
              <a:t>„</a:t>
            </a:r>
            <a:r>
              <a:rPr lang="de-DE" sz="1900" dirty="0" err="1">
                <a:solidFill>
                  <a:srgbClr val="008676"/>
                </a:solidFill>
                <a:latin typeface="Arial" charset="0"/>
              </a:rPr>
              <a:t>Horizon</a:t>
            </a:r>
            <a:r>
              <a:rPr lang="de-DE" sz="1900" dirty="0">
                <a:solidFill>
                  <a:srgbClr val="008676"/>
                </a:solidFill>
                <a:latin typeface="Arial" charset="0"/>
              </a:rPr>
              <a:t> 2020“ </a:t>
            </a:r>
            <a:r>
              <a:rPr lang="de-DE" sz="1900" dirty="0" err="1">
                <a:solidFill>
                  <a:srgbClr val="008676"/>
                </a:solidFill>
                <a:latin typeface="Arial" charset="0"/>
              </a:rPr>
              <a:t>and</a:t>
            </a:r>
            <a:r>
              <a:rPr lang="de-DE" sz="1900" dirty="0">
                <a:solidFill>
                  <a:srgbClr val="008676"/>
                </a:solidFill>
                <a:latin typeface="Arial" charset="0"/>
              </a:rPr>
              <a:t> </a:t>
            </a:r>
            <a:r>
              <a:rPr lang="de-DE" sz="1900" dirty="0" err="1">
                <a:solidFill>
                  <a:srgbClr val="008676"/>
                </a:solidFill>
                <a:latin typeface="Arial" charset="0"/>
              </a:rPr>
              <a:t>the</a:t>
            </a:r>
            <a:r>
              <a:rPr lang="de-DE" sz="1900" dirty="0">
                <a:solidFill>
                  <a:srgbClr val="008676"/>
                </a:solidFill>
                <a:latin typeface="Arial" charset="0"/>
              </a:rPr>
              <a:t> European </a:t>
            </a:r>
            <a:r>
              <a:rPr lang="en-GB" sz="1900" dirty="0">
                <a:solidFill>
                  <a:srgbClr val="008676"/>
                </a:solidFill>
                <a:latin typeface="Arial" charset="0"/>
              </a:rPr>
              <a:t>Regional Development Fund (EFRE) must create possibilities of funding for research and innovative development of green infrastructure in the whole of Europe. </a:t>
            </a:r>
          </a:p>
          <a:p>
            <a:pPr marL="263525" indent="-263525">
              <a:defRPr/>
            </a:pPr>
            <a:endParaRPr lang="de-DE" sz="1900" dirty="0">
              <a:solidFill>
                <a:srgbClr val="008676"/>
              </a:solidFill>
              <a:latin typeface="Arial" charset="0"/>
            </a:endParaRPr>
          </a:p>
          <a:p>
            <a:pPr marL="263525" indent="-263525">
              <a:buFont typeface="Arial" pitchFamily="34" charset="0"/>
              <a:buChar char="•"/>
              <a:defRPr/>
            </a:pPr>
            <a:r>
              <a:rPr lang="de-DE" sz="1900" dirty="0">
                <a:solidFill>
                  <a:srgbClr val="008676"/>
                </a:solidFill>
                <a:latin typeface="Arial" charset="0"/>
              </a:rPr>
              <a:t>The ELCA </a:t>
            </a:r>
            <a:r>
              <a:rPr lang="de-DE" sz="1900" dirty="0" err="1">
                <a:solidFill>
                  <a:srgbClr val="008676"/>
                </a:solidFill>
                <a:latin typeface="Arial" charset="0"/>
              </a:rPr>
              <a:t>demands</a:t>
            </a:r>
            <a:r>
              <a:rPr lang="de-DE" sz="1900" dirty="0">
                <a:solidFill>
                  <a:srgbClr val="008676"/>
                </a:solidFill>
                <a:latin typeface="Arial" charset="0"/>
              </a:rPr>
              <a:t> </a:t>
            </a:r>
            <a:r>
              <a:rPr lang="en-GB" sz="1900" dirty="0">
                <a:solidFill>
                  <a:srgbClr val="008676"/>
                </a:solidFill>
                <a:latin typeface="Arial" charset="0"/>
              </a:rPr>
              <a:t>the expansion of environmental research to answer questions concerning the issues of climate change, interactions of the biosphere and human health, conservation of biodiversity as well as sustainable urban development and designing green spaces. </a:t>
            </a:r>
            <a:endParaRPr lang="de-DE" sz="1900" dirty="0">
              <a:solidFill>
                <a:srgbClr val="008676"/>
              </a:solidFill>
              <a:latin typeface="Arial" charset="0"/>
            </a:endParaRPr>
          </a:p>
          <a:p>
            <a:pPr marL="263525" indent="-263525">
              <a:buFont typeface="Arial" pitchFamily="34" charset="0"/>
              <a:buChar char="•"/>
              <a:defRPr/>
            </a:pPr>
            <a:endParaRPr lang="de-DE" sz="2000" dirty="0">
              <a:solidFill>
                <a:srgbClr val="008676"/>
              </a:solidFill>
              <a:latin typeface="Arial" charset="0"/>
            </a:endParaRPr>
          </a:p>
          <a:p>
            <a:pPr marL="263525" indent="-263525">
              <a:buFont typeface="Arial" pitchFamily="34" charset="0"/>
              <a:buChar char="•"/>
              <a:defRPr/>
            </a:pPr>
            <a:endParaRPr lang="de-DE" sz="2000" dirty="0">
              <a:solidFill>
                <a:srgbClr val="008676"/>
              </a:solidFill>
              <a:latin typeface="Arial" charset="0"/>
            </a:endParaRPr>
          </a:p>
          <a:p>
            <a:pPr>
              <a:defRPr/>
            </a:pPr>
            <a:endParaRPr lang="en-GB" sz="2000" dirty="0">
              <a:solidFill>
                <a:srgbClr val="008676"/>
              </a:solidFill>
              <a:latin typeface="Arial" charset="0"/>
            </a:endParaRPr>
          </a:p>
        </p:txBody>
      </p:sp>
      <p:sp>
        <p:nvSpPr>
          <p:cNvPr id="5124" name="Rectangle 2"/>
          <p:cNvSpPr>
            <a:spLocks noChangeArrowheads="1"/>
          </p:cNvSpPr>
          <p:nvPr/>
        </p:nvSpPr>
        <p:spPr bwMode="auto">
          <a:xfrm>
            <a:off x="1979613" y="476250"/>
            <a:ext cx="6337300" cy="720725"/>
          </a:xfrm>
          <a:prstGeom prst="rect">
            <a:avLst/>
          </a:prstGeom>
          <a:noFill/>
          <a:ln w="9525">
            <a:noFill/>
            <a:miter lim="800000"/>
            <a:headEnd/>
            <a:tailEnd/>
          </a:ln>
        </p:spPr>
        <p:txBody>
          <a:bodyPr anchor="ctr"/>
          <a:lstStyle/>
          <a:p>
            <a:r>
              <a:rPr lang="en-GB" sz="2000" dirty="0">
                <a:solidFill>
                  <a:srgbClr val="008676"/>
                </a:solidFill>
                <a:latin typeface="Arial" charset="0"/>
              </a:rPr>
              <a:t>ELCA: “The Necessity of Green Cities in Europe”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b="1" dirty="0" smtClean="0"/>
              <a:t>European </a:t>
            </a:r>
            <a:r>
              <a:rPr lang="de-DE" b="1" dirty="0" err="1" smtClean="0"/>
              <a:t>Cooperation</a:t>
            </a:r>
            <a:r>
              <a:rPr lang="de-DE" b="1" dirty="0" smtClean="0"/>
              <a:t> </a:t>
            </a:r>
            <a:r>
              <a:rPr lang="de-DE" b="1" dirty="0" err="1" smtClean="0"/>
              <a:t>coordinated</a:t>
            </a:r>
            <a:r>
              <a:rPr lang="de-DE" b="1" dirty="0" smtClean="0"/>
              <a:t> </a:t>
            </a:r>
            <a:r>
              <a:rPr lang="de-DE" b="1" dirty="0" err="1" smtClean="0"/>
              <a:t>by</a:t>
            </a:r>
            <a:r>
              <a:rPr lang="de-DE" b="1" dirty="0" smtClean="0"/>
              <a:t> ELCA</a:t>
            </a:r>
            <a:endParaRPr lang="de-DE" b="1" dirty="0"/>
          </a:p>
        </p:txBody>
      </p:sp>
      <p:sp>
        <p:nvSpPr>
          <p:cNvPr id="3" name="Inhaltsplatzhalter 2"/>
          <p:cNvSpPr>
            <a:spLocks noGrp="1"/>
          </p:cNvSpPr>
          <p:nvPr>
            <p:ph idx="1"/>
          </p:nvPr>
        </p:nvSpPr>
        <p:spPr/>
        <p:txBody>
          <a:bodyPr/>
          <a:lstStyle/>
          <a:p>
            <a:pPr eaLnBrk="1" hangingPunct="1">
              <a:buClr>
                <a:srgbClr val="008000"/>
              </a:buClr>
              <a:buFont typeface="Wingdings" pitchFamily="2" charset="2"/>
              <a:buChar char="Ø"/>
            </a:pPr>
            <a:r>
              <a:rPr lang="de-DE" sz="2000" b="1" dirty="0" smtClean="0">
                <a:solidFill>
                  <a:srgbClr val="008676"/>
                </a:solidFill>
              </a:rPr>
              <a:t>De </a:t>
            </a:r>
            <a:r>
              <a:rPr lang="de-DE" sz="2000" b="1" dirty="0" err="1" smtClean="0">
                <a:solidFill>
                  <a:srgbClr val="008676"/>
                </a:solidFill>
              </a:rPr>
              <a:t>Groene</a:t>
            </a:r>
            <a:r>
              <a:rPr lang="de-DE" sz="2000" b="1" dirty="0" smtClean="0">
                <a:solidFill>
                  <a:srgbClr val="008676"/>
                </a:solidFill>
              </a:rPr>
              <a:t> Stad (NL)</a:t>
            </a:r>
          </a:p>
          <a:p>
            <a:pPr eaLnBrk="1" hangingPunct="1">
              <a:buClr>
                <a:srgbClr val="008000"/>
              </a:buClr>
              <a:buFont typeface="Wingdings" pitchFamily="2" charset="2"/>
              <a:buChar char="Ø"/>
            </a:pPr>
            <a:r>
              <a:rPr lang="de-DE" sz="2000" b="1" dirty="0" smtClean="0">
                <a:solidFill>
                  <a:srgbClr val="008676"/>
                </a:solidFill>
              </a:rPr>
              <a:t>La </a:t>
            </a:r>
            <a:r>
              <a:rPr lang="de-DE" sz="2000" b="1" dirty="0" err="1" smtClean="0">
                <a:solidFill>
                  <a:srgbClr val="008676"/>
                </a:solidFill>
              </a:rPr>
              <a:t>Cité</a:t>
            </a:r>
            <a:r>
              <a:rPr lang="de-DE" sz="2000" b="1" dirty="0" smtClean="0">
                <a:solidFill>
                  <a:srgbClr val="008676"/>
                </a:solidFill>
              </a:rPr>
              <a:t> Verte (F)</a:t>
            </a:r>
          </a:p>
          <a:p>
            <a:pPr eaLnBrk="1" hangingPunct="1">
              <a:buClr>
                <a:srgbClr val="008000"/>
              </a:buClr>
              <a:buFont typeface="Wingdings" pitchFamily="2" charset="2"/>
              <a:buChar char="Ø"/>
            </a:pPr>
            <a:r>
              <a:rPr lang="de-DE" sz="2000" b="1" dirty="0" smtClean="0">
                <a:solidFill>
                  <a:srgbClr val="008676"/>
                </a:solidFill>
              </a:rPr>
              <a:t>Die Grüne Stadt (D)</a:t>
            </a:r>
          </a:p>
          <a:p>
            <a:pPr eaLnBrk="1" hangingPunct="1">
              <a:buClr>
                <a:srgbClr val="008000"/>
              </a:buClr>
              <a:buFont typeface="Wingdings" pitchFamily="2" charset="2"/>
              <a:buChar char="Ø"/>
            </a:pPr>
            <a:r>
              <a:rPr lang="de-DE" sz="2000" b="1" dirty="0" smtClean="0">
                <a:solidFill>
                  <a:srgbClr val="008676"/>
                </a:solidFill>
              </a:rPr>
              <a:t>Die Grüne Stadt (HU)</a:t>
            </a:r>
          </a:p>
          <a:p>
            <a:pPr eaLnBrk="1" hangingPunct="1">
              <a:buClr>
                <a:srgbClr val="008000"/>
              </a:buClr>
              <a:buFont typeface="Wingdings" pitchFamily="2" charset="2"/>
              <a:buChar char="Ø"/>
            </a:pPr>
            <a:r>
              <a:rPr lang="de-DE" sz="2000" b="1" dirty="0" smtClean="0">
                <a:solidFill>
                  <a:srgbClr val="008676"/>
                </a:solidFill>
              </a:rPr>
              <a:t>The Green City Italia (I)</a:t>
            </a:r>
          </a:p>
          <a:p>
            <a:pPr eaLnBrk="1" hangingPunct="1">
              <a:buClr>
                <a:srgbClr val="008000"/>
              </a:buClr>
              <a:buFont typeface="Wingdings" pitchFamily="2" charset="2"/>
              <a:buChar char="Ø"/>
            </a:pPr>
            <a:r>
              <a:rPr lang="de-DE" sz="2000" b="1" smtClean="0">
                <a:solidFill>
                  <a:srgbClr val="008676"/>
                </a:solidFill>
              </a:rPr>
              <a:t>The Green City (GB)</a:t>
            </a:r>
          </a:p>
          <a:p>
            <a:pPr eaLnBrk="1" hangingPunct="1">
              <a:buClr>
                <a:srgbClr val="008000"/>
              </a:buClr>
              <a:buFont typeface="Wingdings" pitchFamily="2" charset="2"/>
              <a:buChar char="Ø"/>
            </a:pPr>
            <a:r>
              <a:rPr lang="de-DE" sz="2000" b="1" smtClean="0">
                <a:solidFill>
                  <a:srgbClr val="008676"/>
                </a:solidFill>
              </a:rPr>
              <a:t>Die </a:t>
            </a:r>
            <a:r>
              <a:rPr lang="de-DE" sz="2000" b="1" dirty="0" smtClean="0">
                <a:solidFill>
                  <a:srgbClr val="008676"/>
                </a:solidFill>
              </a:rPr>
              <a:t>Grüne Stadt (SZ)</a:t>
            </a:r>
          </a:p>
          <a:p>
            <a:pPr eaLnBrk="1" hangingPunct="1">
              <a:buClr>
                <a:srgbClr val="008000"/>
              </a:buClr>
              <a:buFont typeface="Wingdings" pitchFamily="2" charset="2"/>
              <a:buChar char="Ø"/>
            </a:pPr>
            <a:endParaRPr lang="de-DE" sz="2000" dirty="0" smtClean="0">
              <a:solidFill>
                <a:srgbClr val="008676"/>
              </a:solidFill>
            </a:endParaRPr>
          </a:p>
          <a:p>
            <a:pPr eaLnBrk="1" hangingPunct="1">
              <a:buClr>
                <a:srgbClr val="008000"/>
              </a:buClr>
              <a:buFont typeface="Wingdings" pitchFamily="2" charset="2"/>
              <a:buChar char="Ø"/>
            </a:pPr>
            <a:r>
              <a:rPr lang="de-DE" sz="2000" b="1" dirty="0" smtClean="0">
                <a:solidFill>
                  <a:srgbClr val="008676"/>
                </a:solidFill>
              </a:rPr>
              <a:t>... </a:t>
            </a:r>
            <a:r>
              <a:rPr lang="de-DE" sz="2000" b="1" u="sng" dirty="0" smtClean="0">
                <a:solidFill>
                  <a:srgbClr val="008676"/>
                </a:solidFill>
              </a:rPr>
              <a:t>The Green City Europe (EU)</a:t>
            </a:r>
          </a:p>
          <a:p>
            <a:endParaRPr lang="de-DE" sz="2000" dirty="0">
              <a:solidFill>
                <a:schemeClr val="accent1"/>
              </a:solidFill>
            </a:endParaRPr>
          </a:p>
        </p:txBody>
      </p:sp>
      <p:pic>
        <p:nvPicPr>
          <p:cNvPr id="8194" name="Picture 2" descr="www.die-gruene-stadt.de"/>
          <p:cNvPicPr>
            <a:picLocks noChangeAspect="1" noChangeArrowheads="1"/>
          </p:cNvPicPr>
          <p:nvPr/>
        </p:nvPicPr>
        <p:blipFill>
          <a:blip r:embed="rId2" cstate="print"/>
          <a:srcRect/>
          <a:stretch>
            <a:fillRect/>
          </a:stretch>
        </p:blipFill>
        <p:spPr bwMode="auto">
          <a:xfrm>
            <a:off x="6444208" y="2636912"/>
            <a:ext cx="1934542" cy="1296144"/>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1258888" y="188913"/>
            <a:ext cx="7885112" cy="576262"/>
          </a:xfrm>
          <a:prstGeom prst="rect">
            <a:avLst/>
          </a:prstGeom>
          <a:noFill/>
          <a:ln w="9525">
            <a:noFill/>
            <a:miter lim="800000"/>
            <a:headEnd/>
            <a:tailEnd/>
          </a:ln>
        </p:spPr>
        <p:txBody>
          <a:bodyPr anchor="ctr"/>
          <a:lstStyle/>
          <a:p>
            <a:pPr algn="ctr"/>
            <a:r>
              <a:rPr lang="en-US" sz="1100">
                <a:solidFill>
                  <a:srgbClr val="008676"/>
                </a:solidFill>
              </a:rPr>
              <a:t>Meeting of the European Network of Environmental Authorities – Managing Authorities (ENEA-MA), Athens,  15-16 May 2014</a:t>
            </a:r>
            <a:endParaRPr lang="en-GB" sz="1100">
              <a:solidFill>
                <a:srgbClr val="008676"/>
              </a:solidFill>
              <a:latin typeface="Arial" charset="0"/>
            </a:endParaRPr>
          </a:p>
        </p:txBody>
      </p:sp>
      <p:sp>
        <p:nvSpPr>
          <p:cNvPr id="4099" name="Rectangle 3"/>
          <p:cNvSpPr>
            <a:spLocks noChangeArrowheads="1"/>
          </p:cNvSpPr>
          <p:nvPr/>
        </p:nvSpPr>
        <p:spPr bwMode="auto">
          <a:xfrm>
            <a:off x="1116013" y="1341438"/>
            <a:ext cx="7772400" cy="4679950"/>
          </a:xfrm>
          <a:prstGeom prst="rect">
            <a:avLst/>
          </a:prstGeom>
          <a:noFill/>
          <a:ln w="9525">
            <a:noFill/>
            <a:miter lim="800000"/>
            <a:headEnd/>
            <a:tailEnd/>
          </a:ln>
        </p:spPr>
        <p:txBody>
          <a:bodyPr/>
          <a:lstStyle/>
          <a:p>
            <a:pPr>
              <a:defRPr/>
            </a:pPr>
            <a:r>
              <a:rPr lang="en-GB" sz="2000" u="sng" dirty="0" smtClean="0">
                <a:solidFill>
                  <a:srgbClr val="008676"/>
                </a:solidFill>
                <a:latin typeface="Arial" charset="0"/>
              </a:rPr>
              <a:t>Cooperation:</a:t>
            </a:r>
            <a:endParaRPr lang="en-GB" sz="2000" u="sng" dirty="0">
              <a:solidFill>
                <a:srgbClr val="008676"/>
              </a:solidFill>
              <a:latin typeface="Arial" charset="0"/>
            </a:endParaRPr>
          </a:p>
          <a:p>
            <a:pPr marL="263525" indent="-263525">
              <a:defRPr/>
            </a:pPr>
            <a:endParaRPr lang="de-DE" sz="2000" dirty="0">
              <a:solidFill>
                <a:srgbClr val="008676"/>
              </a:solidFill>
              <a:latin typeface="Arial" charset="0"/>
            </a:endParaRPr>
          </a:p>
          <a:p>
            <a:pPr marL="263525" indent="-263525">
              <a:buFont typeface="Arial" pitchFamily="34" charset="0"/>
              <a:buChar char="•"/>
              <a:defRPr/>
            </a:pPr>
            <a:r>
              <a:rPr lang="de-DE" sz="2000" dirty="0">
                <a:solidFill>
                  <a:srgbClr val="008676"/>
                </a:solidFill>
                <a:latin typeface="Arial" charset="0"/>
              </a:rPr>
              <a:t>The Green City Europe Initiative </a:t>
            </a:r>
            <a:r>
              <a:rPr lang="de-DE" sz="2000" dirty="0" err="1">
                <a:solidFill>
                  <a:srgbClr val="008676"/>
                </a:solidFill>
                <a:latin typeface="Arial" charset="0"/>
              </a:rPr>
              <a:t>wants</a:t>
            </a:r>
            <a:r>
              <a:rPr lang="de-DE" sz="2000" dirty="0">
                <a:solidFill>
                  <a:srgbClr val="008676"/>
                </a:solidFill>
                <a:latin typeface="Arial" charset="0"/>
              </a:rPr>
              <a:t> </a:t>
            </a:r>
            <a:r>
              <a:rPr lang="de-DE" sz="2000" dirty="0" err="1">
                <a:solidFill>
                  <a:srgbClr val="008676"/>
                </a:solidFill>
                <a:latin typeface="Arial" charset="0"/>
              </a:rPr>
              <a:t>to</a:t>
            </a:r>
            <a:r>
              <a:rPr lang="de-DE" sz="2000" dirty="0">
                <a:solidFill>
                  <a:srgbClr val="008676"/>
                </a:solidFill>
                <a:latin typeface="Arial" charset="0"/>
              </a:rPr>
              <a:t> </a:t>
            </a:r>
            <a:r>
              <a:rPr lang="de-DE" sz="2000" dirty="0" err="1">
                <a:solidFill>
                  <a:srgbClr val="008676"/>
                </a:solidFill>
                <a:latin typeface="Arial" charset="0"/>
              </a:rPr>
              <a:t>improve</a:t>
            </a:r>
            <a:r>
              <a:rPr lang="de-DE" sz="2000" dirty="0">
                <a:solidFill>
                  <a:srgbClr val="008676"/>
                </a:solidFill>
                <a:latin typeface="Arial" charset="0"/>
              </a:rPr>
              <a:t> </a:t>
            </a:r>
            <a:r>
              <a:rPr lang="de-DE" sz="2000" dirty="0" err="1">
                <a:solidFill>
                  <a:srgbClr val="008676"/>
                </a:solidFill>
                <a:latin typeface="Arial" charset="0"/>
              </a:rPr>
              <a:t>the</a:t>
            </a:r>
            <a:endParaRPr lang="de-DE" sz="2000" dirty="0">
              <a:solidFill>
                <a:srgbClr val="008676"/>
              </a:solidFill>
              <a:latin typeface="Arial" charset="0"/>
            </a:endParaRPr>
          </a:p>
          <a:p>
            <a:pPr marL="263525" indent="-263525">
              <a:defRPr/>
            </a:pPr>
            <a:r>
              <a:rPr lang="de-DE" sz="2000" dirty="0">
                <a:solidFill>
                  <a:srgbClr val="008676"/>
                </a:solidFill>
                <a:latin typeface="Arial" charset="0"/>
              </a:rPr>
              <a:t>	</a:t>
            </a:r>
            <a:r>
              <a:rPr lang="en-GB" sz="2000" dirty="0">
                <a:cs typeface="+mn-cs"/>
              </a:rPr>
              <a:t> </a:t>
            </a:r>
            <a:r>
              <a:rPr lang="en-GB" sz="2000" dirty="0">
                <a:solidFill>
                  <a:srgbClr val="008676"/>
                </a:solidFill>
                <a:latin typeface="Arial" charset="0"/>
              </a:rPr>
              <a:t>living quality in cities through more public as well as private  green spaces and to make best practice examples known through a Europe-wide network.</a:t>
            </a:r>
          </a:p>
          <a:p>
            <a:pPr marL="263525" indent="-263525">
              <a:defRPr/>
            </a:pPr>
            <a:endParaRPr lang="en-GB" sz="2000" dirty="0">
              <a:solidFill>
                <a:srgbClr val="008676"/>
              </a:solidFill>
              <a:latin typeface="Arial" charset="0"/>
            </a:endParaRPr>
          </a:p>
          <a:p>
            <a:pPr marL="263525" indent="-263525">
              <a:buFont typeface="Arial" pitchFamily="34" charset="0"/>
              <a:buChar char="•"/>
              <a:defRPr/>
            </a:pPr>
            <a:r>
              <a:rPr lang="en-GB" sz="2000" dirty="0">
                <a:solidFill>
                  <a:srgbClr val="008676"/>
                </a:solidFill>
                <a:latin typeface="Arial" charset="0"/>
              </a:rPr>
              <a:t>The German Green City foundation is publishing year by year brochures about green themes.</a:t>
            </a:r>
          </a:p>
          <a:p>
            <a:pPr marL="263525" indent="-263525">
              <a:defRPr/>
            </a:pPr>
            <a:endParaRPr lang="de-DE" sz="2000" dirty="0">
              <a:solidFill>
                <a:srgbClr val="008676"/>
              </a:solidFill>
              <a:latin typeface="Arial" charset="0"/>
            </a:endParaRPr>
          </a:p>
        </p:txBody>
      </p:sp>
      <p:sp>
        <p:nvSpPr>
          <p:cNvPr id="6148" name="Rectangle 2"/>
          <p:cNvSpPr>
            <a:spLocks noChangeArrowheads="1"/>
          </p:cNvSpPr>
          <p:nvPr/>
        </p:nvSpPr>
        <p:spPr bwMode="auto">
          <a:xfrm>
            <a:off x="1979613" y="692150"/>
            <a:ext cx="6337300" cy="720725"/>
          </a:xfrm>
          <a:prstGeom prst="rect">
            <a:avLst/>
          </a:prstGeom>
          <a:noFill/>
          <a:ln w="9525">
            <a:noFill/>
            <a:miter lim="800000"/>
            <a:headEnd/>
            <a:tailEnd/>
          </a:ln>
        </p:spPr>
        <p:txBody>
          <a:bodyPr anchor="ctr"/>
          <a:lstStyle/>
          <a:p>
            <a:r>
              <a:rPr lang="en-GB" sz="2000">
                <a:solidFill>
                  <a:srgbClr val="008676"/>
                </a:solidFill>
                <a:latin typeface="Arial" charset="0"/>
              </a:rPr>
              <a:t>ELCA: “The Necessity of Green Cities in Europe”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tandarddesign">
  <a:themeElements>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AT" sz="2800" b="1"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AT" sz="2800" b="1" i="0" u="none" strike="noStrike" cap="none" normalizeH="0" baseline="0" smtClean="0">
            <a:ln>
              <a:noFill/>
            </a:ln>
            <a:solidFill>
              <a:schemeClr val="tx1"/>
            </a:solidFill>
            <a:effectLst/>
            <a:latin typeface="Times New Roman" charset="0"/>
          </a:defRPr>
        </a:defPPr>
      </a:lstStyle>
    </a:lnDef>
  </a:objectDefaults>
  <a:extraClrSchemeLst>
    <a:extraClrScheme>
      <a:clrScheme name="Standard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545</Words>
  <Application>Microsoft Office PowerPoint</Application>
  <PresentationFormat>Bildschirmpräsentation (4:3)</PresentationFormat>
  <Paragraphs>78</Paragraphs>
  <Slides>10</Slides>
  <Notes>9</Notes>
  <HiddenSlides>0</HiddenSlides>
  <MMClips>0</MMClips>
  <ScaleCrop>false</ScaleCrop>
  <HeadingPairs>
    <vt:vector size="4" baseType="variant">
      <vt:variant>
        <vt:lpstr>Design</vt:lpstr>
      </vt:variant>
      <vt:variant>
        <vt:i4>1</vt:i4>
      </vt:variant>
      <vt:variant>
        <vt:lpstr>Folientitel</vt:lpstr>
      </vt:variant>
      <vt:variant>
        <vt:i4>10</vt:i4>
      </vt:variant>
    </vt:vector>
  </HeadingPairs>
  <TitlesOfParts>
    <vt:vector size="11" baseType="lpstr">
      <vt:lpstr>Standarddesign</vt:lpstr>
      <vt:lpstr>Folie 1</vt:lpstr>
      <vt:lpstr>Folie 2</vt:lpstr>
      <vt:lpstr>Folie 3</vt:lpstr>
      <vt:lpstr>Folie 4</vt:lpstr>
      <vt:lpstr>Folie 5</vt:lpstr>
      <vt:lpstr>Folie 6</vt:lpstr>
      <vt:lpstr>Folie 7</vt:lpstr>
      <vt:lpstr>European Cooperation coordinated by ELCA</vt:lpstr>
      <vt:lpstr>Folie 9</vt:lpstr>
      <vt:lpstr>Folie 10</vt:lpstr>
    </vt:vector>
  </TitlesOfParts>
  <Company>Werbeagentur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alu</dc:creator>
  <cp:lastModifiedBy>Peter Menke</cp:lastModifiedBy>
  <cp:revision>870</cp:revision>
  <dcterms:created xsi:type="dcterms:W3CDTF">2004-01-20T10:40:32Z</dcterms:created>
  <dcterms:modified xsi:type="dcterms:W3CDTF">2014-05-07T15:45:10Z</dcterms:modified>
</cp:coreProperties>
</file>