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467" r:id="rId3"/>
    <p:sldId id="469" r:id="rId4"/>
    <p:sldId id="519" r:id="rId5"/>
    <p:sldId id="520" r:id="rId6"/>
    <p:sldId id="521" r:id="rId7"/>
    <p:sldId id="522" r:id="rId8"/>
    <p:sldId id="524" r:id="rId9"/>
    <p:sldId id="525" r:id="rId10"/>
    <p:sldId id="543" r:id="rId11"/>
    <p:sldId id="546" r:id="rId12"/>
    <p:sldId id="547" r:id="rId13"/>
    <p:sldId id="526" r:id="rId14"/>
    <p:sldId id="541" r:id="rId15"/>
    <p:sldId id="539" r:id="rId16"/>
    <p:sldId id="549" r:id="rId17"/>
  </p:sldIdLst>
  <p:sldSz cx="9144000" cy="6858000" type="screen4x3"/>
  <p:notesSz cx="9926638" cy="6797675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slide" id="{793D4FD3-DA34-4124-BCFD-9BF87D088E60}">
          <p14:sldIdLst>
            <p14:sldId id="256"/>
            <p14:sldId id="467"/>
            <p14:sldId id="469"/>
            <p14:sldId id="519"/>
            <p14:sldId id="520"/>
            <p14:sldId id="521"/>
            <p14:sldId id="522"/>
            <p14:sldId id="524"/>
            <p14:sldId id="525"/>
            <p14:sldId id="543"/>
            <p14:sldId id="546"/>
            <p14:sldId id="547"/>
            <p14:sldId id="526"/>
            <p14:sldId id="541"/>
            <p14:sldId id="539"/>
            <p14:sldId id="54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ENS Laurent (EMPL)" initials="S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A3770"/>
    <a:srgbClr val="262673"/>
    <a:srgbClr val="0F5494"/>
    <a:srgbClr val="35C0D3"/>
    <a:srgbClr val="BBE0E3"/>
    <a:srgbClr val="99CCFF"/>
    <a:srgbClr val="9ED3D7"/>
    <a:srgbClr val="9ED7D3"/>
    <a:srgbClr val="4343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>
        <p:scale>
          <a:sx n="70" d="100"/>
          <a:sy n="70" d="100"/>
        </p:scale>
        <p:origin x="-43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625" cy="34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1698" y="0"/>
            <a:ext cx="4302625" cy="34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25"/>
            <a:ext cx="4302625" cy="34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4" tIns="45712" rIns="91424" bIns="45712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1698" y="6456325"/>
            <a:ext cx="4302625" cy="34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4" tIns="45712" rIns="91424" bIns="45712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69EAA331-041F-4ACF-A896-846D3C28F0D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8265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625" cy="34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1698" y="0"/>
            <a:ext cx="4302625" cy="34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5488" y="509588"/>
            <a:ext cx="3398837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204" y="3228705"/>
            <a:ext cx="7942238" cy="3059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25"/>
            <a:ext cx="4302625" cy="34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4" tIns="45712" rIns="91424" bIns="45712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698" y="6456325"/>
            <a:ext cx="4302625" cy="34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4" tIns="45712" rIns="91424" bIns="45712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F6327AFD-CE62-498A-A288-27953D4C792A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127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eaLnBrk="1" hangingPunct="1"/>
            <a:fld id="{4CAF287F-5D91-4256-96A5-B1E4D785EFFE}" type="slidenum">
              <a:rPr lang="en-GB" sz="1200" b="0" smtClean="0">
                <a:solidFill>
                  <a:schemeClr val="tx1"/>
                </a:solidFill>
                <a:latin typeface="Arial" charset="0"/>
              </a:rPr>
              <a:pPr eaLnBrk="1" hangingPunct="1"/>
              <a:t>4</a:t>
            </a:fld>
            <a:endParaRPr lang="en-GB" sz="12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3900" y="509588"/>
            <a:ext cx="3397250" cy="2547937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2664" y="3228244"/>
            <a:ext cx="7938992" cy="305873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eaLnBrk="1" hangingPunct="1"/>
            <a:fld id="{3C99760B-8AD5-4E24-B9AE-827D66D34BBC}" type="slidenum">
              <a:rPr lang="en-GB" sz="1200" b="0" smtClean="0">
                <a:solidFill>
                  <a:schemeClr val="tx1"/>
                </a:solidFill>
                <a:latin typeface="Arial" charset="0"/>
              </a:rPr>
              <a:pPr eaLnBrk="1" hangingPunct="1"/>
              <a:t>9</a:t>
            </a:fld>
            <a:endParaRPr lang="en-GB" sz="12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891" name="Rectangle 7"/>
          <p:cNvSpPr txBox="1">
            <a:spLocks noGrp="1" noChangeArrowheads="1"/>
          </p:cNvSpPr>
          <p:nvPr/>
        </p:nvSpPr>
        <p:spPr bwMode="auto">
          <a:xfrm>
            <a:off x="5622003" y="6456488"/>
            <a:ext cx="4302317" cy="34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algn="r" eaLnBrk="1" hangingPunct="1"/>
            <a:fld id="{1387ECED-C985-484E-A6E4-53D5C6E100C7}" type="slidenum">
              <a:rPr lang="en-GB" sz="1200" b="0">
                <a:solidFill>
                  <a:schemeClr val="tx1"/>
                </a:solidFill>
                <a:latin typeface="Arial" charset="0"/>
              </a:rPr>
              <a:pPr algn="r" eaLnBrk="1" hangingPunct="1"/>
              <a:t>9</a:t>
            </a:fld>
            <a:endParaRPr lang="en-GB" sz="12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892" name="Rectangle 7"/>
          <p:cNvSpPr txBox="1">
            <a:spLocks noGrp="1" noChangeArrowheads="1"/>
          </p:cNvSpPr>
          <p:nvPr/>
        </p:nvSpPr>
        <p:spPr bwMode="auto">
          <a:xfrm>
            <a:off x="5624322" y="6457574"/>
            <a:ext cx="4302316" cy="34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80" tIns="46040" rIns="92080" bIns="46040" anchor="b"/>
          <a:lstStyle>
            <a:lvl1pPr defTabSz="920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defTabSz="920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defTabSz="920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defTabSz="920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defTabSz="920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algn="r"/>
            <a:fld id="{9E7816CA-76ED-4B71-B42C-F28A2B9840C2}" type="slidenum">
              <a:rPr lang="en-US" sz="1200" b="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rPr>
              <a:pPr algn="r"/>
              <a:t>9</a:t>
            </a:fld>
            <a:endParaRPr lang="en-US" sz="1200" b="0">
              <a:solidFill>
                <a:schemeClr val="tx1"/>
              </a:solidFill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3900" y="511175"/>
            <a:ext cx="3397250" cy="2547938"/>
          </a:xfrm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2664" y="3227157"/>
            <a:ext cx="7941310" cy="30598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80" tIns="46040" rIns="92080" bIns="46040"/>
          <a:lstStyle/>
          <a:p>
            <a:pPr marL="266700" indent="-266700" eaLnBrk="1" hangingPunct="1"/>
            <a:r>
              <a:rPr lang="fr-FR" smtClean="0"/>
              <a:t>Main messages: </a:t>
            </a:r>
          </a:p>
          <a:p>
            <a:pPr marL="266700" indent="-266700" eaLnBrk="1" hangingPunct="1">
              <a:buFontTx/>
              <a:buAutoNum type="arabicPeriod"/>
            </a:pPr>
            <a:r>
              <a:rPr lang="en-GB" smtClean="0"/>
              <a:t>New progress expected by the application of the current legislation</a:t>
            </a:r>
          </a:p>
          <a:p>
            <a:pPr marL="266700" indent="-266700" eaLnBrk="1" hangingPunct="1">
              <a:buFontTx/>
              <a:buAutoNum type="arabicPeriod"/>
            </a:pPr>
            <a:r>
              <a:rPr lang="en-GB" smtClean="0"/>
              <a:t>Nevertheless, without new initiatives it might appear that current EU targets are not sufficient to meet notably the ‘resource’ challenge : for instance more than 75M tons of waste should still be landfilled in 2020     </a:t>
            </a:r>
          </a:p>
          <a:p>
            <a:pPr marL="266700" indent="-266700" eaLnBrk="1" hangingPunct="1">
              <a:buFontTx/>
              <a:buAutoNum type="arabicPeriod"/>
            </a:pPr>
            <a:r>
              <a:rPr lang="en-GB" smtClean="0"/>
              <a:t>Increased recycling represents also an opportunity in terms of job creation: around half a million jobs could be created if recycling rates rise to 70% </a:t>
            </a:r>
          </a:p>
          <a:p>
            <a:pPr marL="266700" indent="-266700" eaLnBrk="1" hangingPunct="1">
              <a:buFontTx/>
              <a:buChar char="•"/>
            </a:pPr>
            <a:endParaRPr lang="en-GB" smtClean="0"/>
          </a:p>
          <a:p>
            <a:pPr marL="266700" indent="-266700" eaLnBrk="1" hangingPunct="1">
              <a:buFontTx/>
              <a:buChar char="•"/>
            </a:pPr>
            <a:r>
              <a:rPr lang="en-GB" smtClean="0"/>
              <a:t>Future trends in waste generation: + 7% without new policies </a:t>
            </a:r>
          </a:p>
          <a:p>
            <a:pPr marL="266700" indent="-266700" eaLnBrk="1" hangingPunct="1">
              <a:buFontTx/>
              <a:buChar char="•"/>
            </a:pPr>
            <a:r>
              <a:rPr lang="en-GB" smtClean="0"/>
              <a:t>Recycling: +10%, almost 50% in 2020</a:t>
            </a:r>
          </a:p>
          <a:p>
            <a:pPr marL="266700" indent="-266700" eaLnBrk="1" hangingPunct="1">
              <a:buFontTx/>
              <a:buChar char="•"/>
            </a:pPr>
            <a:r>
              <a:rPr lang="en-GB" smtClean="0"/>
              <a:t>Landfilling: - 10%, almost 30% in 2020</a:t>
            </a:r>
          </a:p>
          <a:p>
            <a:pPr marL="266700" indent="-266700" eaLnBrk="1" hangingPunct="1">
              <a:buFontTx/>
              <a:buChar char="•"/>
            </a:pPr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7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1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4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E1ECBC24-489C-4D5C-AD13-820E2A8E5CFC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D8852-395E-41C1-AD50-8B0FBF0A1DB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8090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8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93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D826E-B250-4C0B-823C-446E5762469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149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339850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85"/>
            <a:ext cx="4038600" cy="35290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492385"/>
            <a:ext cx="4038600" cy="35290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25FBBB-42BC-4FCB-8EF6-ACA9FB9FFBB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716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E769651-0B35-490D-8A23-88E412BBDCF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561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01942F-BD04-46AB-95BA-6B0E6652BE5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593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8A5692-4946-4CE0-9C7F-21AF8F1C7CA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648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8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8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B8A14-B4C3-411B-9E6E-A710007000B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35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4FA181-E6D2-4619-A040-14DA8B7EACB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372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ABE01-8E38-47C9-94EE-67267F89A49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201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A636A-B320-47C1-88DB-A1305FF8ECD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707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4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3962D-B2BB-48C2-B3BD-AE8F7D5AED4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417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3B8C5-0240-49F7-B7D9-BBE0B57B719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320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8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5834A60B-C786-4EF2-A22B-19AE6CD6FF1D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43" y="665957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7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marL="3587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2566417"/>
            <a:ext cx="9144000" cy="862583"/>
          </a:xfrm>
        </p:spPr>
        <p:txBody>
          <a:bodyPr/>
          <a:lstStyle/>
          <a:p>
            <a:pPr algn="ctr"/>
            <a:r>
              <a:rPr lang="en-GB" sz="2800" dirty="0" smtClean="0"/>
              <a:t>Cohesion Policy 2014-2020</a:t>
            </a:r>
            <a:br>
              <a:rPr lang="en-GB" sz="2800" dirty="0" smtClean="0"/>
            </a:br>
            <a:r>
              <a:rPr lang="en-GB" sz="2800" dirty="0" smtClean="0"/>
              <a:t>Risk prevention and management</a:t>
            </a:r>
            <a:br>
              <a:rPr lang="en-GB" sz="2800" dirty="0" smtClean="0"/>
            </a:br>
            <a:r>
              <a:rPr lang="en-GB" sz="2800" dirty="0" smtClean="0"/>
              <a:t>Ex ante conditionalities</a:t>
            </a:r>
            <a:endParaRPr lang="en-GB" sz="2800" dirty="0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4005064"/>
            <a:ext cx="9144000" cy="2304256"/>
          </a:xfrm>
        </p:spPr>
        <p:txBody>
          <a:bodyPr/>
          <a:lstStyle/>
          <a:p>
            <a:pPr algn="ctr"/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/>
            </a:r>
            <a:br>
              <a:rPr lang="en-GB" sz="2800" dirty="0"/>
            </a:br>
            <a:r>
              <a:rPr lang="en-GB" dirty="0"/>
              <a:t/>
            </a:r>
            <a:br>
              <a:rPr lang="en-GB" dirty="0"/>
            </a:b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936625"/>
          </a:xfrm>
        </p:spPr>
        <p:txBody>
          <a:bodyPr/>
          <a:lstStyle/>
          <a:p>
            <a:pPr algn="ctr"/>
            <a:r>
              <a:rPr lang="fr-BE" sz="2400" dirty="0" err="1" smtClean="0"/>
              <a:t>Risk</a:t>
            </a:r>
            <a:r>
              <a:rPr lang="fr-BE" sz="2400" dirty="0" smtClean="0"/>
              <a:t> </a:t>
            </a:r>
            <a:r>
              <a:rPr lang="fr-BE" sz="2400" dirty="0" err="1" smtClean="0"/>
              <a:t>Assessment</a:t>
            </a:r>
            <a:r>
              <a:rPr lang="fr-BE" sz="2400" dirty="0" smtClean="0"/>
              <a:t> – EU </a:t>
            </a:r>
            <a:r>
              <a:rPr lang="fr-BE" sz="2400" dirty="0" err="1" smtClean="0"/>
              <a:t>policy</a:t>
            </a:r>
            <a:endParaRPr lang="en-GB" sz="24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060574"/>
            <a:ext cx="8578850" cy="468079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fr-BE" sz="1900" i="0" dirty="0" smtClean="0"/>
              <a:t>Council Conclusions on a </a:t>
            </a:r>
            <a:r>
              <a:rPr lang="fr-BE" sz="1900" b="1" i="0" dirty="0" err="1" smtClean="0"/>
              <a:t>Community</a:t>
            </a:r>
            <a:r>
              <a:rPr lang="fr-BE" sz="1900" b="1" i="0" dirty="0" smtClean="0"/>
              <a:t> Framework on </a:t>
            </a:r>
            <a:r>
              <a:rPr lang="fr-BE" sz="1900" b="1" i="0" dirty="0" err="1" smtClean="0"/>
              <a:t>Disaster</a:t>
            </a:r>
            <a:r>
              <a:rPr lang="fr-BE" sz="1900" b="1" i="0" dirty="0" smtClean="0"/>
              <a:t> </a:t>
            </a:r>
            <a:r>
              <a:rPr lang="fr-BE" sz="1900" b="1" i="0" dirty="0" err="1" smtClean="0"/>
              <a:t>Prevention</a:t>
            </a:r>
            <a:r>
              <a:rPr lang="fr-BE" sz="1900" b="1" i="0" dirty="0" smtClean="0"/>
              <a:t> </a:t>
            </a:r>
            <a:r>
              <a:rPr lang="fr-BE" sz="1900" b="1" i="0" dirty="0" err="1" smtClean="0"/>
              <a:t>within</a:t>
            </a:r>
            <a:r>
              <a:rPr lang="fr-BE" sz="1900" b="1" i="0" dirty="0" smtClean="0"/>
              <a:t> the EU</a:t>
            </a:r>
            <a:r>
              <a:rPr lang="fr-BE" sz="1900" i="0" dirty="0" smtClean="0"/>
              <a:t>, 30.11.2009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fr-BE" sz="1900" b="1" i="0" dirty="0" smtClean="0"/>
          </a:p>
          <a:p>
            <a:pPr lvl="1">
              <a:lnSpc>
                <a:spcPct val="80000"/>
              </a:lnSpc>
            </a:pPr>
            <a:r>
              <a:rPr lang="fr-BE" sz="1900" b="0" dirty="0" err="1" smtClean="0"/>
              <a:t>Risk</a:t>
            </a:r>
            <a:r>
              <a:rPr lang="fr-BE" sz="1900" b="0" dirty="0" smtClean="0"/>
              <a:t> </a:t>
            </a:r>
            <a:r>
              <a:rPr lang="fr-BE" sz="1900" b="0" dirty="0" err="1" smtClean="0"/>
              <a:t>Assessment</a:t>
            </a:r>
            <a:r>
              <a:rPr lang="fr-BE" sz="1900" b="0" dirty="0" smtClean="0"/>
              <a:t> and </a:t>
            </a:r>
            <a:r>
              <a:rPr lang="fr-BE" sz="1900" b="0" dirty="0" err="1" smtClean="0"/>
              <a:t>Mapping</a:t>
            </a:r>
            <a:r>
              <a:rPr lang="fr-BE" sz="1900" b="0" dirty="0" smtClean="0"/>
              <a:t> </a:t>
            </a:r>
            <a:r>
              <a:rPr lang="fr-BE" sz="1900" dirty="0" smtClean="0"/>
              <a:t>Guidelines</a:t>
            </a:r>
            <a:r>
              <a:rPr lang="fr-BE" sz="1900" b="0" dirty="0" smtClean="0"/>
              <a:t> for </a:t>
            </a:r>
            <a:r>
              <a:rPr lang="fr-BE" sz="1900" b="0" dirty="0" err="1" smtClean="0"/>
              <a:t>Disaster</a:t>
            </a:r>
            <a:r>
              <a:rPr lang="fr-BE" sz="1900" b="0" dirty="0" smtClean="0"/>
              <a:t> Management, SEC(2010) 1626 final, 21.12.2010</a:t>
            </a:r>
          </a:p>
          <a:p>
            <a:pPr lvl="1">
              <a:lnSpc>
                <a:spcPct val="80000"/>
              </a:lnSpc>
            </a:pPr>
            <a:r>
              <a:rPr lang="fr-BE" sz="1900" b="0" dirty="0" smtClean="0"/>
              <a:t>MS to </a:t>
            </a:r>
            <a:r>
              <a:rPr lang="fr-BE" sz="1900" dirty="0" err="1" smtClean="0"/>
              <a:t>prepare</a:t>
            </a:r>
            <a:r>
              <a:rPr lang="fr-BE" sz="1900" dirty="0" smtClean="0"/>
              <a:t>/update National </a:t>
            </a:r>
            <a:r>
              <a:rPr lang="fr-BE" sz="1900" dirty="0" err="1" smtClean="0"/>
              <a:t>Risk</a:t>
            </a:r>
            <a:r>
              <a:rPr lang="fr-BE" sz="1900" dirty="0" smtClean="0"/>
              <a:t> </a:t>
            </a:r>
            <a:r>
              <a:rPr lang="fr-BE" sz="1900" dirty="0" err="1" smtClean="0"/>
              <a:t>Assessments</a:t>
            </a:r>
            <a:r>
              <a:rPr lang="fr-BE" sz="1900" dirty="0" smtClean="0"/>
              <a:t> </a:t>
            </a:r>
            <a:r>
              <a:rPr lang="fr-BE" sz="1900" b="0" dirty="0" smtClean="0"/>
              <a:t>and </a:t>
            </a:r>
            <a:r>
              <a:rPr lang="fr-BE" sz="1900" b="0" dirty="0" err="1" smtClean="0"/>
              <a:t>share</a:t>
            </a:r>
            <a:r>
              <a:rPr lang="fr-BE" sz="1900" b="0" dirty="0" smtClean="0"/>
              <a:t> </a:t>
            </a:r>
            <a:r>
              <a:rPr lang="fr-BE" sz="1900" b="0" dirty="0" err="1" smtClean="0"/>
              <a:t>these</a:t>
            </a:r>
            <a:r>
              <a:rPr lang="fr-BE" sz="1900" b="0" dirty="0" smtClean="0"/>
              <a:t> </a:t>
            </a:r>
            <a:r>
              <a:rPr lang="fr-BE" sz="1900" b="0" dirty="0" err="1" smtClean="0"/>
              <a:t>with</a:t>
            </a:r>
            <a:r>
              <a:rPr lang="fr-BE" sz="1900" b="0" dirty="0" smtClean="0"/>
              <a:t> the EC and </a:t>
            </a:r>
            <a:r>
              <a:rPr lang="fr-BE" sz="1900" b="0" dirty="0" err="1" smtClean="0"/>
              <a:t>other</a:t>
            </a:r>
            <a:r>
              <a:rPr lang="fr-BE" sz="1900" b="0" dirty="0" smtClean="0"/>
              <a:t> MS</a:t>
            </a:r>
          </a:p>
          <a:p>
            <a:pPr lvl="1">
              <a:lnSpc>
                <a:spcPct val="80000"/>
              </a:lnSpc>
            </a:pPr>
            <a:r>
              <a:rPr lang="fr-BE" sz="1900" b="0" dirty="0" smtClean="0"/>
              <a:t>EC to </a:t>
            </a:r>
            <a:r>
              <a:rPr lang="fr-BE" sz="1900" b="0" dirty="0" err="1" smtClean="0"/>
              <a:t>develop</a:t>
            </a:r>
            <a:r>
              <a:rPr lang="fr-BE" sz="1900" b="0" dirty="0" smtClean="0"/>
              <a:t> an </a:t>
            </a:r>
            <a:r>
              <a:rPr lang="fr-BE" sz="1900" dirty="0" err="1" smtClean="0"/>
              <a:t>overview</a:t>
            </a:r>
            <a:r>
              <a:rPr lang="fr-BE" sz="1900" dirty="0" smtClean="0"/>
              <a:t> of </a:t>
            </a:r>
            <a:r>
              <a:rPr lang="fr-BE" sz="1900" dirty="0" err="1" smtClean="0"/>
              <a:t>risks</a:t>
            </a:r>
            <a:r>
              <a:rPr lang="fr-BE" sz="1900" dirty="0" smtClean="0"/>
              <a:t> the EU </a:t>
            </a:r>
            <a:r>
              <a:rPr lang="fr-BE" sz="1900" dirty="0" err="1" smtClean="0"/>
              <a:t>may</a:t>
            </a:r>
            <a:r>
              <a:rPr lang="fr-BE" sz="1900" dirty="0" smtClean="0"/>
              <a:t> face in the future </a:t>
            </a:r>
            <a:r>
              <a:rPr lang="fr-BE" sz="1900" b="0" dirty="0" err="1" smtClean="0"/>
              <a:t>based</a:t>
            </a:r>
            <a:r>
              <a:rPr lang="fr-BE" sz="1900" b="0" dirty="0" smtClean="0"/>
              <a:t> on </a:t>
            </a:r>
            <a:r>
              <a:rPr lang="fr-BE" sz="1900" b="0" dirty="0" err="1" smtClean="0"/>
              <a:t>NRAs</a:t>
            </a:r>
            <a:r>
              <a:rPr lang="fr-BE" sz="1900" b="0" dirty="0" smtClean="0"/>
              <a:t>, Council Conclusions, 11.4.2011</a:t>
            </a:r>
            <a:endParaRPr lang="en-GB" sz="1900" dirty="0" smtClean="0"/>
          </a:p>
          <a:p>
            <a:pPr lvl="1">
              <a:lnSpc>
                <a:spcPct val="80000"/>
              </a:lnSpc>
              <a:buFontTx/>
              <a:buNone/>
            </a:pPr>
            <a:endParaRPr lang="fr-BE" sz="1900" b="0" dirty="0" smtClean="0"/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fr-BE" sz="1900" i="0" dirty="0" err="1" smtClean="0"/>
              <a:t>From</a:t>
            </a:r>
            <a:r>
              <a:rPr lang="fr-BE" sz="1900" i="0" dirty="0" smtClean="0"/>
              <a:t> </a:t>
            </a:r>
            <a:r>
              <a:rPr lang="fr-BE" sz="1900" b="1" i="0" dirty="0" err="1" smtClean="0"/>
              <a:t>voluntary</a:t>
            </a:r>
            <a:r>
              <a:rPr lang="fr-BE" sz="1900" i="0" dirty="0" smtClean="0"/>
              <a:t> to </a:t>
            </a:r>
            <a:r>
              <a:rPr lang="fr-BE" sz="1900" b="1" i="0" dirty="0" err="1" smtClean="0"/>
              <a:t>commitment</a:t>
            </a:r>
            <a:r>
              <a:rPr lang="fr-BE" sz="1900" b="1" i="0" dirty="0" smtClean="0"/>
              <a:t> set out in </a:t>
            </a:r>
            <a:r>
              <a:rPr lang="fr-BE" sz="1900" b="1" i="0" dirty="0" err="1" smtClean="0"/>
              <a:t>legislation</a:t>
            </a:r>
            <a:r>
              <a:rPr lang="fr-BE" sz="1900" i="0" dirty="0" smtClean="0"/>
              <a:t>: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fr-BE" sz="1900" b="1" i="0" dirty="0" smtClean="0"/>
          </a:p>
          <a:p>
            <a:pPr lvl="1">
              <a:lnSpc>
                <a:spcPct val="80000"/>
              </a:lnSpc>
            </a:pPr>
            <a:r>
              <a:rPr lang="fr-BE" sz="1900" b="0" dirty="0" smtClean="0"/>
              <a:t>Civil Protection </a:t>
            </a:r>
            <a:r>
              <a:rPr lang="fr-BE" sz="1900" b="0" dirty="0" err="1" smtClean="0"/>
              <a:t>Mechanism</a:t>
            </a:r>
            <a:r>
              <a:rPr lang="fr-BE" sz="1900" b="0" dirty="0" smtClean="0"/>
              <a:t> (deadline end 2015)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fr-BE" sz="1900" b="0" dirty="0"/>
              <a:t> </a:t>
            </a:r>
            <a:r>
              <a:rPr lang="fr-BE" sz="1900" b="0" dirty="0" smtClean="0"/>
              <a:t>MS </a:t>
            </a:r>
            <a:r>
              <a:rPr lang="fr-BE" sz="1900" b="0" dirty="0" err="1" smtClean="0"/>
              <a:t>required</a:t>
            </a:r>
            <a:r>
              <a:rPr lang="fr-BE" sz="1900" b="0" dirty="0" smtClean="0"/>
              <a:t> to </a:t>
            </a:r>
            <a:r>
              <a:rPr lang="fr-BE" sz="1900" b="0" dirty="0" err="1" smtClean="0"/>
              <a:t>complete</a:t>
            </a:r>
            <a:r>
              <a:rPr lang="fr-BE" sz="1900" b="0" dirty="0" smtClean="0"/>
              <a:t> </a:t>
            </a:r>
            <a:r>
              <a:rPr lang="fr-BE" sz="1900" b="0" dirty="0" err="1" smtClean="0"/>
              <a:t>risk</a:t>
            </a:r>
            <a:r>
              <a:rPr lang="fr-BE" sz="1900" b="0" dirty="0" smtClean="0"/>
              <a:t> </a:t>
            </a:r>
            <a:r>
              <a:rPr lang="fr-BE" sz="1900" b="0" dirty="0" err="1" smtClean="0"/>
              <a:t>assessment</a:t>
            </a:r>
            <a:r>
              <a:rPr lang="fr-BE" sz="1900" b="0" dirty="0" smtClean="0"/>
              <a:t> </a:t>
            </a:r>
            <a:r>
              <a:rPr lang="fr-BE" sz="1900" b="0" dirty="0" err="1" smtClean="0"/>
              <a:t>at</a:t>
            </a:r>
            <a:r>
              <a:rPr lang="fr-BE" sz="1900" b="0" dirty="0" smtClean="0"/>
              <a:t> national </a:t>
            </a:r>
            <a:r>
              <a:rPr lang="fr-BE" sz="1900" b="0" dirty="0" err="1" smtClean="0"/>
              <a:t>oa</a:t>
            </a:r>
            <a:r>
              <a:rPr lang="fr-BE" sz="1900" b="0" dirty="0" smtClean="0"/>
              <a:t> </a:t>
            </a:r>
            <a:r>
              <a:rPr lang="fr-BE" sz="1900" b="0" dirty="0" err="1" smtClean="0"/>
              <a:t>appropriate</a:t>
            </a:r>
            <a:r>
              <a:rPr lang="fr-BE" sz="1900" b="0" dirty="0" smtClean="0"/>
              <a:t> </a:t>
            </a:r>
            <a:r>
              <a:rPr lang="fr-BE" sz="1900" b="0" dirty="0" err="1" smtClean="0"/>
              <a:t>sub</a:t>
            </a:r>
            <a:r>
              <a:rPr lang="fr-BE" sz="1900" b="0" dirty="0" smtClean="0"/>
              <a:t>-national </a:t>
            </a:r>
            <a:r>
              <a:rPr lang="fr-BE" sz="1900" b="0" dirty="0" err="1" smtClean="0"/>
              <a:t>level</a:t>
            </a:r>
            <a:r>
              <a:rPr lang="fr-BE" sz="1900" b="0" dirty="0" smtClean="0"/>
              <a:t> </a:t>
            </a:r>
          </a:p>
          <a:p>
            <a:pPr lvl="1">
              <a:lnSpc>
                <a:spcPct val="80000"/>
              </a:lnSpc>
            </a:pPr>
            <a:endParaRPr lang="fr-BE" sz="1900" b="0" dirty="0" smtClean="0"/>
          </a:p>
          <a:p>
            <a:pPr lvl="1">
              <a:lnSpc>
                <a:spcPct val="80000"/>
              </a:lnSpc>
            </a:pPr>
            <a:r>
              <a:rPr lang="fr-BE" sz="1900" b="0" dirty="0" smtClean="0"/>
              <a:t>Ex-ante </a:t>
            </a:r>
            <a:r>
              <a:rPr lang="fr-BE" sz="1900" b="0" dirty="0" err="1" smtClean="0"/>
              <a:t>conditionality</a:t>
            </a:r>
            <a:r>
              <a:rPr lang="fr-BE" sz="1900" b="0" dirty="0" smtClean="0"/>
              <a:t> for </a:t>
            </a:r>
            <a:r>
              <a:rPr lang="fr-BE" sz="1900" b="0" dirty="0" err="1" smtClean="0"/>
              <a:t>Cohesion</a:t>
            </a:r>
            <a:r>
              <a:rPr lang="fr-BE" sz="1900" b="0" dirty="0" smtClean="0"/>
              <a:t> </a:t>
            </a:r>
            <a:r>
              <a:rPr lang="fr-BE" sz="1900" b="0" dirty="0" err="1" smtClean="0"/>
              <a:t>policy</a:t>
            </a:r>
            <a:r>
              <a:rPr lang="fr-BE" sz="1900" b="0" dirty="0" smtClean="0"/>
              <a:t> (deadline 2016)</a:t>
            </a:r>
          </a:p>
        </p:txBody>
      </p:sp>
    </p:spTree>
    <p:extLst>
      <p:ext uri="{BB962C8B-B14F-4D97-AF65-F5344CB8AC3E}">
        <p14:creationId xmlns:p14="http://schemas.microsoft.com/office/powerpoint/2010/main" val="1759025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BE" dirty="0" smtClean="0"/>
              <a:t>MS contributions </a:t>
            </a:r>
            <a:endParaRPr lang="en-GB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276475"/>
            <a:ext cx="8229600" cy="4032250"/>
          </a:xfrm>
        </p:spPr>
        <p:txBody>
          <a:bodyPr/>
          <a:lstStyle/>
          <a:p>
            <a:pPr marL="0" indent="0">
              <a:buFont typeface="Verdana" pitchFamily="34" charset="0"/>
              <a:buAutoNum type="arabicPeriod"/>
            </a:pPr>
            <a:r>
              <a:rPr lang="fr-BE" sz="2000" i="0" dirty="0" smtClean="0"/>
              <a:t>- Information </a:t>
            </a:r>
            <a:r>
              <a:rPr lang="fr-BE" sz="2000" i="0" dirty="0" err="1" smtClean="0"/>
              <a:t>from</a:t>
            </a:r>
            <a:r>
              <a:rPr lang="fr-BE" sz="2000" i="0" dirty="0" smtClean="0"/>
              <a:t> 18 </a:t>
            </a:r>
            <a:r>
              <a:rPr lang="fr-BE" sz="2000" i="0" dirty="0" err="1" smtClean="0"/>
              <a:t>Participating</a:t>
            </a:r>
            <a:r>
              <a:rPr lang="fr-BE" sz="2000" i="0" dirty="0" smtClean="0"/>
              <a:t> States</a:t>
            </a:r>
          </a:p>
          <a:p>
            <a:pPr marL="0" indent="0">
              <a:buFont typeface="Verdana" pitchFamily="34" charset="0"/>
              <a:buAutoNum type="arabicPeriod"/>
            </a:pPr>
            <a:endParaRPr lang="fr-BE" sz="2000" i="0" dirty="0" smtClean="0"/>
          </a:p>
          <a:p>
            <a:pPr marL="0" indent="0">
              <a:buFontTx/>
              <a:buNone/>
            </a:pPr>
            <a:r>
              <a:rPr lang="fr-BE" sz="2000" i="0" dirty="0" smtClean="0"/>
              <a:t>Challenges </a:t>
            </a:r>
            <a:endParaRPr lang="fr-BE" sz="2000" i="0" dirty="0"/>
          </a:p>
          <a:p>
            <a:pPr marL="0" indent="0">
              <a:buFontTx/>
              <a:buNone/>
            </a:pPr>
            <a:r>
              <a:rPr lang="fr-BE" sz="2000" i="0" dirty="0" smtClean="0"/>
              <a:t>   - Data </a:t>
            </a:r>
            <a:r>
              <a:rPr lang="fr-BE" sz="2000" i="0" dirty="0" err="1" smtClean="0"/>
              <a:t>comparability</a:t>
            </a:r>
            <a:endParaRPr lang="fr-BE" sz="2000" i="0" dirty="0" smtClean="0"/>
          </a:p>
          <a:p>
            <a:pPr marL="0" indent="0">
              <a:buFont typeface="Verdana" pitchFamily="34" charset="0"/>
              <a:buAutoNum type="arabicPeriod"/>
            </a:pPr>
            <a:r>
              <a:rPr lang="fr-BE" sz="2000" i="0" dirty="0" smtClean="0"/>
              <a:t>- </a:t>
            </a:r>
            <a:r>
              <a:rPr lang="fr-BE" sz="2000" i="0" dirty="0" err="1" smtClean="0"/>
              <a:t>Clear</a:t>
            </a:r>
            <a:r>
              <a:rPr lang="fr-BE" sz="2000" i="0" dirty="0" smtClean="0"/>
              <a:t> </a:t>
            </a:r>
            <a:r>
              <a:rPr lang="fr-BE" sz="2000" i="0" dirty="0" err="1" smtClean="0"/>
              <a:t>terminology</a:t>
            </a:r>
            <a:endParaRPr lang="fr-BE" sz="2000" i="0" dirty="0" smtClean="0"/>
          </a:p>
          <a:p>
            <a:pPr marL="0" indent="0">
              <a:buFont typeface="Verdana" pitchFamily="34" charset="0"/>
              <a:buAutoNum type="arabicPeriod"/>
            </a:pPr>
            <a:r>
              <a:rPr lang="fr-BE" sz="2000" i="0" dirty="0" smtClean="0"/>
              <a:t>- </a:t>
            </a:r>
            <a:r>
              <a:rPr lang="fr-BE" sz="2000" i="0" dirty="0" err="1" smtClean="0"/>
              <a:t>Clear</a:t>
            </a:r>
            <a:r>
              <a:rPr lang="fr-BE" sz="2000" i="0" dirty="0" smtClean="0"/>
              <a:t> </a:t>
            </a:r>
            <a:r>
              <a:rPr lang="fr-BE" sz="2000" i="0" dirty="0" err="1" smtClean="0"/>
              <a:t>methodology</a:t>
            </a:r>
            <a:r>
              <a:rPr lang="fr-BE" sz="2000" i="0" dirty="0" smtClean="0"/>
              <a:t> (identification – </a:t>
            </a:r>
            <a:r>
              <a:rPr lang="fr-BE" sz="2000" i="0" dirty="0" err="1" smtClean="0"/>
              <a:t>analysis</a:t>
            </a:r>
            <a:r>
              <a:rPr lang="fr-BE" sz="2000" i="0" dirty="0" smtClean="0"/>
              <a:t> – </a:t>
            </a:r>
            <a:r>
              <a:rPr lang="fr-BE" sz="2000" i="0" dirty="0" err="1" smtClean="0"/>
              <a:t>evaluation</a:t>
            </a:r>
            <a:r>
              <a:rPr lang="fr-BE" sz="2000" i="0" dirty="0" smtClean="0"/>
              <a:t>)</a:t>
            </a:r>
          </a:p>
          <a:p>
            <a:pPr marL="0" indent="0">
              <a:buFont typeface="Verdana" pitchFamily="34" charset="0"/>
              <a:buAutoNum type="arabicPeriod"/>
            </a:pPr>
            <a:r>
              <a:rPr lang="fr-BE" sz="2000" i="0" dirty="0" smtClean="0"/>
              <a:t>- Use of </a:t>
            </a:r>
            <a:r>
              <a:rPr lang="fr-BE" sz="2000" i="0" dirty="0" err="1" smtClean="0"/>
              <a:t>risk</a:t>
            </a:r>
            <a:r>
              <a:rPr lang="fr-BE" sz="2000" i="0" dirty="0" smtClean="0"/>
              <a:t> matrix:</a:t>
            </a:r>
          </a:p>
          <a:p>
            <a:pPr marL="0" indent="0">
              <a:buFont typeface="Verdana" pitchFamily="34" charset="0"/>
              <a:buAutoNum type="arabicPeriod"/>
            </a:pPr>
            <a:endParaRPr lang="fr-BE" i="0" dirty="0" smtClean="0"/>
          </a:p>
          <a:p>
            <a:pPr marL="0" indent="0">
              <a:buFontTx/>
              <a:buNone/>
            </a:pPr>
            <a:endParaRPr lang="fr-BE" i="0" dirty="0" smtClean="0"/>
          </a:p>
          <a:p>
            <a:pPr marL="0" indent="0">
              <a:buFontTx/>
              <a:buNone/>
            </a:pPr>
            <a:r>
              <a:rPr lang="fr-BE" sz="1800" i="0" dirty="0" smtClean="0"/>
              <a:t>	</a:t>
            </a:r>
            <a:endParaRPr lang="fr-BE" dirty="0" smtClean="0"/>
          </a:p>
        </p:txBody>
      </p:sp>
      <p:pic>
        <p:nvPicPr>
          <p:cNvPr id="23556" name="Object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3" r="-871" b="-1538"/>
          <a:stretch>
            <a:fillRect/>
          </a:stretch>
        </p:blipFill>
        <p:spPr bwMode="auto">
          <a:xfrm>
            <a:off x="4259263" y="4365625"/>
            <a:ext cx="43211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57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560388" y="1125538"/>
            <a:ext cx="822960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58775" indent="-358775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fr-BE" sz="1600" b="1">
                <a:solidFill>
                  <a:srgbClr val="0F5494"/>
                </a:solidFill>
                <a:latin typeface="Verdana" pitchFamily="34" charset="0"/>
              </a:rPr>
              <a:t>List of hazards included in National Risk Assessments </a:t>
            </a:r>
            <a:endParaRPr lang="en-GB" sz="1600" b="1">
              <a:solidFill>
                <a:srgbClr val="0F5494"/>
              </a:solidFill>
              <a:latin typeface="Verdana" pitchFamily="34" charset="0"/>
            </a:endParaRPr>
          </a:p>
        </p:txBody>
      </p:sp>
      <p:pic>
        <p:nvPicPr>
          <p:cNvPr id="16387" name="Picture 1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600200"/>
            <a:ext cx="5316538" cy="522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68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01008"/>
            <a:ext cx="9144000" cy="482600"/>
          </a:xfrm>
        </p:spPr>
        <p:txBody>
          <a:bodyPr/>
          <a:lstStyle/>
          <a:p>
            <a:pPr algn="ctr"/>
            <a:r>
              <a:rPr lang="fr-BE" sz="3600" dirty="0" smtClean="0">
                <a:latin typeface="Arial" charset="0"/>
                <a:cs typeface="Arial" charset="0"/>
              </a:rPr>
              <a:t>3. </a:t>
            </a:r>
            <a:r>
              <a:rPr lang="fr-BE" sz="3600" dirty="0" err="1" smtClean="0">
                <a:solidFill>
                  <a:srgbClr val="16489F"/>
                </a:solidFill>
                <a:latin typeface="Arial" charset="0"/>
                <a:cs typeface="Arial" charset="0"/>
              </a:rPr>
              <a:t>Preliminary</a:t>
            </a:r>
            <a:r>
              <a:rPr lang="fr-BE" sz="3600" dirty="0" smtClean="0">
                <a:solidFill>
                  <a:srgbClr val="16489F"/>
                </a:solidFill>
                <a:latin typeface="Arial" charset="0"/>
                <a:cs typeface="Arial" charset="0"/>
              </a:rPr>
              <a:t> </a:t>
            </a:r>
            <a:r>
              <a:rPr lang="fr-BE" sz="3600" dirty="0" err="1" smtClean="0">
                <a:solidFill>
                  <a:srgbClr val="16489F"/>
                </a:solidFill>
                <a:latin typeface="Arial" charset="0"/>
                <a:cs typeface="Arial" charset="0"/>
              </a:rPr>
              <a:t>Assessment</a:t>
            </a:r>
            <a:endParaRPr lang="en-GB" sz="3600" dirty="0" smtClean="0">
              <a:solidFill>
                <a:srgbClr val="16489F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942F-BD04-46AB-95BA-6B0E6652BE58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86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investments foreseen so far – examples from PAs &amp; OPs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Early warning systems, improved </a:t>
            </a:r>
            <a:r>
              <a:rPr lang="en-GB" sz="2000" dirty="0" err="1" smtClean="0"/>
              <a:t>meteo</a:t>
            </a:r>
            <a:r>
              <a:rPr lang="en-GB" sz="2000" dirty="0" smtClean="0"/>
              <a:t> and hydro monitoring, rescue vehicles and vehicles with high cross-country mobility, equipment for dealing with marine and coastal pollution (EE)</a:t>
            </a:r>
          </a:p>
          <a:p>
            <a:r>
              <a:rPr lang="en-GB" sz="2000" dirty="0" smtClean="0"/>
              <a:t>Improved </a:t>
            </a:r>
            <a:r>
              <a:rPr lang="en-GB" sz="2000" dirty="0"/>
              <a:t>collection, analysis and monitoring of data on risks,  improved response capabilities, management of risks arising from climate </a:t>
            </a:r>
            <a:r>
              <a:rPr lang="en-GB" sz="2000" dirty="0" smtClean="0"/>
              <a:t>change, </a:t>
            </a:r>
            <a:r>
              <a:rPr lang="en-GB" sz="2000" dirty="0"/>
              <a:t>public awareness and increased involvement of communities, volunteers and civil society in the prevention, management of crisis situations </a:t>
            </a:r>
            <a:r>
              <a:rPr lang="en-GB" sz="2000" dirty="0" smtClean="0"/>
              <a:t>and rehabilitation </a:t>
            </a:r>
            <a:r>
              <a:rPr lang="en-GB" sz="2000" dirty="0"/>
              <a:t>and reconstruction after disasters (SK)</a:t>
            </a:r>
          </a:p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769651-0B35-490D-8A23-88E412BBDCF9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225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Lessons identified in appraising PAs and OPs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564904"/>
            <a:ext cx="8435280" cy="4104456"/>
          </a:xfrm>
        </p:spPr>
        <p:txBody>
          <a:bodyPr/>
          <a:lstStyle/>
          <a:p>
            <a:r>
              <a:rPr lang="en-GB" sz="2000" dirty="0" smtClean="0"/>
              <a:t>Most commonly, flood risk prevention and climate change adaptation measures are foreseen</a:t>
            </a:r>
          </a:p>
          <a:p>
            <a:endParaRPr lang="en-GB" sz="2000" dirty="0" smtClean="0"/>
          </a:p>
          <a:p>
            <a:r>
              <a:rPr lang="en-GB" sz="2000" dirty="0" smtClean="0"/>
              <a:t>Preparedness elements (e.g. training of CP experts/volunteers, risk assessment, planning, equipment purchasing, </a:t>
            </a:r>
            <a:r>
              <a:rPr lang="en-GB" sz="2000" dirty="0" err="1" smtClean="0"/>
              <a:t>etc</a:t>
            </a:r>
            <a:r>
              <a:rPr lang="en-GB" sz="2000" dirty="0" smtClean="0"/>
              <a:t>) depending on needs &amp; whether relevant authorities have been involved in the process at national level</a:t>
            </a:r>
          </a:p>
          <a:p>
            <a:endParaRPr lang="en-GB" sz="2000" dirty="0" smtClean="0"/>
          </a:p>
          <a:p>
            <a:r>
              <a:rPr lang="fr-BE" sz="2000" dirty="0" smtClean="0"/>
              <a:t>More </a:t>
            </a:r>
            <a:r>
              <a:rPr lang="fr-BE" sz="2000" dirty="0" err="1" smtClean="0"/>
              <a:t>needs</a:t>
            </a:r>
            <a:r>
              <a:rPr lang="fr-BE" sz="2000" dirty="0" smtClean="0"/>
              <a:t> to </a:t>
            </a:r>
            <a:r>
              <a:rPr lang="fr-BE" sz="2000" dirty="0" err="1" smtClean="0"/>
              <a:t>be</a:t>
            </a:r>
            <a:r>
              <a:rPr lang="fr-BE" sz="2000" dirty="0" smtClean="0"/>
              <a:t> </a:t>
            </a:r>
            <a:r>
              <a:rPr lang="fr-BE" sz="2000" dirty="0" err="1" smtClean="0"/>
              <a:t>done</a:t>
            </a:r>
            <a:r>
              <a:rPr lang="fr-BE" sz="2000" dirty="0" smtClean="0"/>
              <a:t> to </a:t>
            </a:r>
            <a:r>
              <a:rPr lang="fr-BE" sz="2000" dirty="0" err="1" smtClean="0"/>
              <a:t>cover</a:t>
            </a:r>
            <a:r>
              <a:rPr lang="fr-BE" sz="2000" dirty="0" smtClean="0"/>
              <a:t> DRM and actions for non-</a:t>
            </a:r>
            <a:r>
              <a:rPr lang="fr-BE" sz="2000" dirty="0" err="1" smtClean="0"/>
              <a:t>climate</a:t>
            </a:r>
            <a:r>
              <a:rPr lang="fr-BE" sz="2000" dirty="0" smtClean="0"/>
              <a:t> </a:t>
            </a:r>
            <a:r>
              <a:rPr lang="fr-BE" sz="2000" dirty="0" err="1" smtClean="0"/>
              <a:t>related</a:t>
            </a:r>
            <a:r>
              <a:rPr lang="fr-BE" sz="2000" dirty="0" smtClean="0"/>
              <a:t> </a:t>
            </a:r>
            <a:r>
              <a:rPr lang="fr-BE" sz="2000" dirty="0" err="1" smtClean="0"/>
              <a:t>disasters</a:t>
            </a:r>
            <a:r>
              <a:rPr lang="fr-BE" sz="2000" dirty="0" smtClean="0"/>
              <a:t> (i.e. </a:t>
            </a:r>
            <a:r>
              <a:rPr lang="fr-BE" sz="2000" dirty="0" err="1" smtClean="0"/>
              <a:t>industrial</a:t>
            </a:r>
            <a:r>
              <a:rPr lang="fr-BE" sz="2000" dirty="0" smtClean="0"/>
              <a:t> accidents)</a:t>
            </a:r>
          </a:p>
          <a:p>
            <a:pPr marL="0" indent="0">
              <a:buNone/>
            </a:pPr>
            <a:endParaRPr lang="fr-BE" sz="2000" dirty="0" smtClean="0"/>
          </a:p>
          <a:p>
            <a:endParaRPr lang="en-GB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769651-0B35-490D-8A23-88E412BBDCF9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444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Lessons identified in appraising PAs and OPs (2)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564904"/>
            <a:ext cx="8435280" cy="4104456"/>
          </a:xfrm>
        </p:spPr>
        <p:txBody>
          <a:bodyPr/>
          <a:lstStyle/>
          <a:p>
            <a:r>
              <a:rPr lang="fr-BE" sz="2000" dirty="0" smtClean="0"/>
              <a:t>For MS </a:t>
            </a:r>
            <a:r>
              <a:rPr lang="fr-BE" sz="2000" dirty="0" err="1" smtClean="0"/>
              <a:t>addressing</a:t>
            </a:r>
            <a:r>
              <a:rPr lang="fr-BE" sz="2000" dirty="0" smtClean="0"/>
              <a:t> DRM as a </a:t>
            </a:r>
            <a:r>
              <a:rPr lang="fr-BE" sz="2000" dirty="0" err="1" smtClean="0"/>
              <a:t>priority</a:t>
            </a:r>
            <a:r>
              <a:rPr lang="fr-BE" sz="2000" dirty="0" smtClean="0"/>
              <a:t> but not </a:t>
            </a:r>
            <a:r>
              <a:rPr lang="fr-BE" sz="2000" dirty="0" err="1" smtClean="0"/>
              <a:t>justifying</a:t>
            </a:r>
            <a:r>
              <a:rPr lang="fr-BE" sz="2000" dirty="0" smtClean="0"/>
              <a:t>  </a:t>
            </a:r>
            <a:r>
              <a:rPr lang="fr-BE" sz="2000" dirty="0" err="1" smtClean="0"/>
              <a:t>their</a:t>
            </a:r>
            <a:r>
              <a:rPr lang="fr-BE" sz="2000" dirty="0" smtClean="0"/>
              <a:t> </a:t>
            </a:r>
            <a:r>
              <a:rPr lang="fr-BE" sz="2000" dirty="0" err="1" smtClean="0"/>
              <a:t>needs</a:t>
            </a:r>
            <a:r>
              <a:rPr lang="fr-BE" sz="2000" dirty="0" smtClean="0"/>
              <a:t>: </a:t>
            </a:r>
            <a:r>
              <a:rPr lang="fr-BE" sz="2000" dirty="0" err="1" smtClean="0"/>
              <a:t>need</a:t>
            </a:r>
            <a:r>
              <a:rPr lang="fr-BE" sz="2000" dirty="0" smtClean="0"/>
              <a:t> to </a:t>
            </a:r>
            <a:r>
              <a:rPr lang="fr-BE" sz="2000" dirty="0" err="1" smtClean="0"/>
              <a:t>ensure</a:t>
            </a:r>
            <a:r>
              <a:rPr lang="fr-BE" sz="2000" dirty="0" smtClean="0"/>
              <a:t> </a:t>
            </a:r>
            <a:r>
              <a:rPr lang="fr-BE" sz="2000" dirty="0" err="1" smtClean="0"/>
              <a:t>at</a:t>
            </a:r>
            <a:r>
              <a:rPr lang="fr-BE" sz="2000" dirty="0" smtClean="0"/>
              <a:t> first place </a:t>
            </a:r>
            <a:r>
              <a:rPr lang="fr-BE" sz="2000" dirty="0" err="1" smtClean="0"/>
              <a:t>sustainable</a:t>
            </a:r>
            <a:r>
              <a:rPr lang="fr-BE" sz="2000" dirty="0" smtClean="0"/>
              <a:t> </a:t>
            </a:r>
            <a:r>
              <a:rPr lang="fr-BE" sz="2000" dirty="0" err="1" smtClean="0"/>
              <a:t>investments</a:t>
            </a:r>
            <a:r>
              <a:rPr lang="fr-BE" sz="2000" dirty="0" smtClean="0"/>
              <a:t> in </a:t>
            </a:r>
            <a:r>
              <a:rPr lang="fr-BE" sz="2000" dirty="0" err="1" smtClean="0"/>
              <a:t>prevention</a:t>
            </a:r>
            <a:r>
              <a:rPr lang="fr-BE" sz="2000" dirty="0" smtClean="0"/>
              <a:t> and </a:t>
            </a:r>
            <a:r>
              <a:rPr lang="fr-BE" sz="2000" dirty="0" err="1" smtClean="0"/>
              <a:t>risk</a:t>
            </a:r>
            <a:r>
              <a:rPr lang="fr-BE" sz="2000" dirty="0" smtClean="0"/>
              <a:t> management </a:t>
            </a:r>
            <a:r>
              <a:rPr lang="fr-BE" sz="2000" dirty="0" err="1" smtClean="0"/>
              <a:t>before</a:t>
            </a:r>
            <a:r>
              <a:rPr lang="fr-BE" sz="2000" dirty="0" smtClean="0"/>
              <a:t> major </a:t>
            </a:r>
            <a:r>
              <a:rPr lang="fr-BE" sz="2000" dirty="0" err="1" smtClean="0"/>
              <a:t>response</a:t>
            </a:r>
            <a:r>
              <a:rPr lang="fr-BE" sz="2000" dirty="0" smtClean="0"/>
              <a:t> </a:t>
            </a:r>
            <a:r>
              <a:rPr lang="fr-BE" sz="2000" dirty="0" err="1" smtClean="0"/>
              <a:t>capacities</a:t>
            </a:r>
            <a:r>
              <a:rPr lang="fr-BE" sz="2000" dirty="0" smtClean="0"/>
              <a:t> </a:t>
            </a:r>
            <a:r>
              <a:rPr lang="fr-BE" sz="2000" dirty="0" err="1" smtClean="0"/>
              <a:t>can</a:t>
            </a:r>
            <a:r>
              <a:rPr lang="fr-BE" sz="2000" dirty="0" smtClean="0"/>
              <a:t> </a:t>
            </a:r>
            <a:r>
              <a:rPr lang="fr-BE" sz="2000" dirty="0" err="1" smtClean="0"/>
              <a:t>be</a:t>
            </a:r>
            <a:r>
              <a:rPr lang="fr-BE" sz="2000" dirty="0" smtClean="0"/>
              <a:t> </a:t>
            </a:r>
            <a:r>
              <a:rPr lang="fr-BE" sz="2000" dirty="0" err="1" smtClean="0"/>
              <a:t>justified</a:t>
            </a:r>
            <a:r>
              <a:rPr lang="fr-BE" sz="2000" dirty="0" smtClean="0"/>
              <a:t> </a:t>
            </a:r>
            <a:r>
              <a:rPr lang="fr-BE" sz="2000" dirty="0" err="1" smtClean="0"/>
              <a:t>based</a:t>
            </a:r>
            <a:r>
              <a:rPr lang="fr-BE" sz="2000" dirty="0" smtClean="0"/>
              <a:t> on a </a:t>
            </a:r>
            <a:r>
              <a:rPr lang="fr-BE" sz="2000" dirty="0" err="1" smtClean="0"/>
              <a:t>flully</a:t>
            </a:r>
            <a:r>
              <a:rPr lang="fr-BE" sz="2000" dirty="0" smtClean="0"/>
              <a:t> –</a:t>
            </a:r>
            <a:r>
              <a:rPr lang="fr-BE" sz="2000" dirty="0" err="1" smtClean="0"/>
              <a:t>fledged</a:t>
            </a:r>
            <a:r>
              <a:rPr lang="fr-BE" sz="2000" dirty="0" smtClean="0"/>
              <a:t> </a:t>
            </a:r>
            <a:r>
              <a:rPr lang="fr-BE" sz="2000" dirty="0" err="1" smtClean="0"/>
              <a:t>risk</a:t>
            </a:r>
            <a:r>
              <a:rPr lang="fr-BE" sz="2000" dirty="0" smtClean="0"/>
              <a:t> and </a:t>
            </a:r>
            <a:r>
              <a:rPr lang="fr-BE" sz="2000" dirty="0" err="1" smtClean="0"/>
              <a:t>needs</a:t>
            </a:r>
            <a:r>
              <a:rPr lang="fr-BE" sz="2000" dirty="0" smtClean="0"/>
              <a:t> </a:t>
            </a:r>
            <a:r>
              <a:rPr lang="fr-BE" sz="2000" dirty="0" err="1" smtClean="0"/>
              <a:t>assessment</a:t>
            </a:r>
            <a:r>
              <a:rPr lang="fr-BE" sz="2000" dirty="0" smtClean="0"/>
              <a:t>. </a:t>
            </a:r>
          </a:p>
          <a:p>
            <a:pPr marL="0" indent="0">
              <a:buNone/>
            </a:pPr>
            <a:endParaRPr lang="fr-BE" sz="2000" dirty="0" smtClean="0"/>
          </a:p>
          <a:p>
            <a:r>
              <a:rPr lang="fr-BE" sz="2000" dirty="0" err="1" smtClean="0"/>
              <a:t>Need</a:t>
            </a:r>
            <a:r>
              <a:rPr lang="fr-BE" sz="2000" dirty="0" smtClean="0"/>
              <a:t> to </a:t>
            </a:r>
            <a:r>
              <a:rPr lang="fr-BE" sz="2000" dirty="0" err="1" smtClean="0"/>
              <a:t>involve</a:t>
            </a:r>
            <a:r>
              <a:rPr lang="fr-BE" sz="2000" dirty="0" smtClean="0"/>
              <a:t> civil protection </a:t>
            </a:r>
            <a:r>
              <a:rPr lang="fr-BE" sz="2000" dirty="0" err="1" smtClean="0"/>
              <a:t>autorities</a:t>
            </a:r>
            <a:r>
              <a:rPr lang="fr-BE" sz="2000" dirty="0" smtClean="0"/>
              <a:t> </a:t>
            </a:r>
          </a:p>
          <a:p>
            <a:endParaRPr lang="fr-BE" sz="2000" dirty="0"/>
          </a:p>
          <a:p>
            <a:r>
              <a:rPr lang="fr-BE" sz="2000" dirty="0" err="1" smtClean="0"/>
              <a:t>Disaster</a:t>
            </a:r>
            <a:r>
              <a:rPr lang="fr-BE" sz="2000" dirty="0" smtClean="0"/>
              <a:t> and </a:t>
            </a:r>
            <a:r>
              <a:rPr lang="fr-BE" sz="2000" dirty="0" err="1" smtClean="0"/>
              <a:t>Climate</a:t>
            </a:r>
            <a:r>
              <a:rPr lang="fr-BE" sz="2000" dirty="0" smtClean="0"/>
              <a:t> </a:t>
            </a:r>
            <a:r>
              <a:rPr lang="fr-BE" sz="2000" dirty="0" err="1" smtClean="0"/>
              <a:t>Proofing</a:t>
            </a:r>
            <a:r>
              <a:rPr lang="fr-BE" sz="2000" dirty="0" smtClean="0"/>
              <a:t> infrastructure </a:t>
            </a:r>
            <a:r>
              <a:rPr lang="fr-BE" sz="2000" dirty="0" err="1" smtClean="0"/>
              <a:t>investments</a:t>
            </a:r>
            <a:r>
              <a:rPr lang="fr-BE" sz="2000" smtClean="0"/>
              <a:t> </a:t>
            </a:r>
            <a:endParaRPr lang="fr-BE" sz="2000" dirty="0" smtClean="0"/>
          </a:p>
          <a:p>
            <a:endParaRPr lang="fr-BE" sz="2000" dirty="0" smtClean="0"/>
          </a:p>
          <a:p>
            <a:endParaRPr lang="en-GB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769651-0B35-490D-8A23-88E412BBDCF9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5778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BE" sz="3600" b="1" dirty="0" smtClean="0">
                <a:solidFill>
                  <a:srgbClr val="16489F"/>
                </a:solidFill>
                <a:latin typeface="Arial" charset="0"/>
                <a:cs typeface="Arial" charset="0"/>
              </a:rPr>
              <a:t>Content</a:t>
            </a:r>
            <a:endParaRPr lang="en-GB" sz="3600" b="1" dirty="0" smtClean="0">
              <a:solidFill>
                <a:srgbClr val="16489F"/>
              </a:solidFill>
              <a:latin typeface="Arial" charset="0"/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Clr>
                <a:srgbClr val="1A3770"/>
              </a:buClr>
              <a:buFont typeface="+mj-lt"/>
              <a:buAutoNum type="arabicPeriod"/>
            </a:pPr>
            <a:r>
              <a:rPr lang="en-GB" i="0" dirty="0" smtClean="0">
                <a:solidFill>
                  <a:srgbClr val="16489F"/>
                </a:solidFill>
                <a:latin typeface="Arial" charset="0"/>
                <a:cs typeface="Arial" charset="0"/>
              </a:rPr>
              <a:t>Disaster risk management priorities in 2014-20 cohesion policy </a:t>
            </a:r>
          </a:p>
          <a:p>
            <a:pPr marL="514350" indent="-514350">
              <a:buClr>
                <a:srgbClr val="1A3770"/>
              </a:buClr>
              <a:buFont typeface="+mj-lt"/>
              <a:buAutoNum type="arabicPeriod"/>
            </a:pPr>
            <a:r>
              <a:rPr lang="fr-BE" i="0" dirty="0" smtClean="0">
                <a:solidFill>
                  <a:srgbClr val="16489F"/>
                </a:solidFill>
                <a:latin typeface="Arial" charset="0"/>
                <a:cs typeface="Arial" charset="0"/>
              </a:rPr>
              <a:t>New </a:t>
            </a:r>
            <a:r>
              <a:rPr lang="fr-BE" i="0" dirty="0" err="1" smtClean="0">
                <a:solidFill>
                  <a:srgbClr val="16489F"/>
                </a:solidFill>
                <a:latin typeface="Arial" charset="0"/>
                <a:cs typeface="Arial" charset="0"/>
              </a:rPr>
              <a:t>tool</a:t>
            </a:r>
            <a:r>
              <a:rPr lang="fr-BE" i="0" dirty="0" smtClean="0">
                <a:solidFill>
                  <a:srgbClr val="16489F"/>
                </a:solidFill>
                <a:latin typeface="Arial" charset="0"/>
                <a:cs typeface="Arial" charset="0"/>
              </a:rPr>
              <a:t>: ex-ante conditionalities.</a:t>
            </a:r>
            <a:endParaRPr lang="en-GB" i="0" dirty="0" smtClean="0">
              <a:solidFill>
                <a:srgbClr val="16489F"/>
              </a:solidFill>
              <a:latin typeface="Arial" charset="0"/>
              <a:cs typeface="Arial" charset="0"/>
            </a:endParaRPr>
          </a:p>
          <a:p>
            <a:pPr marL="514350" indent="-514350">
              <a:buClr>
                <a:srgbClr val="1A3770"/>
              </a:buClr>
              <a:buFont typeface="+mj-lt"/>
              <a:buAutoNum type="arabicPeriod"/>
            </a:pPr>
            <a:r>
              <a:rPr lang="en-GB" i="0" dirty="0" smtClean="0">
                <a:solidFill>
                  <a:srgbClr val="16489F"/>
                </a:solidFill>
                <a:latin typeface="Arial" charset="0"/>
                <a:cs typeface="Arial" charset="0"/>
              </a:rPr>
              <a:t>Preliminary assessment– partnership agreement and operational programmes </a:t>
            </a:r>
            <a:endParaRPr lang="hu-HU" i="0" dirty="0" smtClean="0">
              <a:solidFill>
                <a:srgbClr val="16489F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942F-BD04-46AB-95BA-6B0E6652BE5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54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501008"/>
            <a:ext cx="7772400" cy="482600"/>
          </a:xfrm>
        </p:spPr>
        <p:txBody>
          <a:bodyPr/>
          <a:lstStyle/>
          <a:p>
            <a:pPr algn="ctr"/>
            <a:r>
              <a:rPr lang="fr-BE" sz="3600" dirty="0" smtClean="0">
                <a:latin typeface="Arial" charset="0"/>
                <a:cs typeface="Arial" charset="0"/>
              </a:rPr>
              <a:t>1. </a:t>
            </a:r>
            <a:r>
              <a:rPr lang="fr-BE" sz="3600" dirty="0" err="1" smtClean="0">
                <a:solidFill>
                  <a:srgbClr val="16489F"/>
                </a:solidFill>
                <a:latin typeface="Arial" charset="0"/>
                <a:cs typeface="Arial" charset="0"/>
              </a:rPr>
              <a:t>Risk</a:t>
            </a:r>
            <a:r>
              <a:rPr lang="fr-BE" sz="3600" dirty="0" smtClean="0">
                <a:solidFill>
                  <a:srgbClr val="16489F"/>
                </a:solidFill>
                <a:latin typeface="Arial" charset="0"/>
                <a:cs typeface="Arial" charset="0"/>
              </a:rPr>
              <a:t> management </a:t>
            </a:r>
            <a:r>
              <a:rPr lang="fr-BE" sz="3600" dirty="0" err="1" smtClean="0">
                <a:solidFill>
                  <a:srgbClr val="16489F"/>
                </a:solidFill>
                <a:latin typeface="Arial" charset="0"/>
                <a:cs typeface="Arial" charset="0"/>
              </a:rPr>
              <a:t>in</a:t>
            </a:r>
            <a:r>
              <a:rPr lang="fr-BE" sz="3600" dirty="0" smtClean="0">
                <a:solidFill>
                  <a:srgbClr val="16489F"/>
                </a:solidFill>
                <a:latin typeface="Arial" charset="0"/>
                <a:cs typeface="Arial" charset="0"/>
              </a:rPr>
              <a:t> 2014-2020 </a:t>
            </a:r>
            <a:r>
              <a:rPr lang="fr-BE" sz="3600" dirty="0" err="1" smtClean="0">
                <a:solidFill>
                  <a:srgbClr val="16489F"/>
                </a:solidFill>
                <a:latin typeface="Arial" charset="0"/>
                <a:cs typeface="Arial" charset="0"/>
              </a:rPr>
              <a:t>Cohesion</a:t>
            </a:r>
            <a:r>
              <a:rPr lang="fr-BE" sz="3600" dirty="0" smtClean="0">
                <a:solidFill>
                  <a:srgbClr val="16489F"/>
                </a:solidFill>
                <a:latin typeface="Arial" charset="0"/>
                <a:cs typeface="Arial" charset="0"/>
              </a:rPr>
              <a:t> Policy</a:t>
            </a:r>
            <a:endParaRPr lang="en-GB" sz="3600" dirty="0" smtClean="0">
              <a:solidFill>
                <a:srgbClr val="16489F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942F-BD04-46AB-95BA-6B0E6652BE5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986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268413"/>
            <a:ext cx="9144000" cy="935037"/>
          </a:xfrm>
        </p:spPr>
        <p:txBody>
          <a:bodyPr/>
          <a:lstStyle/>
          <a:p>
            <a:pPr algn="ctr"/>
            <a:r>
              <a:rPr lang="en-GB" sz="3200" smtClean="0">
                <a:solidFill>
                  <a:schemeClr val="tx1"/>
                </a:solidFill>
                <a:latin typeface="Arial" charset="0"/>
              </a:rPr>
              <a:t>Risk prevention &amp; management </a:t>
            </a:r>
            <a:br>
              <a:rPr lang="en-GB" sz="3200" smtClean="0">
                <a:solidFill>
                  <a:schemeClr val="tx1"/>
                </a:solidFill>
                <a:latin typeface="Arial" charset="0"/>
              </a:rPr>
            </a:br>
            <a:r>
              <a:rPr lang="en-GB" sz="3200" smtClean="0">
                <a:solidFill>
                  <a:schemeClr val="tx1"/>
                </a:solidFill>
                <a:latin typeface="Arial" charset="0"/>
              </a:rPr>
              <a:t>in 2014-2020 CP</a:t>
            </a:r>
          </a:p>
        </p:txBody>
      </p:sp>
      <p:sp>
        <p:nvSpPr>
          <p:cNvPr id="307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420938"/>
            <a:ext cx="8426450" cy="4176712"/>
          </a:xfrm>
        </p:spPr>
        <p:txBody>
          <a:bodyPr/>
          <a:lstStyle/>
          <a:p>
            <a:pPr marL="457200" lvl="1" indent="-457200">
              <a:spcBef>
                <a:spcPts val="400"/>
              </a:spcBef>
              <a:spcAft>
                <a:spcPts val="400"/>
              </a:spcAft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fr-BE" sz="2600" b="0" dirty="0" err="1" smtClean="0">
                <a:solidFill>
                  <a:schemeClr val="accent2"/>
                </a:solidFill>
                <a:latin typeface="+mj-lt"/>
              </a:rPr>
              <a:t>Investment</a:t>
            </a:r>
            <a:r>
              <a:rPr lang="fr-BE" sz="2600" b="0" dirty="0" smtClean="0">
                <a:solidFill>
                  <a:schemeClr val="accent2"/>
                </a:solidFill>
                <a:latin typeface="+mj-lt"/>
              </a:rPr>
              <a:t> </a:t>
            </a:r>
            <a:r>
              <a:rPr lang="fr-BE" sz="2600" b="0" dirty="0" err="1" smtClean="0">
                <a:solidFill>
                  <a:schemeClr val="accent2"/>
                </a:solidFill>
                <a:latin typeface="+mj-lt"/>
              </a:rPr>
              <a:t>Priorities</a:t>
            </a:r>
            <a:r>
              <a:rPr lang="fr-BE" sz="2600" b="0" dirty="0" smtClean="0">
                <a:solidFill>
                  <a:schemeClr val="accent2"/>
                </a:solidFill>
                <a:latin typeface="+mj-lt"/>
              </a:rPr>
              <a:t>:</a:t>
            </a:r>
          </a:p>
          <a:p>
            <a:pPr marL="698500" lvl="2" indent="-342900">
              <a:spcBef>
                <a:spcPts val="400"/>
              </a:spcBef>
              <a:spcAft>
                <a:spcPts val="400"/>
              </a:spcAft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GB" sz="2400" dirty="0" smtClean="0">
                <a:solidFill>
                  <a:schemeClr val="accent2"/>
                </a:solidFill>
                <a:latin typeface="+mj-lt"/>
              </a:rPr>
              <a:t>Supporting investment for adaptation to climate change, including eco-system based approaches.</a:t>
            </a:r>
          </a:p>
          <a:p>
            <a:pPr marL="698500" lvl="2" indent="-342900">
              <a:spcBef>
                <a:spcPts val="400"/>
              </a:spcBef>
              <a:spcAft>
                <a:spcPts val="400"/>
              </a:spcAft>
              <a:buClr>
                <a:schemeClr val="accent2"/>
              </a:buClr>
              <a:buFont typeface="Arial" pitchFamily="34" charset="0"/>
              <a:buChar char="•"/>
              <a:defRPr/>
            </a:pPr>
            <a:endParaRPr lang="en-GB" sz="900" dirty="0" smtClean="0">
              <a:solidFill>
                <a:schemeClr val="accent2"/>
              </a:solidFill>
              <a:latin typeface="+mj-lt"/>
            </a:endParaRPr>
          </a:p>
          <a:p>
            <a:pPr marL="698500" lvl="2" indent="-342900">
              <a:spcBef>
                <a:spcPts val="400"/>
              </a:spcBef>
              <a:spcAft>
                <a:spcPts val="400"/>
              </a:spcAft>
              <a:buClr>
                <a:schemeClr val="accent2"/>
              </a:buClr>
              <a:buFont typeface="Arial" pitchFamily="34" charset="0"/>
              <a:buChar char="•"/>
              <a:defRPr/>
            </a:pPr>
            <a:r>
              <a:rPr lang="en-GB" sz="2400" dirty="0" smtClean="0">
                <a:solidFill>
                  <a:schemeClr val="accent2"/>
                </a:solidFill>
                <a:latin typeface="+mj-lt"/>
              </a:rPr>
              <a:t>Promoting investment to address specific risks, ensuring disaster resilience and developing disaster management systems.</a:t>
            </a:r>
            <a:endParaRPr lang="en-GB" sz="2800" dirty="0">
              <a:solidFill>
                <a:schemeClr val="accent2"/>
              </a:solidFill>
              <a:latin typeface="+mj-lt"/>
            </a:endParaRPr>
          </a:p>
          <a:p>
            <a:pPr marL="887413" lvl="1" indent="-342900">
              <a:spcBef>
                <a:spcPts val="400"/>
              </a:spcBef>
              <a:spcAft>
                <a:spcPts val="400"/>
              </a:spcAft>
              <a:buClr>
                <a:schemeClr val="accent2"/>
              </a:buClr>
              <a:buFont typeface="Arial" pitchFamily="34" charset="0"/>
              <a:buChar char="•"/>
              <a:defRPr/>
            </a:pPr>
            <a:endParaRPr lang="en-GB" sz="2400" dirty="0">
              <a:solidFill>
                <a:schemeClr val="accent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2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936625"/>
          </a:xfrm>
        </p:spPr>
        <p:txBody>
          <a:bodyPr/>
          <a:lstStyle/>
          <a:p>
            <a:pPr algn="ctr"/>
            <a:r>
              <a:rPr lang="fr-BE" smtClean="0">
                <a:solidFill>
                  <a:schemeClr val="tx1"/>
                </a:solidFill>
              </a:rPr>
              <a:t>Possible actions to be supported (I)</a:t>
            </a:r>
            <a:endParaRPr lang="en-GB" smtClean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9388" y="2276475"/>
            <a:ext cx="8856662" cy="4032250"/>
          </a:xfrm>
        </p:spPr>
        <p:txBody>
          <a:bodyPr/>
          <a:lstStyle/>
          <a:p>
            <a:pPr>
              <a:spcBef>
                <a:spcPts val="1200"/>
              </a:spcBef>
              <a:buClr>
                <a:schemeClr val="accent6"/>
              </a:buClr>
              <a:defRPr/>
            </a:pPr>
            <a:r>
              <a:rPr lang="fr-BE" i="0" dirty="0" err="1" smtClean="0"/>
              <a:t>Development</a:t>
            </a:r>
            <a:r>
              <a:rPr lang="fr-BE" i="0" dirty="0" smtClean="0"/>
              <a:t> of national/</a:t>
            </a:r>
            <a:r>
              <a:rPr lang="fr-BE" i="0" dirty="0" err="1" smtClean="0"/>
              <a:t>regional</a:t>
            </a:r>
            <a:r>
              <a:rPr lang="fr-BE" i="0" dirty="0" smtClean="0"/>
              <a:t>/local </a:t>
            </a:r>
            <a:r>
              <a:rPr lang="fr-BE" b="1" i="0" u="sng" dirty="0" smtClean="0"/>
              <a:t>'</a:t>
            </a:r>
            <a:r>
              <a:rPr lang="fr-BE" b="1" i="0" u="sng" dirty="0" err="1" smtClean="0"/>
              <a:t>knowledge</a:t>
            </a:r>
            <a:r>
              <a:rPr lang="fr-BE" b="1" i="0" u="sng" dirty="0" smtClean="0"/>
              <a:t> base'</a:t>
            </a:r>
          </a:p>
          <a:p>
            <a:pPr lvl="1">
              <a:spcBef>
                <a:spcPts val="1200"/>
              </a:spcBef>
              <a:buClr>
                <a:schemeClr val="accent6"/>
              </a:buClr>
              <a:defRPr/>
            </a:pPr>
            <a:r>
              <a:rPr lang="fr-BE" b="0" dirty="0" err="1" smtClean="0"/>
              <a:t>Scientific</a:t>
            </a:r>
            <a:r>
              <a:rPr lang="fr-BE" b="0" dirty="0" smtClean="0"/>
              <a:t> background </a:t>
            </a:r>
            <a:r>
              <a:rPr lang="fr-BE" b="0" dirty="0" err="1" smtClean="0"/>
              <a:t>studies</a:t>
            </a:r>
            <a:r>
              <a:rPr lang="fr-BE" b="0" dirty="0" smtClean="0"/>
              <a:t> &amp; reports</a:t>
            </a:r>
            <a:endParaRPr lang="fr-BE" b="0" dirty="0"/>
          </a:p>
          <a:p>
            <a:pPr lvl="1">
              <a:spcBef>
                <a:spcPts val="1200"/>
              </a:spcBef>
              <a:buClr>
                <a:schemeClr val="accent6"/>
              </a:buClr>
              <a:defRPr/>
            </a:pPr>
            <a:r>
              <a:rPr lang="fr-BE" b="0" dirty="0" smtClean="0"/>
              <a:t>Monitoring </a:t>
            </a:r>
            <a:r>
              <a:rPr lang="fr-BE" b="0" dirty="0" err="1" smtClean="0"/>
              <a:t>systems</a:t>
            </a:r>
            <a:endParaRPr lang="fr-BE" b="0" dirty="0" smtClean="0"/>
          </a:p>
          <a:p>
            <a:pPr lvl="1">
              <a:spcBef>
                <a:spcPts val="1200"/>
              </a:spcBef>
              <a:buClr>
                <a:schemeClr val="accent6"/>
              </a:buClr>
              <a:defRPr/>
            </a:pPr>
            <a:r>
              <a:rPr lang="fr-BE" b="0" dirty="0" smtClean="0"/>
              <a:t>ICT </a:t>
            </a:r>
            <a:r>
              <a:rPr lang="fr-BE" b="0" dirty="0" err="1" smtClean="0"/>
              <a:t>development</a:t>
            </a:r>
            <a:r>
              <a:rPr lang="fr-BE" b="0" dirty="0" smtClean="0"/>
              <a:t> (use of satellite data…)</a:t>
            </a:r>
          </a:p>
          <a:p>
            <a:pPr lvl="1">
              <a:spcBef>
                <a:spcPts val="1200"/>
              </a:spcBef>
              <a:buClr>
                <a:schemeClr val="accent6"/>
              </a:buClr>
              <a:buFontTx/>
              <a:buNone/>
              <a:defRPr/>
            </a:pPr>
            <a:endParaRPr lang="fr-BE" b="0" dirty="0" smtClean="0"/>
          </a:p>
          <a:p>
            <a:pPr>
              <a:spcBef>
                <a:spcPts val="1200"/>
              </a:spcBef>
              <a:buClr>
                <a:schemeClr val="accent6"/>
              </a:buClr>
              <a:defRPr/>
            </a:pPr>
            <a:r>
              <a:rPr lang="fr-BE" i="0" dirty="0" err="1" smtClean="0"/>
              <a:t>Development</a:t>
            </a:r>
            <a:r>
              <a:rPr lang="fr-BE" i="0" dirty="0" smtClean="0"/>
              <a:t> of </a:t>
            </a:r>
            <a:r>
              <a:rPr lang="fr-BE" i="0" dirty="0" err="1" smtClean="0"/>
              <a:t>strategies</a:t>
            </a:r>
            <a:r>
              <a:rPr lang="fr-BE" i="0" dirty="0" smtClean="0"/>
              <a:t> &amp; action plans:</a:t>
            </a:r>
          </a:p>
          <a:p>
            <a:pPr lvl="1">
              <a:spcBef>
                <a:spcPts val="1200"/>
              </a:spcBef>
              <a:buClr>
                <a:schemeClr val="accent6"/>
              </a:buClr>
              <a:defRPr/>
            </a:pPr>
            <a:r>
              <a:rPr lang="fr-BE" b="0" dirty="0" smtClean="0"/>
              <a:t>Adaptation </a:t>
            </a:r>
            <a:r>
              <a:rPr lang="fr-BE" b="0" dirty="0" err="1" smtClean="0"/>
              <a:t>strategies</a:t>
            </a:r>
            <a:endParaRPr lang="fr-BE" b="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/>
          <p:cNvSpPr>
            <a:spLocks noGrp="1"/>
          </p:cNvSpPr>
          <p:nvPr>
            <p:ph type="title"/>
          </p:nvPr>
        </p:nvSpPr>
        <p:spPr>
          <a:xfrm>
            <a:off x="468313" y="1268413"/>
            <a:ext cx="8229600" cy="936625"/>
          </a:xfrm>
        </p:spPr>
        <p:txBody>
          <a:bodyPr/>
          <a:lstStyle/>
          <a:p>
            <a:pPr algn="ctr"/>
            <a:r>
              <a:rPr lang="fr-BE" smtClean="0">
                <a:solidFill>
                  <a:schemeClr val="tx1"/>
                </a:solidFill>
              </a:rPr>
              <a:t>Possible actions to be supported (II)</a:t>
            </a:r>
            <a:endParaRPr lang="en-GB" smtClean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3850" y="2349500"/>
            <a:ext cx="8280400" cy="4175125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  <a:buClr>
                <a:schemeClr val="accent6"/>
              </a:buClr>
              <a:defRPr/>
            </a:pPr>
            <a:r>
              <a:rPr lang="fr-BE" i="0" dirty="0" err="1" smtClean="0"/>
              <a:t>Ecosystem-based</a:t>
            </a:r>
            <a:r>
              <a:rPr lang="fr-BE" i="0" dirty="0" smtClean="0"/>
              <a:t> solutions: </a:t>
            </a:r>
            <a:r>
              <a:rPr lang="fr-BE" i="0" dirty="0" err="1" smtClean="0"/>
              <a:t>floodplains</a:t>
            </a:r>
            <a:r>
              <a:rPr lang="fr-BE" i="0" dirty="0" smtClean="0"/>
              <a:t>, </a:t>
            </a:r>
            <a:r>
              <a:rPr lang="fr-BE" i="0" dirty="0" err="1" smtClean="0"/>
              <a:t>wetland</a:t>
            </a:r>
            <a:r>
              <a:rPr lang="fr-BE" i="0" dirty="0" smtClean="0"/>
              <a:t> </a:t>
            </a:r>
            <a:r>
              <a:rPr lang="fr-BE" i="0" dirty="0" err="1" smtClean="0"/>
              <a:t>preservation</a:t>
            </a:r>
            <a:r>
              <a:rPr lang="fr-BE" i="0" dirty="0" smtClean="0"/>
              <a:t>, </a:t>
            </a:r>
            <a:r>
              <a:rPr lang="fr-BE" i="0" dirty="0" err="1" smtClean="0"/>
              <a:t>forest</a:t>
            </a:r>
            <a:r>
              <a:rPr lang="fr-BE" i="0" dirty="0" smtClean="0"/>
              <a:t> management</a:t>
            </a:r>
            <a:endParaRPr lang="en-GB" i="0" dirty="0" smtClean="0"/>
          </a:p>
          <a:p>
            <a:pPr marL="342900" lvl="1" indent="-342900">
              <a:spcBef>
                <a:spcPts val="1200"/>
              </a:spcBef>
              <a:spcAft>
                <a:spcPts val="600"/>
              </a:spcAft>
              <a:buClr>
                <a:schemeClr val="accent6"/>
              </a:buClr>
              <a:defRPr/>
            </a:pPr>
            <a:r>
              <a:rPr lang="en-GB" sz="2400" b="0" dirty="0"/>
              <a:t>Risk prevention &amp; management plans at national, regional and local level 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chemeClr val="accent6"/>
              </a:buClr>
              <a:defRPr/>
            </a:pPr>
            <a:r>
              <a:rPr lang="en-GB" i="0" dirty="0" smtClean="0"/>
              <a:t>Flood and coastal defence (dikes, reservoirs…)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chemeClr val="accent6"/>
              </a:buClr>
              <a:defRPr/>
            </a:pPr>
            <a:r>
              <a:rPr lang="en-GB" i="0" dirty="0" smtClean="0"/>
              <a:t>Preparedness tools (detection, early warning and alert systems, risk mapping and assessment)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chemeClr val="accent6"/>
              </a:buClr>
              <a:defRPr/>
            </a:pPr>
            <a:r>
              <a:rPr lang="en-GB" i="0" dirty="0" smtClean="0"/>
              <a:t>Support to highly specialised response units / civil protection modules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chemeClr val="accent6"/>
              </a:buClr>
              <a:defRPr/>
            </a:pPr>
            <a:endParaRPr lang="en-GB" i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68313" y="2420938"/>
            <a:ext cx="8229600" cy="424815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  <a:buClr>
                <a:schemeClr val="accent2"/>
              </a:buClr>
            </a:pPr>
            <a:r>
              <a:rPr lang="en-GB" i="0" smtClean="0"/>
              <a:t>"Disaster proofing" infrastructure (transport, health…)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chemeClr val="accent2"/>
              </a:buClr>
            </a:pPr>
            <a:r>
              <a:rPr lang="en-GB" i="0" smtClean="0"/>
              <a:t>Cross border natural risk prevention &amp; management 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chemeClr val="accent2"/>
              </a:buClr>
            </a:pPr>
            <a:r>
              <a:rPr lang="en-GB" i="0" smtClean="0"/>
              <a:t>Macro-regional approaches to adaptation &amp; risk preventions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chemeClr val="accent2"/>
              </a:buClr>
            </a:pPr>
            <a:endParaRPr lang="en-GB" i="0" smtClean="0"/>
          </a:p>
          <a:p>
            <a:pPr>
              <a:spcBef>
                <a:spcPts val="1200"/>
              </a:spcBef>
              <a:spcAft>
                <a:spcPts val="600"/>
              </a:spcAft>
              <a:buClr>
                <a:schemeClr val="accent2"/>
              </a:buClr>
            </a:pPr>
            <a:endParaRPr lang="en-GB" i="0" smtClean="0"/>
          </a:p>
        </p:txBody>
      </p:sp>
      <p:sp>
        <p:nvSpPr>
          <p:cNvPr id="22531" name="Title 2"/>
          <p:cNvSpPr>
            <a:spLocks noGrp="1"/>
          </p:cNvSpPr>
          <p:nvPr>
            <p:ph type="title"/>
          </p:nvPr>
        </p:nvSpPr>
        <p:spPr>
          <a:xfrm>
            <a:off x="179388" y="1339850"/>
            <a:ext cx="8785225" cy="936625"/>
          </a:xfrm>
        </p:spPr>
        <p:txBody>
          <a:bodyPr/>
          <a:lstStyle/>
          <a:p>
            <a:pPr algn="ctr"/>
            <a:r>
              <a:rPr lang="fr-BE" smtClean="0">
                <a:solidFill>
                  <a:schemeClr val="tx1"/>
                </a:solidFill>
              </a:rPr>
              <a:t>Possible actions to be supported (III)</a:t>
            </a:r>
            <a:endParaRPr lang="en-GB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01008"/>
            <a:ext cx="9144000" cy="482600"/>
          </a:xfrm>
        </p:spPr>
        <p:txBody>
          <a:bodyPr/>
          <a:lstStyle/>
          <a:p>
            <a:pPr algn="ctr"/>
            <a:r>
              <a:rPr lang="fr-BE" sz="3600" dirty="0" smtClean="0">
                <a:latin typeface="Arial" charset="0"/>
                <a:cs typeface="Arial" charset="0"/>
              </a:rPr>
              <a:t>2. </a:t>
            </a:r>
            <a:r>
              <a:rPr lang="fr-BE" sz="3600" dirty="0" smtClean="0">
                <a:solidFill>
                  <a:srgbClr val="16489F"/>
                </a:solidFill>
                <a:latin typeface="Arial" charset="0"/>
                <a:cs typeface="Arial" charset="0"/>
              </a:rPr>
              <a:t>: ex-ante </a:t>
            </a:r>
            <a:r>
              <a:rPr lang="fr-BE" sz="3600" dirty="0" err="1" smtClean="0">
                <a:solidFill>
                  <a:srgbClr val="16489F"/>
                </a:solidFill>
                <a:latin typeface="Arial" charset="0"/>
                <a:cs typeface="Arial" charset="0"/>
              </a:rPr>
              <a:t>conditionality</a:t>
            </a:r>
            <a:endParaRPr lang="en-GB" sz="3600" dirty="0" smtClean="0">
              <a:solidFill>
                <a:srgbClr val="16489F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1942F-BD04-46AB-95BA-6B0E6652BE58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982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323850" y="1268413"/>
            <a:ext cx="7848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>
              <a:lnSpc>
                <a:spcPct val="130000"/>
              </a:lnSpc>
              <a:spcBef>
                <a:spcPct val="20000"/>
              </a:spcBef>
              <a:spcAft>
                <a:spcPct val="20000"/>
              </a:spcAft>
              <a:buClr>
                <a:srgbClr val="4F8851"/>
              </a:buClr>
              <a:buSzPct val="80000"/>
              <a:buFont typeface="Wingdings" pitchFamily="2" charset="2"/>
              <a:buNone/>
              <a:tabLst>
                <a:tab pos="358775" algn="l"/>
              </a:tabLst>
            </a:pPr>
            <a:endParaRPr lang="pl-PL" sz="3200" i="1">
              <a:solidFill>
                <a:srgbClr val="0F0F0F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95288" y="1125538"/>
            <a:ext cx="835342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087438" lvl="1" indent="-374650" algn="l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4F8851"/>
              </a:buClr>
              <a:buSzPct val="80000"/>
              <a:buFont typeface="Wingdings" pitchFamily="2" charset="2"/>
              <a:buNone/>
            </a:pPr>
            <a:endParaRPr lang="pl-PL" sz="2700">
              <a:solidFill>
                <a:srgbClr val="0F0F0F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23850" y="260350"/>
            <a:ext cx="84963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pl-PL" sz="2600" b="0">
              <a:solidFill>
                <a:schemeClr val="bg1"/>
              </a:solidFill>
              <a:latin typeface="Tahoma" pitchFamily="34" charset="0"/>
              <a:ea typeface="MS PGothic" pitchFamily="34" charset="-128"/>
            </a:endParaRPr>
          </a:p>
        </p:txBody>
      </p:sp>
      <p:sp>
        <p:nvSpPr>
          <p:cNvPr id="19461" name="Rectangle 23"/>
          <p:cNvSpPr>
            <a:spLocks noChangeArrowheads="1"/>
          </p:cNvSpPr>
          <p:nvPr/>
        </p:nvSpPr>
        <p:spPr bwMode="auto">
          <a:xfrm>
            <a:off x="323850" y="9826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 eaLnBrk="0" hangingPunct="0"/>
            <a:endParaRPr lang="pl-PL" sz="2400" b="0">
              <a:solidFill>
                <a:schemeClr val="tx1"/>
              </a:solidFill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19463" name="Rectangle 8"/>
          <p:cNvSpPr>
            <a:spLocks noChangeArrowheads="1"/>
          </p:cNvSpPr>
          <p:nvPr/>
        </p:nvSpPr>
        <p:spPr bwMode="auto">
          <a:xfrm>
            <a:off x="548481" y="1503860"/>
            <a:ext cx="7777163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20000"/>
              </a:spcBef>
              <a:spcAft>
                <a:spcPct val="20000"/>
              </a:spcAft>
              <a:buClr>
                <a:srgbClr val="9F7136"/>
              </a:buClr>
              <a:buFont typeface="Wingdings" pitchFamily="2" charset="2"/>
              <a:buChar char="n"/>
            </a:pPr>
            <a:endParaRPr lang="en-GB" sz="2000">
              <a:solidFill>
                <a:schemeClr val="bg1"/>
              </a:solidFill>
              <a:latin typeface="Arial" charset="0"/>
              <a:ea typeface="MS PGothic" pitchFamily="34" charset="-128"/>
            </a:endParaRPr>
          </a:p>
          <a:p>
            <a:pPr algn="l" eaLnBrk="0" hangingPunct="0">
              <a:spcBef>
                <a:spcPct val="20000"/>
              </a:spcBef>
              <a:spcAft>
                <a:spcPct val="20000"/>
              </a:spcAft>
              <a:buClr>
                <a:srgbClr val="9F7136"/>
              </a:buClr>
              <a:buFont typeface="Wingdings" pitchFamily="2" charset="2"/>
              <a:buChar char="n"/>
            </a:pPr>
            <a:endParaRPr lang="en-GB" sz="2000">
              <a:solidFill>
                <a:schemeClr val="bg1"/>
              </a:solidFill>
              <a:latin typeface="Arial" charset="0"/>
              <a:ea typeface="MS PGothic" pitchFamily="34" charset="-128"/>
            </a:endParaRPr>
          </a:p>
          <a:p>
            <a:pPr algn="l" eaLnBrk="0" hangingPunct="0">
              <a:spcBef>
                <a:spcPct val="20000"/>
              </a:spcBef>
              <a:spcAft>
                <a:spcPct val="20000"/>
              </a:spcAft>
              <a:buClr>
                <a:srgbClr val="9F7136"/>
              </a:buClr>
              <a:buFont typeface="Wingdings" pitchFamily="2" charset="2"/>
              <a:buNone/>
            </a:pPr>
            <a:endParaRPr lang="en-GB" sz="2000">
              <a:solidFill>
                <a:schemeClr val="bg1"/>
              </a:solidFill>
              <a:latin typeface="Arial" charset="0"/>
              <a:ea typeface="MS PGothic" pitchFamily="34" charset="-128"/>
            </a:endParaRPr>
          </a:p>
          <a:p>
            <a:pPr algn="l" eaLnBrk="0" hangingPunct="0">
              <a:spcBef>
                <a:spcPct val="50000"/>
              </a:spcBef>
              <a:spcAft>
                <a:spcPct val="10000"/>
              </a:spcAft>
              <a:buClr>
                <a:srgbClr val="006C9A"/>
              </a:buClr>
              <a:buFont typeface="Wingdings" pitchFamily="2" charset="2"/>
              <a:buChar char=""/>
            </a:pPr>
            <a:endParaRPr lang="en-GB" sz="1600" b="0">
              <a:solidFill>
                <a:schemeClr val="bg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430213" y="2276475"/>
            <a:ext cx="8713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l"/>
            <a:endParaRPr lang="pl-PL" sz="2400" b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4787900" y="2924175"/>
            <a:ext cx="1152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pl-PL" sz="2400" b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19466" name="Text Box 11"/>
          <p:cNvSpPr txBox="1">
            <a:spLocks noChangeArrowheads="1"/>
          </p:cNvSpPr>
          <p:nvPr/>
        </p:nvSpPr>
        <p:spPr bwMode="auto">
          <a:xfrm>
            <a:off x="2103438" y="2943225"/>
            <a:ext cx="24685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algn="l" eaLnBrk="1" hangingPunct="1"/>
            <a:endParaRPr lang="pl-PL" sz="2400" b="0">
              <a:solidFill>
                <a:schemeClr val="tx1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19467" name="Rectangle 13"/>
          <p:cNvSpPr>
            <a:spLocks noChangeArrowheads="1"/>
          </p:cNvSpPr>
          <p:nvPr/>
        </p:nvSpPr>
        <p:spPr bwMode="auto">
          <a:xfrm>
            <a:off x="125413" y="1897063"/>
            <a:ext cx="8623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175" algn="l">
              <a:spcBef>
                <a:spcPct val="50000"/>
              </a:spcBef>
            </a:pPr>
            <a:r>
              <a:rPr lang="en-GB" sz="2400" b="0" dirty="0">
                <a:solidFill>
                  <a:schemeClr val="accent2"/>
                </a:solidFill>
              </a:rPr>
              <a:t>The existence of </a:t>
            </a:r>
            <a:r>
              <a:rPr lang="en-GB" sz="2400" b="0" u="sng" dirty="0">
                <a:solidFill>
                  <a:schemeClr val="accent2"/>
                </a:solidFill>
              </a:rPr>
              <a:t>national or regional risk assessments</a:t>
            </a:r>
            <a:r>
              <a:rPr lang="en-GB" sz="2400" b="0" dirty="0">
                <a:solidFill>
                  <a:schemeClr val="accent2"/>
                </a:solidFill>
              </a:rPr>
              <a:t> for disaster management, taking into account climate change adaptation </a:t>
            </a:r>
            <a:endParaRPr lang="en-GB" sz="1800" b="0" dirty="0">
              <a:solidFill>
                <a:schemeClr val="accent2"/>
              </a:solidFill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25413" y="3189288"/>
            <a:ext cx="8893175" cy="31700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marL="288925" indent="-285750" algn="l"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GB" sz="2000" b="0" dirty="0">
                <a:solidFill>
                  <a:schemeClr val="accent6"/>
                </a:solidFill>
              </a:rPr>
              <a:t>A description of the process, methodology, methods and non-sensitive data used for national risk assessment</a:t>
            </a:r>
            <a:r>
              <a:rPr lang="en-GB" sz="2000" b="0" u="sng" dirty="0">
                <a:solidFill>
                  <a:schemeClr val="accent6"/>
                </a:solidFill>
              </a:rPr>
              <a:t> </a:t>
            </a:r>
            <a:r>
              <a:rPr lang="en-GB" sz="2000" b="0" dirty="0">
                <a:solidFill>
                  <a:schemeClr val="accent6"/>
                </a:solidFill>
              </a:rPr>
              <a:t>as well as of the risk-based criteria for the prioritisation selection of  investment operations</a:t>
            </a:r>
            <a:r>
              <a:rPr lang="en-GB" sz="2000" b="0" dirty="0" smtClean="0">
                <a:solidFill>
                  <a:schemeClr val="accent6"/>
                </a:solidFill>
              </a:rPr>
              <a:t>;</a:t>
            </a:r>
          </a:p>
          <a:p>
            <a:pPr marL="288925" indent="-285750" algn="l"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GB" sz="2000" b="0" dirty="0">
              <a:solidFill>
                <a:schemeClr val="accent6"/>
              </a:solidFill>
            </a:endParaRPr>
          </a:p>
          <a:p>
            <a:pPr marL="288925" indent="-285750" algn="l">
              <a:buFont typeface="Arial" pitchFamily="34" charset="0"/>
              <a:buChar char="•"/>
              <a:defRPr/>
            </a:pPr>
            <a:r>
              <a:rPr lang="en-GB" sz="2000" b="0" dirty="0">
                <a:solidFill>
                  <a:schemeClr val="accent6"/>
                </a:solidFill>
              </a:rPr>
              <a:t>A description of single-risk and multi-risk scenarios</a:t>
            </a:r>
            <a:r>
              <a:rPr lang="en-GB" sz="2000" b="0" dirty="0" smtClean="0">
                <a:solidFill>
                  <a:schemeClr val="accent6"/>
                </a:solidFill>
              </a:rPr>
              <a:t>;</a:t>
            </a:r>
          </a:p>
          <a:p>
            <a:pPr marL="288925" indent="-285750" algn="l">
              <a:buFont typeface="Arial" pitchFamily="34" charset="0"/>
              <a:buChar char="•"/>
              <a:defRPr/>
            </a:pPr>
            <a:endParaRPr lang="en-GB" sz="2000" b="0" dirty="0">
              <a:solidFill>
                <a:schemeClr val="accent6"/>
              </a:solidFill>
            </a:endParaRPr>
          </a:p>
          <a:p>
            <a:pPr marL="288925" indent="-285750" algn="l">
              <a:buFont typeface="Arial" pitchFamily="34" charset="0"/>
              <a:buChar char="•"/>
              <a:defRPr/>
            </a:pPr>
            <a:r>
              <a:rPr lang="en-GB" sz="2000" b="0" dirty="0">
                <a:solidFill>
                  <a:schemeClr val="accent6"/>
                </a:solidFill>
              </a:rPr>
              <a:t>Taking into account, where appropriate, national climate change adaptation strategies  </a:t>
            </a:r>
          </a:p>
          <a:p>
            <a:pPr marL="346075" indent="-342900" algn="l">
              <a:buFontTx/>
              <a:buChar char="-"/>
              <a:defRPr/>
            </a:pPr>
            <a:endParaRPr lang="fr-BE" sz="2000" b="0" dirty="0">
              <a:solidFill>
                <a:schemeClr val="accent6"/>
              </a:solidFill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562771" y="939906"/>
            <a:ext cx="8135938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endParaRPr lang="en-GB" sz="3200" dirty="0" smtClean="0">
              <a:solidFill>
                <a:srgbClr val="000000"/>
              </a:solidFill>
            </a:endParaRPr>
          </a:p>
          <a:p>
            <a:pPr algn="ctr" eaLnBrk="1" hangingPunct="1">
              <a:defRPr/>
            </a:pPr>
            <a:r>
              <a:rPr lang="en-GB" sz="3000" b="1" dirty="0" smtClean="0">
                <a:solidFill>
                  <a:srgbClr val="0F5494"/>
                </a:solidFill>
                <a:latin typeface="Verdana" pitchFamily="34" charset="0"/>
              </a:rPr>
              <a:t>Ex-ante conditionality</a:t>
            </a:r>
          </a:p>
          <a:p>
            <a:pPr algn="ctr" eaLnBrk="1" hangingPunct="1">
              <a:defRPr/>
            </a:pPr>
            <a:endParaRPr lang="en-GB" sz="1600" b="1" dirty="0" smtClean="0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30"/>
</p:tagLst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796</Words>
  <Application>Microsoft Office PowerPoint</Application>
  <PresentationFormat>On-screen Show (4:3)</PresentationFormat>
  <Paragraphs>101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Slide_Master</vt:lpstr>
      <vt:lpstr>Cohesion Policy 2014-2020 Risk prevention and management Ex ante conditionalities</vt:lpstr>
      <vt:lpstr>Content</vt:lpstr>
      <vt:lpstr>1. Risk management in 2014-2020 Cohesion Policy</vt:lpstr>
      <vt:lpstr>Risk prevention &amp; management  in 2014-2020 CP</vt:lpstr>
      <vt:lpstr>Possible actions to be supported (I)</vt:lpstr>
      <vt:lpstr>Possible actions to be supported (II)</vt:lpstr>
      <vt:lpstr>Possible actions to be supported (III)</vt:lpstr>
      <vt:lpstr>2. : ex-ante conditionality</vt:lpstr>
      <vt:lpstr>PowerPoint Presentation</vt:lpstr>
      <vt:lpstr>Risk Assessment – EU policy</vt:lpstr>
      <vt:lpstr>MS contributions </vt:lpstr>
      <vt:lpstr>PowerPoint Presentation</vt:lpstr>
      <vt:lpstr>3. Preliminary Assessment</vt:lpstr>
      <vt:lpstr>Types of investments foreseen so far – examples from PAs &amp; OPs </vt:lpstr>
      <vt:lpstr>Lessons identified in appraising PAs and OPs (1)</vt:lpstr>
      <vt:lpstr>Lessons identified in appraising PAs and OPs (2) 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FICHTER Mathieu (REGIO)</cp:lastModifiedBy>
  <cp:revision>285</cp:revision>
  <cp:lastPrinted>2012-04-30T16:35:25Z</cp:lastPrinted>
  <dcterms:created xsi:type="dcterms:W3CDTF">2011-10-28T10:25:18Z</dcterms:created>
  <dcterms:modified xsi:type="dcterms:W3CDTF">2014-05-16T05:40:46Z</dcterms:modified>
</cp:coreProperties>
</file>