
<file path=[Content_Types].xml><?xml version="1.0" encoding="utf-8"?>
<Types xmlns="http://schemas.openxmlformats.org/package/2006/content-types">
  <Override PartName="/ppt/slides/slide6.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diagrams/layout4.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Default Extension="png" ContentType="image/png"/>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handoutMasterIdLst>
    <p:handoutMasterId r:id="rId21"/>
  </p:handoutMasterIdLst>
  <p:sldIdLst>
    <p:sldId id="256" r:id="rId2"/>
    <p:sldId id="305" r:id="rId3"/>
    <p:sldId id="306" r:id="rId4"/>
    <p:sldId id="296" r:id="rId5"/>
    <p:sldId id="313" r:id="rId6"/>
    <p:sldId id="312" r:id="rId7"/>
    <p:sldId id="309" r:id="rId8"/>
    <p:sldId id="307" r:id="rId9"/>
    <p:sldId id="299" r:id="rId10"/>
    <p:sldId id="300" r:id="rId11"/>
    <p:sldId id="308" r:id="rId12"/>
    <p:sldId id="311" r:id="rId13"/>
    <p:sldId id="315" r:id="rId14"/>
    <p:sldId id="297" r:id="rId15"/>
    <p:sldId id="288" r:id="rId16"/>
    <p:sldId id="289" r:id="rId17"/>
    <p:sldId id="290" r:id="rId18"/>
    <p:sldId id="282" r:id="rId19"/>
  </p:sldIdLst>
  <p:sldSz cx="10691813" cy="7559675"/>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8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8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8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8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84" charset="-128"/>
        <a:cs typeface="+mn-cs"/>
      </a:defRPr>
    </a:lvl5pPr>
    <a:lvl6pPr marL="2286000" algn="l" defTabSz="914400" rtl="0" eaLnBrk="1" latinLnBrk="0" hangingPunct="1">
      <a:defRPr kern="1200">
        <a:solidFill>
          <a:schemeClr val="tx1"/>
        </a:solidFill>
        <a:latin typeface="Arial" pitchFamily="34" charset="0"/>
        <a:ea typeface="ＭＳ Ｐゴシック" pitchFamily="-84" charset="-128"/>
        <a:cs typeface="+mn-cs"/>
      </a:defRPr>
    </a:lvl6pPr>
    <a:lvl7pPr marL="2743200" algn="l" defTabSz="914400" rtl="0" eaLnBrk="1" latinLnBrk="0" hangingPunct="1">
      <a:defRPr kern="1200">
        <a:solidFill>
          <a:schemeClr val="tx1"/>
        </a:solidFill>
        <a:latin typeface="Arial" pitchFamily="34" charset="0"/>
        <a:ea typeface="ＭＳ Ｐゴシック" pitchFamily="-84" charset="-128"/>
        <a:cs typeface="+mn-cs"/>
      </a:defRPr>
    </a:lvl7pPr>
    <a:lvl8pPr marL="3200400" algn="l" defTabSz="914400" rtl="0" eaLnBrk="1" latinLnBrk="0" hangingPunct="1">
      <a:defRPr kern="1200">
        <a:solidFill>
          <a:schemeClr val="tx1"/>
        </a:solidFill>
        <a:latin typeface="Arial" pitchFamily="34" charset="0"/>
        <a:ea typeface="ＭＳ Ｐゴシック" pitchFamily="-84" charset="-128"/>
        <a:cs typeface="+mn-cs"/>
      </a:defRPr>
    </a:lvl8pPr>
    <a:lvl9pPr marL="3657600" algn="l" defTabSz="914400" rtl="0" eaLnBrk="1" latinLnBrk="0" hangingPunct="1">
      <a:defRPr kern="1200">
        <a:solidFill>
          <a:schemeClr val="tx1"/>
        </a:solidFill>
        <a:latin typeface="Arial" pitchFamily="34" charset="0"/>
        <a:ea typeface="ＭＳ Ｐゴシック" pitchFamily="-8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96"/>
    <a:srgbClr val="3C64A0"/>
    <a:srgbClr val="11275D"/>
    <a:srgbClr val="003C5D"/>
    <a:srgbClr val="EBEBEB"/>
    <a:srgbClr val="7D7D7D"/>
    <a:srgbClr val="787878"/>
    <a:srgbClr val="878787"/>
    <a:srgbClr val="EEA42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p:scale>
          <a:sx n="60" d="100"/>
          <a:sy n="60" d="100"/>
        </p:scale>
        <p:origin x="-816" y="-354"/>
      </p:cViewPr>
      <p:guideLst>
        <p:guide orient="horz"/>
        <p:guide orient="horz" pos="665"/>
        <p:guide orient="horz" pos="1459"/>
        <p:guide orient="horz" pos="2011"/>
        <p:guide orient="horz" pos="4389"/>
        <p:guide orient="horz" pos="1684"/>
        <p:guide orient="horz" pos="4235"/>
        <p:guide pos="6468"/>
        <p:guide pos="535"/>
        <p:guide pos="3382"/>
        <p:guide pos="6583"/>
        <p:guide pos="1272"/>
        <p:guide pos="5446"/>
        <p:guide pos="6209"/>
        <p:guide pos="935"/>
      </p:guideLst>
    </p:cSldViewPr>
  </p:slideViewPr>
  <p:notesTextViewPr>
    <p:cViewPr>
      <p:scale>
        <a:sx n="100" d="100"/>
        <a:sy n="100" d="100"/>
      </p:scale>
      <p:origin x="0" y="0"/>
    </p:cViewPr>
  </p:notesTextViewPr>
  <p:notesViewPr>
    <p:cSldViewPr snapToGrid="0">
      <p:cViewPr varScale="1">
        <p:scale>
          <a:sx n="80" d="100"/>
          <a:sy n="80" d="100"/>
        </p:scale>
        <p:origin x="-202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4.xml.rels><?xml version="1.0" encoding="UTF-8" standalone="yes"?>
<Relationships xmlns="http://schemas.openxmlformats.org/package/2006/relationships"><Relationship Id="rId1" Type="http://schemas.openxmlformats.org/officeDocument/2006/relationships/image" Target="../media/image24.png"/></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CB04B5-B1F3-4174-B230-4E79E2EB529E}" type="doc">
      <dgm:prSet loTypeId="urn:microsoft.com/office/officeart/2005/8/layout/radial3" loCatId="relationship" qsTypeId="urn:microsoft.com/office/officeart/2005/8/quickstyle/simple1" qsCatId="simple" csTypeId="urn:microsoft.com/office/officeart/2005/8/colors/accent3_3" csCatId="accent3" phldr="1"/>
      <dgm:spPr/>
      <dgm:t>
        <a:bodyPr/>
        <a:lstStyle/>
        <a:p>
          <a:endParaRPr lang="el-GR"/>
        </a:p>
      </dgm:t>
    </dgm:pt>
    <dgm:pt modelId="{5B2833C9-C287-4A38-B891-6E6D1B75C264}">
      <dgm:prSet phldrT="[Text]" custT="1"/>
      <dgm:spPr/>
      <dgm:t>
        <a:bodyPr/>
        <a:lstStyle/>
        <a:p>
          <a:r>
            <a:rPr lang="en-US" sz="2500" b="1" dirty="0" smtClean="0">
              <a:solidFill>
                <a:srgbClr val="003C96"/>
              </a:solidFill>
            </a:rPr>
            <a:t>Ecosystem services of Lake Stymfalia</a:t>
          </a:r>
          <a:endParaRPr lang="el-GR" sz="2500" b="1" dirty="0">
            <a:solidFill>
              <a:srgbClr val="003C96"/>
            </a:solidFill>
          </a:endParaRPr>
        </a:p>
      </dgm:t>
    </dgm:pt>
    <dgm:pt modelId="{DC5CF373-1C29-4D16-A877-BA729783AA55}" type="parTrans" cxnId="{88F0AF6F-BD9B-4ABB-BE51-3DB32C716738}">
      <dgm:prSet/>
      <dgm:spPr/>
      <dgm:t>
        <a:bodyPr/>
        <a:lstStyle/>
        <a:p>
          <a:endParaRPr lang="el-GR">
            <a:solidFill>
              <a:srgbClr val="003C96"/>
            </a:solidFill>
          </a:endParaRPr>
        </a:p>
      </dgm:t>
    </dgm:pt>
    <dgm:pt modelId="{BFAFAAC4-DEA6-4D04-B7B6-104A3B585C29}" type="sibTrans" cxnId="{88F0AF6F-BD9B-4ABB-BE51-3DB32C716738}">
      <dgm:prSet/>
      <dgm:spPr/>
      <dgm:t>
        <a:bodyPr/>
        <a:lstStyle/>
        <a:p>
          <a:endParaRPr lang="el-GR">
            <a:solidFill>
              <a:srgbClr val="003C96"/>
            </a:solidFill>
          </a:endParaRPr>
        </a:p>
      </dgm:t>
    </dgm:pt>
    <dgm:pt modelId="{A5F4B2AD-7104-4A93-B860-3C774A974E56}">
      <dgm:prSet phldrT="[Text]" custT="1"/>
      <dgm:spPr/>
      <dgm:t>
        <a:bodyPr/>
        <a:lstStyle/>
        <a:p>
          <a:r>
            <a:rPr lang="en-US" sz="1500" dirty="0" smtClean="0">
              <a:solidFill>
                <a:srgbClr val="003C96"/>
              </a:solidFill>
            </a:rPr>
            <a:t>biomass fuels (energy) </a:t>
          </a:r>
          <a:endParaRPr lang="el-GR" sz="1500" dirty="0">
            <a:solidFill>
              <a:srgbClr val="003C96"/>
            </a:solidFill>
          </a:endParaRPr>
        </a:p>
      </dgm:t>
    </dgm:pt>
    <dgm:pt modelId="{A0304EC0-F4DC-408A-B314-24B397FC9517}" type="parTrans" cxnId="{CD6C83B7-1BE9-442A-B642-7445526F4C71}">
      <dgm:prSet/>
      <dgm:spPr/>
      <dgm:t>
        <a:bodyPr/>
        <a:lstStyle/>
        <a:p>
          <a:endParaRPr lang="el-GR">
            <a:solidFill>
              <a:srgbClr val="003C96"/>
            </a:solidFill>
          </a:endParaRPr>
        </a:p>
      </dgm:t>
    </dgm:pt>
    <dgm:pt modelId="{A9546A8D-1DB0-4C5F-A40D-B26E21AA082D}" type="sibTrans" cxnId="{CD6C83B7-1BE9-442A-B642-7445526F4C71}">
      <dgm:prSet/>
      <dgm:spPr/>
      <dgm:t>
        <a:bodyPr/>
        <a:lstStyle/>
        <a:p>
          <a:endParaRPr lang="el-GR">
            <a:solidFill>
              <a:srgbClr val="003C96"/>
            </a:solidFill>
          </a:endParaRPr>
        </a:p>
      </dgm:t>
    </dgm:pt>
    <dgm:pt modelId="{5BCAA1D5-BA3B-4D87-B866-C9BD4FF47975}">
      <dgm:prSet phldrT="[Text]" custT="1"/>
      <dgm:spPr/>
      <dgm:t>
        <a:bodyPr/>
        <a:lstStyle/>
        <a:p>
          <a:r>
            <a:rPr lang="en-US" sz="1500" dirty="0" smtClean="0">
              <a:solidFill>
                <a:srgbClr val="003C96"/>
              </a:solidFill>
            </a:rPr>
            <a:t>nutrient/ seed dispersal</a:t>
          </a:r>
          <a:endParaRPr lang="el-GR" sz="1500" dirty="0">
            <a:solidFill>
              <a:srgbClr val="003C96"/>
            </a:solidFill>
          </a:endParaRPr>
        </a:p>
      </dgm:t>
    </dgm:pt>
    <dgm:pt modelId="{91F9A354-B027-4141-960C-B75C95DDA840}" type="parTrans" cxnId="{9CC052BB-A3F2-4A83-AB2A-CCD69D29933E}">
      <dgm:prSet/>
      <dgm:spPr/>
      <dgm:t>
        <a:bodyPr/>
        <a:lstStyle/>
        <a:p>
          <a:endParaRPr lang="el-GR">
            <a:solidFill>
              <a:srgbClr val="003C96"/>
            </a:solidFill>
          </a:endParaRPr>
        </a:p>
      </dgm:t>
    </dgm:pt>
    <dgm:pt modelId="{B92FDF30-5F8E-4B60-8E00-7585094DA9C0}" type="sibTrans" cxnId="{9CC052BB-A3F2-4A83-AB2A-CCD69D29933E}">
      <dgm:prSet/>
      <dgm:spPr/>
      <dgm:t>
        <a:bodyPr/>
        <a:lstStyle/>
        <a:p>
          <a:endParaRPr lang="el-GR">
            <a:solidFill>
              <a:srgbClr val="003C96"/>
            </a:solidFill>
          </a:endParaRPr>
        </a:p>
      </dgm:t>
    </dgm:pt>
    <dgm:pt modelId="{F9A705A6-DBA9-4547-85F4-9C637D97235F}">
      <dgm:prSet phldrT="[Text]" custT="1"/>
      <dgm:spPr/>
      <dgm:t>
        <a:bodyPr/>
        <a:lstStyle/>
        <a:p>
          <a:r>
            <a:rPr lang="en-US" sz="1500" dirty="0" smtClean="0">
              <a:solidFill>
                <a:srgbClr val="003C96"/>
              </a:solidFill>
            </a:rPr>
            <a:t>carbon sequestration etc.</a:t>
          </a:r>
          <a:endParaRPr lang="el-GR" sz="1500" dirty="0">
            <a:solidFill>
              <a:srgbClr val="003C96"/>
            </a:solidFill>
          </a:endParaRPr>
        </a:p>
      </dgm:t>
    </dgm:pt>
    <dgm:pt modelId="{66CA13DF-FEF1-441C-A10D-FF80C513B005}" type="parTrans" cxnId="{925154B5-AE3B-46D3-B280-54A3080B029C}">
      <dgm:prSet/>
      <dgm:spPr/>
      <dgm:t>
        <a:bodyPr/>
        <a:lstStyle/>
        <a:p>
          <a:endParaRPr lang="el-GR">
            <a:solidFill>
              <a:srgbClr val="003C96"/>
            </a:solidFill>
          </a:endParaRPr>
        </a:p>
      </dgm:t>
    </dgm:pt>
    <dgm:pt modelId="{2F9BA4F4-24F9-432B-A46A-43E447A67169}" type="sibTrans" cxnId="{925154B5-AE3B-46D3-B280-54A3080B029C}">
      <dgm:prSet/>
      <dgm:spPr/>
      <dgm:t>
        <a:bodyPr/>
        <a:lstStyle/>
        <a:p>
          <a:endParaRPr lang="el-GR">
            <a:solidFill>
              <a:srgbClr val="003C96"/>
            </a:solidFill>
          </a:endParaRPr>
        </a:p>
      </dgm:t>
    </dgm:pt>
    <dgm:pt modelId="{B6BA0592-764E-4C88-A170-693395ED5EB8}">
      <dgm:prSet phldrT="[Text]" custT="1"/>
      <dgm:spPr/>
      <dgm:t>
        <a:bodyPr/>
        <a:lstStyle/>
        <a:p>
          <a:r>
            <a:rPr lang="en-US" sz="1500" dirty="0" smtClean="0">
              <a:solidFill>
                <a:srgbClr val="003C96"/>
              </a:solidFill>
            </a:rPr>
            <a:t>water purification</a:t>
          </a:r>
          <a:endParaRPr lang="el-GR" sz="1500" dirty="0">
            <a:solidFill>
              <a:srgbClr val="003C96"/>
            </a:solidFill>
          </a:endParaRPr>
        </a:p>
      </dgm:t>
    </dgm:pt>
    <dgm:pt modelId="{64DB3308-86D5-4CCA-9916-8FA71E193FE4}" type="parTrans" cxnId="{ADF61238-529B-445C-AFC2-789DDF80D030}">
      <dgm:prSet/>
      <dgm:spPr/>
      <dgm:t>
        <a:bodyPr/>
        <a:lstStyle/>
        <a:p>
          <a:endParaRPr lang="el-GR">
            <a:solidFill>
              <a:srgbClr val="003C96"/>
            </a:solidFill>
          </a:endParaRPr>
        </a:p>
      </dgm:t>
    </dgm:pt>
    <dgm:pt modelId="{C0E82B47-8D46-46A8-81CD-18BEA4564020}" type="sibTrans" cxnId="{ADF61238-529B-445C-AFC2-789DDF80D030}">
      <dgm:prSet/>
      <dgm:spPr/>
      <dgm:t>
        <a:bodyPr/>
        <a:lstStyle/>
        <a:p>
          <a:endParaRPr lang="el-GR">
            <a:solidFill>
              <a:srgbClr val="003C96"/>
            </a:solidFill>
          </a:endParaRPr>
        </a:p>
      </dgm:t>
    </dgm:pt>
    <dgm:pt modelId="{40AB6D7D-9414-43E3-8D99-B009A7631720}">
      <dgm:prSet phldrT="[Text]" custT="1"/>
      <dgm:spPr/>
      <dgm:t>
        <a:bodyPr/>
        <a:lstStyle/>
        <a:p>
          <a:r>
            <a:rPr lang="en-US" sz="1500" dirty="0" smtClean="0">
              <a:solidFill>
                <a:srgbClr val="003C96"/>
              </a:solidFill>
            </a:rPr>
            <a:t>recreation and education</a:t>
          </a:r>
          <a:endParaRPr lang="el-GR" sz="1500" dirty="0">
            <a:solidFill>
              <a:srgbClr val="003C96"/>
            </a:solidFill>
          </a:endParaRPr>
        </a:p>
      </dgm:t>
    </dgm:pt>
    <dgm:pt modelId="{CB200125-993D-4D9D-A46D-85369F78E6A1}" type="parTrans" cxnId="{E2D8DB9C-1528-4933-B020-AFCF51108E96}">
      <dgm:prSet/>
      <dgm:spPr/>
      <dgm:t>
        <a:bodyPr/>
        <a:lstStyle/>
        <a:p>
          <a:endParaRPr lang="el-GR"/>
        </a:p>
      </dgm:t>
    </dgm:pt>
    <dgm:pt modelId="{21B18B9F-30A8-44A9-BE06-C7717AB35281}" type="sibTrans" cxnId="{E2D8DB9C-1528-4933-B020-AFCF51108E96}">
      <dgm:prSet/>
      <dgm:spPr/>
      <dgm:t>
        <a:bodyPr/>
        <a:lstStyle/>
        <a:p>
          <a:endParaRPr lang="el-GR"/>
        </a:p>
      </dgm:t>
    </dgm:pt>
    <dgm:pt modelId="{F981B59E-950F-47A1-A504-8434B8A0D4B8}">
      <dgm:prSet phldrT="[Text]" custT="1"/>
      <dgm:spPr/>
      <dgm:t>
        <a:bodyPr/>
        <a:lstStyle/>
        <a:p>
          <a:r>
            <a:rPr lang="en-US" sz="1500" dirty="0" smtClean="0">
              <a:solidFill>
                <a:srgbClr val="003C96"/>
              </a:solidFill>
            </a:rPr>
            <a:t>provisioning</a:t>
          </a:r>
          <a:endParaRPr lang="el-GR" sz="1500" dirty="0">
            <a:solidFill>
              <a:srgbClr val="003C96"/>
            </a:solidFill>
          </a:endParaRPr>
        </a:p>
      </dgm:t>
    </dgm:pt>
    <dgm:pt modelId="{6F0069E8-D603-4B3B-B1E1-7E08E8FE51CB}" type="parTrans" cxnId="{2FD9618E-DC80-407D-A340-3FF7E0271964}">
      <dgm:prSet/>
      <dgm:spPr/>
      <dgm:t>
        <a:bodyPr/>
        <a:lstStyle/>
        <a:p>
          <a:endParaRPr lang="el-GR"/>
        </a:p>
      </dgm:t>
    </dgm:pt>
    <dgm:pt modelId="{CBEEDCF1-0762-4602-A6B8-ABEBF02F4A83}" type="sibTrans" cxnId="{2FD9618E-DC80-407D-A340-3FF7E0271964}">
      <dgm:prSet/>
      <dgm:spPr/>
      <dgm:t>
        <a:bodyPr/>
        <a:lstStyle/>
        <a:p>
          <a:endParaRPr lang="el-GR"/>
        </a:p>
      </dgm:t>
    </dgm:pt>
    <dgm:pt modelId="{038139CE-F46F-4EAF-B061-4E8646547484}">
      <dgm:prSet phldrT="[Text]" custT="1"/>
      <dgm:spPr/>
      <dgm:t>
        <a:bodyPr/>
        <a:lstStyle/>
        <a:p>
          <a:r>
            <a:rPr lang="en-US" sz="1500" dirty="0" smtClean="0">
              <a:solidFill>
                <a:srgbClr val="003C96"/>
              </a:solidFill>
            </a:rPr>
            <a:t>climate regulation</a:t>
          </a:r>
          <a:endParaRPr lang="el-GR" sz="1500" dirty="0">
            <a:solidFill>
              <a:srgbClr val="003C96"/>
            </a:solidFill>
          </a:endParaRPr>
        </a:p>
      </dgm:t>
    </dgm:pt>
    <dgm:pt modelId="{EF9B7F86-4421-4345-8E61-40C786D74220}" type="parTrans" cxnId="{E88A5C63-CDD2-4515-80B0-710B328F794C}">
      <dgm:prSet/>
      <dgm:spPr/>
      <dgm:t>
        <a:bodyPr/>
        <a:lstStyle/>
        <a:p>
          <a:endParaRPr lang="el-GR"/>
        </a:p>
      </dgm:t>
    </dgm:pt>
    <dgm:pt modelId="{FC292C39-2971-4400-ACEA-FC7C8BFE452C}" type="sibTrans" cxnId="{E88A5C63-CDD2-4515-80B0-710B328F794C}">
      <dgm:prSet/>
      <dgm:spPr/>
      <dgm:t>
        <a:bodyPr/>
        <a:lstStyle/>
        <a:p>
          <a:endParaRPr lang="el-GR"/>
        </a:p>
      </dgm:t>
    </dgm:pt>
    <dgm:pt modelId="{7C74078C-1B5F-44A2-B898-5BCC17C24B85}" type="pres">
      <dgm:prSet presAssocID="{FDCB04B5-B1F3-4174-B230-4E79E2EB529E}" presName="composite" presStyleCnt="0">
        <dgm:presLayoutVars>
          <dgm:chMax val="1"/>
          <dgm:dir/>
          <dgm:resizeHandles val="exact"/>
        </dgm:presLayoutVars>
      </dgm:prSet>
      <dgm:spPr/>
      <dgm:t>
        <a:bodyPr/>
        <a:lstStyle/>
        <a:p>
          <a:endParaRPr lang="el-GR"/>
        </a:p>
      </dgm:t>
    </dgm:pt>
    <dgm:pt modelId="{74830AFD-6FC2-4728-A53C-09E9E6A33D94}" type="pres">
      <dgm:prSet presAssocID="{FDCB04B5-B1F3-4174-B230-4E79E2EB529E}" presName="radial" presStyleCnt="0">
        <dgm:presLayoutVars>
          <dgm:animLvl val="ctr"/>
        </dgm:presLayoutVars>
      </dgm:prSet>
      <dgm:spPr/>
    </dgm:pt>
    <dgm:pt modelId="{3138AC6E-61A4-43A9-B716-923F5B5F2754}" type="pres">
      <dgm:prSet presAssocID="{5B2833C9-C287-4A38-B891-6E6D1B75C264}" presName="centerShape" presStyleLbl="vennNode1" presStyleIdx="0" presStyleCnt="8"/>
      <dgm:spPr/>
      <dgm:t>
        <a:bodyPr/>
        <a:lstStyle/>
        <a:p>
          <a:endParaRPr lang="el-GR"/>
        </a:p>
      </dgm:t>
    </dgm:pt>
    <dgm:pt modelId="{5946FBCB-09A3-40AB-B8B6-C0B9D99F26CA}" type="pres">
      <dgm:prSet presAssocID="{A5F4B2AD-7104-4A93-B860-3C774A974E56}" presName="node" presStyleLbl="vennNode1" presStyleIdx="1" presStyleCnt="8" custScaleX="120633">
        <dgm:presLayoutVars>
          <dgm:bulletEnabled val="1"/>
        </dgm:presLayoutVars>
      </dgm:prSet>
      <dgm:spPr/>
      <dgm:t>
        <a:bodyPr/>
        <a:lstStyle/>
        <a:p>
          <a:endParaRPr lang="el-GR"/>
        </a:p>
      </dgm:t>
    </dgm:pt>
    <dgm:pt modelId="{F68600A0-859D-493B-B8DB-E2DE77F47C37}" type="pres">
      <dgm:prSet presAssocID="{5BCAA1D5-BA3B-4D87-B866-C9BD4FF47975}" presName="node" presStyleLbl="vennNode1" presStyleIdx="2" presStyleCnt="8">
        <dgm:presLayoutVars>
          <dgm:bulletEnabled val="1"/>
        </dgm:presLayoutVars>
      </dgm:prSet>
      <dgm:spPr/>
      <dgm:t>
        <a:bodyPr/>
        <a:lstStyle/>
        <a:p>
          <a:endParaRPr lang="el-GR"/>
        </a:p>
      </dgm:t>
    </dgm:pt>
    <dgm:pt modelId="{D21B5923-603B-4264-92C5-618D307F0E55}" type="pres">
      <dgm:prSet presAssocID="{F9A705A6-DBA9-4547-85F4-9C637D97235F}" presName="node" presStyleLbl="vennNode1" presStyleIdx="3" presStyleCnt="8" custScaleX="139201">
        <dgm:presLayoutVars>
          <dgm:bulletEnabled val="1"/>
        </dgm:presLayoutVars>
      </dgm:prSet>
      <dgm:spPr/>
      <dgm:t>
        <a:bodyPr/>
        <a:lstStyle/>
        <a:p>
          <a:endParaRPr lang="el-GR"/>
        </a:p>
      </dgm:t>
    </dgm:pt>
    <dgm:pt modelId="{22F69788-E145-4637-A656-52A6107B0438}" type="pres">
      <dgm:prSet presAssocID="{B6BA0592-764E-4C88-A170-693395ED5EB8}" presName="node" presStyleLbl="vennNode1" presStyleIdx="4" presStyleCnt="8" custScaleX="119028" custRadScaleRad="103294" custRadScaleInc="-6932">
        <dgm:presLayoutVars>
          <dgm:bulletEnabled val="1"/>
        </dgm:presLayoutVars>
      </dgm:prSet>
      <dgm:spPr/>
      <dgm:t>
        <a:bodyPr/>
        <a:lstStyle/>
        <a:p>
          <a:endParaRPr lang="el-GR"/>
        </a:p>
      </dgm:t>
    </dgm:pt>
    <dgm:pt modelId="{48374ACC-AF47-4EB2-ADEA-BB2E5F6ED0AA}" type="pres">
      <dgm:prSet presAssocID="{40AB6D7D-9414-43E3-8D99-B009A7631720}" presName="node" presStyleLbl="vennNode1" presStyleIdx="5" presStyleCnt="8" custScaleX="116106">
        <dgm:presLayoutVars>
          <dgm:bulletEnabled val="1"/>
        </dgm:presLayoutVars>
      </dgm:prSet>
      <dgm:spPr/>
      <dgm:t>
        <a:bodyPr/>
        <a:lstStyle/>
        <a:p>
          <a:endParaRPr lang="el-GR"/>
        </a:p>
      </dgm:t>
    </dgm:pt>
    <dgm:pt modelId="{148DCC35-15D7-4483-A544-0656ED83F0FA}" type="pres">
      <dgm:prSet presAssocID="{F981B59E-950F-47A1-A504-8434B8A0D4B8}" presName="node" presStyleLbl="vennNode1" presStyleIdx="6" presStyleCnt="8" custScaleX="142192" custRadScaleRad="100000" custRadScaleInc="0">
        <dgm:presLayoutVars>
          <dgm:bulletEnabled val="1"/>
        </dgm:presLayoutVars>
      </dgm:prSet>
      <dgm:spPr/>
      <dgm:t>
        <a:bodyPr/>
        <a:lstStyle/>
        <a:p>
          <a:endParaRPr lang="el-GR"/>
        </a:p>
      </dgm:t>
    </dgm:pt>
    <dgm:pt modelId="{8A39DA2A-CD07-4C70-8EFA-065DFD29B936}" type="pres">
      <dgm:prSet presAssocID="{038139CE-F46F-4EAF-B061-4E8646547484}" presName="node" presStyleLbl="vennNode1" presStyleIdx="7" presStyleCnt="8" custScaleX="115846" custRadScaleRad="104234" custRadScaleInc="-3565">
        <dgm:presLayoutVars>
          <dgm:bulletEnabled val="1"/>
        </dgm:presLayoutVars>
      </dgm:prSet>
      <dgm:spPr/>
      <dgm:t>
        <a:bodyPr/>
        <a:lstStyle/>
        <a:p>
          <a:endParaRPr lang="el-GR"/>
        </a:p>
      </dgm:t>
    </dgm:pt>
  </dgm:ptLst>
  <dgm:cxnLst>
    <dgm:cxn modelId="{B98E7F14-9DC4-4103-8018-8BD981AD19AB}" type="presOf" srcId="{FDCB04B5-B1F3-4174-B230-4E79E2EB529E}" destId="{7C74078C-1B5F-44A2-B898-5BCC17C24B85}" srcOrd="0" destOrd="0" presId="urn:microsoft.com/office/officeart/2005/8/layout/radial3"/>
    <dgm:cxn modelId="{E2AA4C43-67A4-4447-A7EE-78E1FD922783}" type="presOf" srcId="{F9A705A6-DBA9-4547-85F4-9C637D97235F}" destId="{D21B5923-603B-4264-92C5-618D307F0E55}" srcOrd="0" destOrd="0" presId="urn:microsoft.com/office/officeart/2005/8/layout/radial3"/>
    <dgm:cxn modelId="{66E0646E-E8E7-4441-BA5E-54CD6CA5108E}" type="presOf" srcId="{A5F4B2AD-7104-4A93-B860-3C774A974E56}" destId="{5946FBCB-09A3-40AB-B8B6-C0B9D99F26CA}" srcOrd="0" destOrd="0" presId="urn:microsoft.com/office/officeart/2005/8/layout/radial3"/>
    <dgm:cxn modelId="{E2D8DB9C-1528-4933-B020-AFCF51108E96}" srcId="{5B2833C9-C287-4A38-B891-6E6D1B75C264}" destId="{40AB6D7D-9414-43E3-8D99-B009A7631720}" srcOrd="4" destOrd="0" parTransId="{CB200125-993D-4D9D-A46D-85369F78E6A1}" sibTransId="{21B18B9F-30A8-44A9-BE06-C7717AB35281}"/>
    <dgm:cxn modelId="{ADF61238-529B-445C-AFC2-789DDF80D030}" srcId="{5B2833C9-C287-4A38-B891-6E6D1B75C264}" destId="{B6BA0592-764E-4C88-A170-693395ED5EB8}" srcOrd="3" destOrd="0" parTransId="{64DB3308-86D5-4CCA-9916-8FA71E193FE4}" sibTransId="{C0E82B47-8D46-46A8-81CD-18BEA4564020}"/>
    <dgm:cxn modelId="{C47FB9A2-3BE4-4E2D-BD00-C8C1C1A695C2}" type="presOf" srcId="{F981B59E-950F-47A1-A504-8434B8A0D4B8}" destId="{148DCC35-15D7-4483-A544-0656ED83F0FA}" srcOrd="0" destOrd="0" presId="urn:microsoft.com/office/officeart/2005/8/layout/radial3"/>
    <dgm:cxn modelId="{925154B5-AE3B-46D3-B280-54A3080B029C}" srcId="{5B2833C9-C287-4A38-B891-6E6D1B75C264}" destId="{F9A705A6-DBA9-4547-85F4-9C637D97235F}" srcOrd="2" destOrd="0" parTransId="{66CA13DF-FEF1-441C-A10D-FF80C513B005}" sibTransId="{2F9BA4F4-24F9-432B-A46A-43E447A67169}"/>
    <dgm:cxn modelId="{4EAAC10D-2C82-41DF-9330-211690E7AA00}" type="presOf" srcId="{5BCAA1D5-BA3B-4D87-B866-C9BD4FF47975}" destId="{F68600A0-859D-493B-B8DB-E2DE77F47C37}" srcOrd="0" destOrd="0" presId="urn:microsoft.com/office/officeart/2005/8/layout/radial3"/>
    <dgm:cxn modelId="{1C979E9F-DFE5-426D-B0E9-4DACE867A7F8}" type="presOf" srcId="{038139CE-F46F-4EAF-B061-4E8646547484}" destId="{8A39DA2A-CD07-4C70-8EFA-065DFD29B936}" srcOrd="0" destOrd="0" presId="urn:microsoft.com/office/officeart/2005/8/layout/radial3"/>
    <dgm:cxn modelId="{262BD901-04BB-4DFE-90AC-A38D0AFF73E1}" type="presOf" srcId="{5B2833C9-C287-4A38-B891-6E6D1B75C264}" destId="{3138AC6E-61A4-43A9-B716-923F5B5F2754}" srcOrd="0" destOrd="0" presId="urn:microsoft.com/office/officeart/2005/8/layout/radial3"/>
    <dgm:cxn modelId="{9CC052BB-A3F2-4A83-AB2A-CCD69D29933E}" srcId="{5B2833C9-C287-4A38-B891-6E6D1B75C264}" destId="{5BCAA1D5-BA3B-4D87-B866-C9BD4FF47975}" srcOrd="1" destOrd="0" parTransId="{91F9A354-B027-4141-960C-B75C95DDA840}" sibTransId="{B92FDF30-5F8E-4B60-8E00-7585094DA9C0}"/>
    <dgm:cxn modelId="{2FD9618E-DC80-407D-A340-3FF7E0271964}" srcId="{5B2833C9-C287-4A38-B891-6E6D1B75C264}" destId="{F981B59E-950F-47A1-A504-8434B8A0D4B8}" srcOrd="5" destOrd="0" parTransId="{6F0069E8-D603-4B3B-B1E1-7E08E8FE51CB}" sibTransId="{CBEEDCF1-0762-4602-A6B8-ABEBF02F4A83}"/>
    <dgm:cxn modelId="{3C61E526-D60C-4E9B-BCF6-9D3EE25F0DAF}" type="presOf" srcId="{B6BA0592-764E-4C88-A170-693395ED5EB8}" destId="{22F69788-E145-4637-A656-52A6107B0438}" srcOrd="0" destOrd="0" presId="urn:microsoft.com/office/officeart/2005/8/layout/radial3"/>
    <dgm:cxn modelId="{88F0AF6F-BD9B-4ABB-BE51-3DB32C716738}" srcId="{FDCB04B5-B1F3-4174-B230-4E79E2EB529E}" destId="{5B2833C9-C287-4A38-B891-6E6D1B75C264}" srcOrd="0" destOrd="0" parTransId="{DC5CF373-1C29-4D16-A877-BA729783AA55}" sibTransId="{BFAFAAC4-DEA6-4D04-B7B6-104A3B585C29}"/>
    <dgm:cxn modelId="{CD6C83B7-1BE9-442A-B642-7445526F4C71}" srcId="{5B2833C9-C287-4A38-B891-6E6D1B75C264}" destId="{A5F4B2AD-7104-4A93-B860-3C774A974E56}" srcOrd="0" destOrd="0" parTransId="{A0304EC0-F4DC-408A-B314-24B397FC9517}" sibTransId="{A9546A8D-1DB0-4C5F-A40D-B26E21AA082D}"/>
    <dgm:cxn modelId="{05437A1D-9DA1-4092-95E1-007DA09353C0}" type="presOf" srcId="{40AB6D7D-9414-43E3-8D99-B009A7631720}" destId="{48374ACC-AF47-4EB2-ADEA-BB2E5F6ED0AA}" srcOrd="0" destOrd="0" presId="urn:microsoft.com/office/officeart/2005/8/layout/radial3"/>
    <dgm:cxn modelId="{E88A5C63-CDD2-4515-80B0-710B328F794C}" srcId="{5B2833C9-C287-4A38-B891-6E6D1B75C264}" destId="{038139CE-F46F-4EAF-B061-4E8646547484}" srcOrd="6" destOrd="0" parTransId="{EF9B7F86-4421-4345-8E61-40C786D74220}" sibTransId="{FC292C39-2971-4400-ACEA-FC7C8BFE452C}"/>
    <dgm:cxn modelId="{1A8AED33-CBFD-4092-861D-316CC93937C0}" type="presParOf" srcId="{7C74078C-1B5F-44A2-B898-5BCC17C24B85}" destId="{74830AFD-6FC2-4728-A53C-09E9E6A33D94}" srcOrd="0" destOrd="0" presId="urn:microsoft.com/office/officeart/2005/8/layout/radial3"/>
    <dgm:cxn modelId="{142EAAD7-6645-4715-95F5-61AE3B95DBA9}" type="presParOf" srcId="{74830AFD-6FC2-4728-A53C-09E9E6A33D94}" destId="{3138AC6E-61A4-43A9-B716-923F5B5F2754}" srcOrd="0" destOrd="0" presId="urn:microsoft.com/office/officeart/2005/8/layout/radial3"/>
    <dgm:cxn modelId="{A3791374-7399-4B8B-866E-7C18F69C0CF5}" type="presParOf" srcId="{74830AFD-6FC2-4728-A53C-09E9E6A33D94}" destId="{5946FBCB-09A3-40AB-B8B6-C0B9D99F26CA}" srcOrd="1" destOrd="0" presId="urn:microsoft.com/office/officeart/2005/8/layout/radial3"/>
    <dgm:cxn modelId="{751A401A-4A16-45A6-90F9-B8B45B8412EF}" type="presParOf" srcId="{74830AFD-6FC2-4728-A53C-09E9E6A33D94}" destId="{F68600A0-859D-493B-B8DB-E2DE77F47C37}" srcOrd="2" destOrd="0" presId="urn:microsoft.com/office/officeart/2005/8/layout/radial3"/>
    <dgm:cxn modelId="{D49F40B8-6C20-4D8B-B38C-E58AAE4D2B10}" type="presParOf" srcId="{74830AFD-6FC2-4728-A53C-09E9E6A33D94}" destId="{D21B5923-603B-4264-92C5-618D307F0E55}" srcOrd="3" destOrd="0" presId="urn:microsoft.com/office/officeart/2005/8/layout/radial3"/>
    <dgm:cxn modelId="{BEFDD6A1-C2DE-45CA-90C0-DF42983B3C5D}" type="presParOf" srcId="{74830AFD-6FC2-4728-A53C-09E9E6A33D94}" destId="{22F69788-E145-4637-A656-52A6107B0438}" srcOrd="4" destOrd="0" presId="urn:microsoft.com/office/officeart/2005/8/layout/radial3"/>
    <dgm:cxn modelId="{F574B3E2-2D25-4D44-B6A7-728E23BD9816}" type="presParOf" srcId="{74830AFD-6FC2-4728-A53C-09E9E6A33D94}" destId="{48374ACC-AF47-4EB2-ADEA-BB2E5F6ED0AA}" srcOrd="5" destOrd="0" presId="urn:microsoft.com/office/officeart/2005/8/layout/radial3"/>
    <dgm:cxn modelId="{C8912FD5-4793-472B-BCE2-9C78C500924A}" type="presParOf" srcId="{74830AFD-6FC2-4728-A53C-09E9E6A33D94}" destId="{148DCC35-15D7-4483-A544-0656ED83F0FA}" srcOrd="6" destOrd="0" presId="urn:microsoft.com/office/officeart/2005/8/layout/radial3"/>
    <dgm:cxn modelId="{37E7636D-4894-499C-9227-22E0BD0EF73E}" type="presParOf" srcId="{74830AFD-6FC2-4728-A53C-09E9E6A33D94}" destId="{8A39DA2A-CD07-4C70-8EFA-065DFD29B936}" srcOrd="7" destOrd="0" presId="urn:microsoft.com/office/officeart/2005/8/layout/radial3"/>
  </dgm:cxnLst>
  <dgm:bg/>
  <dgm:whole/>
</dgm:dataModel>
</file>

<file path=ppt/diagrams/data2.xml><?xml version="1.0" encoding="utf-8"?>
<dgm:dataModel xmlns:dgm="http://schemas.openxmlformats.org/drawingml/2006/diagram" xmlns:a="http://schemas.openxmlformats.org/drawingml/2006/main">
  <dgm:ptLst>
    <dgm:pt modelId="{7796FF46-1C8B-4189-8FA1-EF2D72F75B41}" type="doc">
      <dgm:prSet loTypeId="urn:microsoft.com/office/officeart/2005/8/layout/hProcess9" loCatId="process" qsTypeId="urn:microsoft.com/office/officeart/2005/8/quickstyle/simple3" qsCatId="simple" csTypeId="urn:microsoft.com/office/officeart/2005/8/colors/accent3_4" csCatId="accent3" phldr="1"/>
      <dgm:spPr/>
    </dgm:pt>
    <dgm:pt modelId="{7E7B5F20-1B1B-4E5C-9276-C0D08873DF64}">
      <dgm:prSet phldrT="[Text]"/>
      <dgm:spPr/>
      <dgm:t>
        <a:bodyPr/>
        <a:lstStyle/>
        <a:p>
          <a:r>
            <a:rPr lang="en-US" smtClean="0">
              <a:solidFill>
                <a:srgbClr val="003C96"/>
              </a:solidFill>
            </a:rPr>
            <a:t>Converting reeds into a marketable product</a:t>
          </a:r>
          <a:endParaRPr lang="el-GR" dirty="0">
            <a:solidFill>
              <a:srgbClr val="003C96"/>
            </a:solidFill>
          </a:endParaRPr>
        </a:p>
      </dgm:t>
    </dgm:pt>
    <dgm:pt modelId="{EAC5AAEC-D5B8-47ED-9596-BA92105F53DA}" type="parTrans" cxnId="{705CE364-3048-498B-AFF8-435D02FBDD80}">
      <dgm:prSet/>
      <dgm:spPr/>
      <dgm:t>
        <a:bodyPr/>
        <a:lstStyle/>
        <a:p>
          <a:endParaRPr lang="el-GR">
            <a:solidFill>
              <a:srgbClr val="003C96"/>
            </a:solidFill>
          </a:endParaRPr>
        </a:p>
      </dgm:t>
    </dgm:pt>
    <dgm:pt modelId="{3E9A3347-984C-4935-848A-445683737C27}" type="sibTrans" cxnId="{705CE364-3048-498B-AFF8-435D02FBDD80}">
      <dgm:prSet/>
      <dgm:spPr/>
      <dgm:t>
        <a:bodyPr/>
        <a:lstStyle/>
        <a:p>
          <a:endParaRPr lang="el-GR">
            <a:solidFill>
              <a:srgbClr val="003C96"/>
            </a:solidFill>
          </a:endParaRPr>
        </a:p>
      </dgm:t>
    </dgm:pt>
    <dgm:pt modelId="{9C29F0DB-24C2-4E71-9B3A-33A0B0E5831C}">
      <dgm:prSet phldrT="[Text]"/>
      <dgm:spPr/>
      <dgm:t>
        <a:bodyPr/>
        <a:lstStyle/>
        <a:p>
          <a:r>
            <a:rPr lang="en-US" dirty="0" smtClean="0">
              <a:solidFill>
                <a:srgbClr val="003C96"/>
              </a:solidFill>
            </a:rPr>
            <a:t>Economic benefit can be produced in a Natura 2000 site</a:t>
          </a:r>
          <a:endParaRPr lang="el-GR" dirty="0">
            <a:solidFill>
              <a:srgbClr val="003C96"/>
            </a:solidFill>
          </a:endParaRPr>
        </a:p>
      </dgm:t>
    </dgm:pt>
    <dgm:pt modelId="{AF98807A-0CF2-486E-9222-B83CA274B9C8}" type="parTrans" cxnId="{E8411708-06B4-4AAD-AD54-AD03A30F3191}">
      <dgm:prSet/>
      <dgm:spPr/>
      <dgm:t>
        <a:bodyPr/>
        <a:lstStyle/>
        <a:p>
          <a:endParaRPr lang="el-GR">
            <a:solidFill>
              <a:srgbClr val="003C96"/>
            </a:solidFill>
          </a:endParaRPr>
        </a:p>
      </dgm:t>
    </dgm:pt>
    <dgm:pt modelId="{54A56726-F17F-4D13-A7D9-F7C50A5D7FC7}" type="sibTrans" cxnId="{E8411708-06B4-4AAD-AD54-AD03A30F3191}">
      <dgm:prSet/>
      <dgm:spPr/>
      <dgm:t>
        <a:bodyPr/>
        <a:lstStyle/>
        <a:p>
          <a:endParaRPr lang="el-GR">
            <a:solidFill>
              <a:srgbClr val="003C96"/>
            </a:solidFill>
          </a:endParaRPr>
        </a:p>
      </dgm:t>
    </dgm:pt>
    <dgm:pt modelId="{3AEF2AA1-EC4D-45D3-9D95-CD12B2B01B9A}">
      <dgm:prSet phldrT="[Text]"/>
      <dgm:spPr/>
      <dgm:t>
        <a:bodyPr/>
        <a:lstStyle/>
        <a:p>
          <a:r>
            <a:rPr lang="en-US" dirty="0" smtClean="0">
              <a:solidFill>
                <a:srgbClr val="003C96"/>
              </a:solidFill>
            </a:rPr>
            <a:t>In a long term basis the profits can be used for </a:t>
          </a:r>
          <a:r>
            <a:rPr lang="en-US" b="1" u="sng" dirty="0" smtClean="0">
              <a:solidFill>
                <a:srgbClr val="003C96"/>
              </a:solidFill>
            </a:rPr>
            <a:t>self-financing management</a:t>
          </a:r>
          <a:endParaRPr lang="el-GR" b="1" u="sng" dirty="0">
            <a:solidFill>
              <a:srgbClr val="003C96"/>
            </a:solidFill>
          </a:endParaRPr>
        </a:p>
      </dgm:t>
    </dgm:pt>
    <dgm:pt modelId="{5956EB1D-2D18-472B-B841-480979F183E3}" type="parTrans" cxnId="{44661E68-56A5-4790-B2EC-35B4403241EB}">
      <dgm:prSet/>
      <dgm:spPr/>
      <dgm:t>
        <a:bodyPr/>
        <a:lstStyle/>
        <a:p>
          <a:endParaRPr lang="el-GR">
            <a:solidFill>
              <a:srgbClr val="003C96"/>
            </a:solidFill>
          </a:endParaRPr>
        </a:p>
      </dgm:t>
    </dgm:pt>
    <dgm:pt modelId="{346FFDC5-A7C2-49FD-8D4A-CD7E7DBEA11D}" type="sibTrans" cxnId="{44661E68-56A5-4790-B2EC-35B4403241EB}">
      <dgm:prSet/>
      <dgm:spPr/>
      <dgm:t>
        <a:bodyPr/>
        <a:lstStyle/>
        <a:p>
          <a:endParaRPr lang="el-GR">
            <a:solidFill>
              <a:srgbClr val="003C96"/>
            </a:solidFill>
          </a:endParaRPr>
        </a:p>
      </dgm:t>
    </dgm:pt>
    <dgm:pt modelId="{AFEB645A-D9D5-495B-8BF0-FD20D575E3F7}" type="pres">
      <dgm:prSet presAssocID="{7796FF46-1C8B-4189-8FA1-EF2D72F75B41}" presName="CompostProcess" presStyleCnt="0">
        <dgm:presLayoutVars>
          <dgm:dir/>
          <dgm:resizeHandles val="exact"/>
        </dgm:presLayoutVars>
      </dgm:prSet>
      <dgm:spPr/>
    </dgm:pt>
    <dgm:pt modelId="{FE46871E-7B16-4049-9EF0-8F29F5D57057}" type="pres">
      <dgm:prSet presAssocID="{7796FF46-1C8B-4189-8FA1-EF2D72F75B41}" presName="arrow" presStyleLbl="bgShp" presStyleIdx="0" presStyleCnt="1"/>
      <dgm:spPr/>
    </dgm:pt>
    <dgm:pt modelId="{C1ABBCDA-C3D8-4B32-8110-94C33679E668}" type="pres">
      <dgm:prSet presAssocID="{7796FF46-1C8B-4189-8FA1-EF2D72F75B41}" presName="linearProcess" presStyleCnt="0"/>
      <dgm:spPr/>
    </dgm:pt>
    <dgm:pt modelId="{AF29B3F4-C4D4-43F7-8527-24231487AA44}" type="pres">
      <dgm:prSet presAssocID="{7E7B5F20-1B1B-4E5C-9276-C0D08873DF64}" presName="textNode" presStyleLbl="node1" presStyleIdx="0" presStyleCnt="3">
        <dgm:presLayoutVars>
          <dgm:bulletEnabled val="1"/>
        </dgm:presLayoutVars>
      </dgm:prSet>
      <dgm:spPr/>
      <dgm:t>
        <a:bodyPr/>
        <a:lstStyle/>
        <a:p>
          <a:endParaRPr lang="el-GR"/>
        </a:p>
      </dgm:t>
    </dgm:pt>
    <dgm:pt modelId="{7D0A0D66-6E3D-4369-8532-F7B793924239}" type="pres">
      <dgm:prSet presAssocID="{3E9A3347-984C-4935-848A-445683737C27}" presName="sibTrans" presStyleCnt="0"/>
      <dgm:spPr/>
    </dgm:pt>
    <dgm:pt modelId="{E42A4DB9-CEE0-46E3-9A26-1F05B1BA7ECC}" type="pres">
      <dgm:prSet presAssocID="{9C29F0DB-24C2-4E71-9B3A-33A0B0E5831C}" presName="textNode" presStyleLbl="node1" presStyleIdx="1" presStyleCnt="3">
        <dgm:presLayoutVars>
          <dgm:bulletEnabled val="1"/>
        </dgm:presLayoutVars>
      </dgm:prSet>
      <dgm:spPr/>
      <dgm:t>
        <a:bodyPr/>
        <a:lstStyle/>
        <a:p>
          <a:endParaRPr lang="el-GR"/>
        </a:p>
      </dgm:t>
    </dgm:pt>
    <dgm:pt modelId="{647B385A-A618-43F0-AF66-6867F96A9358}" type="pres">
      <dgm:prSet presAssocID="{54A56726-F17F-4D13-A7D9-F7C50A5D7FC7}" presName="sibTrans" presStyleCnt="0"/>
      <dgm:spPr/>
    </dgm:pt>
    <dgm:pt modelId="{706EDA52-0B45-4275-9075-A14616E679DF}" type="pres">
      <dgm:prSet presAssocID="{3AEF2AA1-EC4D-45D3-9D95-CD12B2B01B9A}" presName="textNode" presStyleLbl="node1" presStyleIdx="2" presStyleCnt="3" custScaleX="113390">
        <dgm:presLayoutVars>
          <dgm:bulletEnabled val="1"/>
        </dgm:presLayoutVars>
      </dgm:prSet>
      <dgm:spPr/>
      <dgm:t>
        <a:bodyPr/>
        <a:lstStyle/>
        <a:p>
          <a:endParaRPr lang="el-GR"/>
        </a:p>
      </dgm:t>
    </dgm:pt>
  </dgm:ptLst>
  <dgm:cxnLst>
    <dgm:cxn modelId="{E8411708-06B4-4AAD-AD54-AD03A30F3191}" srcId="{7796FF46-1C8B-4189-8FA1-EF2D72F75B41}" destId="{9C29F0DB-24C2-4E71-9B3A-33A0B0E5831C}" srcOrd="1" destOrd="0" parTransId="{AF98807A-0CF2-486E-9222-B83CA274B9C8}" sibTransId="{54A56726-F17F-4D13-A7D9-F7C50A5D7FC7}"/>
    <dgm:cxn modelId="{44661E68-56A5-4790-B2EC-35B4403241EB}" srcId="{7796FF46-1C8B-4189-8FA1-EF2D72F75B41}" destId="{3AEF2AA1-EC4D-45D3-9D95-CD12B2B01B9A}" srcOrd="2" destOrd="0" parTransId="{5956EB1D-2D18-472B-B841-480979F183E3}" sibTransId="{346FFDC5-A7C2-49FD-8D4A-CD7E7DBEA11D}"/>
    <dgm:cxn modelId="{705CE364-3048-498B-AFF8-435D02FBDD80}" srcId="{7796FF46-1C8B-4189-8FA1-EF2D72F75B41}" destId="{7E7B5F20-1B1B-4E5C-9276-C0D08873DF64}" srcOrd="0" destOrd="0" parTransId="{EAC5AAEC-D5B8-47ED-9596-BA92105F53DA}" sibTransId="{3E9A3347-984C-4935-848A-445683737C27}"/>
    <dgm:cxn modelId="{27B87AE4-6891-41FC-BAC2-45F432232701}" type="presOf" srcId="{7796FF46-1C8B-4189-8FA1-EF2D72F75B41}" destId="{AFEB645A-D9D5-495B-8BF0-FD20D575E3F7}" srcOrd="0" destOrd="0" presId="urn:microsoft.com/office/officeart/2005/8/layout/hProcess9"/>
    <dgm:cxn modelId="{1F6235B8-1F29-4A82-845B-0EC4BB1D631B}" type="presOf" srcId="{3AEF2AA1-EC4D-45D3-9D95-CD12B2B01B9A}" destId="{706EDA52-0B45-4275-9075-A14616E679DF}" srcOrd="0" destOrd="0" presId="urn:microsoft.com/office/officeart/2005/8/layout/hProcess9"/>
    <dgm:cxn modelId="{AF6824E3-883F-4B25-AAA3-1BC937E57D45}" type="presOf" srcId="{7E7B5F20-1B1B-4E5C-9276-C0D08873DF64}" destId="{AF29B3F4-C4D4-43F7-8527-24231487AA44}" srcOrd="0" destOrd="0" presId="urn:microsoft.com/office/officeart/2005/8/layout/hProcess9"/>
    <dgm:cxn modelId="{15CEE25D-872C-4581-AC5B-F024A0087C03}" type="presOf" srcId="{9C29F0DB-24C2-4E71-9B3A-33A0B0E5831C}" destId="{E42A4DB9-CEE0-46E3-9A26-1F05B1BA7ECC}" srcOrd="0" destOrd="0" presId="urn:microsoft.com/office/officeart/2005/8/layout/hProcess9"/>
    <dgm:cxn modelId="{5881A4FA-A0AC-4758-9074-0BD52085F04F}" type="presParOf" srcId="{AFEB645A-D9D5-495B-8BF0-FD20D575E3F7}" destId="{FE46871E-7B16-4049-9EF0-8F29F5D57057}" srcOrd="0" destOrd="0" presId="urn:microsoft.com/office/officeart/2005/8/layout/hProcess9"/>
    <dgm:cxn modelId="{A62CF562-7251-49BF-80F3-18B22F60BA31}" type="presParOf" srcId="{AFEB645A-D9D5-495B-8BF0-FD20D575E3F7}" destId="{C1ABBCDA-C3D8-4B32-8110-94C33679E668}" srcOrd="1" destOrd="0" presId="urn:microsoft.com/office/officeart/2005/8/layout/hProcess9"/>
    <dgm:cxn modelId="{72DD9659-8F8A-40ED-A35F-9413C35DD922}" type="presParOf" srcId="{C1ABBCDA-C3D8-4B32-8110-94C33679E668}" destId="{AF29B3F4-C4D4-43F7-8527-24231487AA44}" srcOrd="0" destOrd="0" presId="urn:microsoft.com/office/officeart/2005/8/layout/hProcess9"/>
    <dgm:cxn modelId="{C35250FF-EEBC-485F-B7BD-9AC37DDA7B7F}" type="presParOf" srcId="{C1ABBCDA-C3D8-4B32-8110-94C33679E668}" destId="{7D0A0D66-6E3D-4369-8532-F7B793924239}" srcOrd="1" destOrd="0" presId="urn:microsoft.com/office/officeart/2005/8/layout/hProcess9"/>
    <dgm:cxn modelId="{30779F31-2F21-47F6-A558-5A49C27A4ECA}" type="presParOf" srcId="{C1ABBCDA-C3D8-4B32-8110-94C33679E668}" destId="{E42A4DB9-CEE0-46E3-9A26-1F05B1BA7ECC}" srcOrd="2" destOrd="0" presId="urn:microsoft.com/office/officeart/2005/8/layout/hProcess9"/>
    <dgm:cxn modelId="{4C1FA84C-62EB-4109-8CBF-90066DA7D090}" type="presParOf" srcId="{C1ABBCDA-C3D8-4B32-8110-94C33679E668}" destId="{647B385A-A618-43F0-AF66-6867F96A9358}" srcOrd="3" destOrd="0" presId="urn:microsoft.com/office/officeart/2005/8/layout/hProcess9"/>
    <dgm:cxn modelId="{EA959C47-A7F7-47BC-A287-A7EA16C20C9E}" type="presParOf" srcId="{C1ABBCDA-C3D8-4B32-8110-94C33679E668}" destId="{706EDA52-0B45-4275-9075-A14616E679DF}" srcOrd="4" destOrd="0" presId="urn:microsoft.com/office/officeart/2005/8/layout/hProcess9"/>
  </dgm:cxnLst>
  <dgm:bg/>
  <dgm:whole/>
</dgm:dataModel>
</file>

<file path=ppt/diagrams/data3.xml><?xml version="1.0" encoding="utf-8"?>
<dgm:dataModel xmlns:dgm="http://schemas.openxmlformats.org/drawingml/2006/diagram" xmlns:a="http://schemas.openxmlformats.org/drawingml/2006/main">
  <dgm:ptLst>
    <dgm:pt modelId="{2D03A842-5F38-465A-9676-ED31EBAD5A1E}" type="doc">
      <dgm:prSet loTypeId="urn:microsoft.com/office/officeart/2005/8/layout/hProcess4" loCatId="process" qsTypeId="urn:microsoft.com/office/officeart/2005/8/quickstyle/simple1" qsCatId="simple" csTypeId="urn:microsoft.com/office/officeart/2005/8/colors/accent3_1" csCatId="accent3" phldr="1"/>
      <dgm:spPr/>
      <dgm:t>
        <a:bodyPr/>
        <a:lstStyle/>
        <a:p>
          <a:endParaRPr lang="el-GR"/>
        </a:p>
      </dgm:t>
    </dgm:pt>
    <dgm:pt modelId="{1F6FB879-2E89-492B-BD77-5BF67888500A}">
      <dgm:prSet phldrT="[Text]" custT="1"/>
      <dgm:spPr/>
      <dgm:t>
        <a:bodyPr/>
        <a:lstStyle/>
        <a:p>
          <a:r>
            <a:rPr lang="en-US" sz="1800" b="1" dirty="0" smtClean="0">
              <a:solidFill>
                <a:srgbClr val="003C96"/>
              </a:solidFill>
            </a:rPr>
            <a:t>Local Management Unit</a:t>
          </a:r>
          <a:endParaRPr lang="el-GR" sz="1800" b="1" dirty="0">
            <a:solidFill>
              <a:srgbClr val="003C96"/>
            </a:solidFill>
          </a:endParaRPr>
        </a:p>
      </dgm:t>
    </dgm:pt>
    <dgm:pt modelId="{BF4401AC-89F6-46F5-81ED-9AC84644E51A}" type="parTrans" cxnId="{701F6838-B4C7-4096-80FB-07F4C3457F8A}">
      <dgm:prSet/>
      <dgm:spPr/>
      <dgm:t>
        <a:bodyPr/>
        <a:lstStyle/>
        <a:p>
          <a:endParaRPr lang="el-GR">
            <a:solidFill>
              <a:srgbClr val="003C96"/>
            </a:solidFill>
          </a:endParaRPr>
        </a:p>
      </dgm:t>
    </dgm:pt>
    <dgm:pt modelId="{4CBC4F0B-94FC-440B-B59B-68CF96DB3E2C}" type="sibTrans" cxnId="{701F6838-B4C7-4096-80FB-07F4C3457F8A}">
      <dgm:prSet/>
      <dgm:spPr/>
      <dgm:t>
        <a:bodyPr/>
        <a:lstStyle/>
        <a:p>
          <a:endParaRPr lang="el-GR">
            <a:solidFill>
              <a:srgbClr val="003C96"/>
            </a:solidFill>
          </a:endParaRPr>
        </a:p>
      </dgm:t>
    </dgm:pt>
    <dgm:pt modelId="{E5DC7312-9C5C-40BA-9D76-F05B3346809C}">
      <dgm:prSet phldrT="[Text]" custT="1"/>
      <dgm:spPr/>
      <dgm:t>
        <a:bodyPr/>
        <a:lstStyle/>
        <a:p>
          <a:pPr algn="ctr"/>
          <a:r>
            <a:rPr lang="en-US" sz="1700" dirty="0" smtClean="0">
              <a:solidFill>
                <a:srgbClr val="003C96"/>
              </a:solidFill>
            </a:rPr>
            <a:t>Wetland’s Management</a:t>
          </a:r>
          <a:endParaRPr lang="el-GR" sz="1700" dirty="0">
            <a:solidFill>
              <a:srgbClr val="003C96"/>
            </a:solidFill>
          </a:endParaRPr>
        </a:p>
      </dgm:t>
    </dgm:pt>
    <dgm:pt modelId="{0A0430C2-C09B-4161-B7D6-D75AC9AD1F6B}" type="parTrans" cxnId="{765DF3FC-2059-4759-AEE2-F8BC5F7D8C15}">
      <dgm:prSet/>
      <dgm:spPr/>
      <dgm:t>
        <a:bodyPr/>
        <a:lstStyle/>
        <a:p>
          <a:endParaRPr lang="el-GR">
            <a:solidFill>
              <a:srgbClr val="003C96"/>
            </a:solidFill>
          </a:endParaRPr>
        </a:p>
      </dgm:t>
    </dgm:pt>
    <dgm:pt modelId="{93D6F5C5-D105-41B6-8B2F-8B08F1D7CE25}" type="sibTrans" cxnId="{765DF3FC-2059-4759-AEE2-F8BC5F7D8C15}">
      <dgm:prSet/>
      <dgm:spPr/>
      <dgm:t>
        <a:bodyPr/>
        <a:lstStyle/>
        <a:p>
          <a:endParaRPr lang="el-GR">
            <a:solidFill>
              <a:srgbClr val="003C96"/>
            </a:solidFill>
          </a:endParaRPr>
        </a:p>
      </dgm:t>
    </dgm:pt>
    <dgm:pt modelId="{2878B5AA-EFFF-466B-B494-AB8307BABEE5}">
      <dgm:prSet phldrT="[Text]" custT="1"/>
      <dgm:spPr/>
      <dgm:t>
        <a:bodyPr/>
        <a:lstStyle/>
        <a:p>
          <a:pPr algn="ctr"/>
          <a:r>
            <a:rPr lang="en-US" sz="1700" dirty="0" smtClean="0">
              <a:solidFill>
                <a:srgbClr val="003C96"/>
              </a:solidFill>
            </a:rPr>
            <a:t>Scientific Monitoring</a:t>
          </a:r>
          <a:endParaRPr lang="el-GR" sz="1700" dirty="0">
            <a:solidFill>
              <a:srgbClr val="003C96"/>
            </a:solidFill>
          </a:endParaRPr>
        </a:p>
      </dgm:t>
    </dgm:pt>
    <dgm:pt modelId="{E6BD7CB8-4693-47BB-BD8E-F1630E7CF462}" type="parTrans" cxnId="{B3716FEA-BBF8-4428-9D7B-BAD35D1637D3}">
      <dgm:prSet/>
      <dgm:spPr/>
      <dgm:t>
        <a:bodyPr/>
        <a:lstStyle/>
        <a:p>
          <a:endParaRPr lang="el-GR">
            <a:solidFill>
              <a:srgbClr val="003C96"/>
            </a:solidFill>
          </a:endParaRPr>
        </a:p>
      </dgm:t>
    </dgm:pt>
    <dgm:pt modelId="{8B1EC3A7-8C5B-4449-89EC-501D08180490}" type="sibTrans" cxnId="{B3716FEA-BBF8-4428-9D7B-BAD35D1637D3}">
      <dgm:prSet/>
      <dgm:spPr/>
      <dgm:t>
        <a:bodyPr/>
        <a:lstStyle/>
        <a:p>
          <a:endParaRPr lang="el-GR">
            <a:solidFill>
              <a:srgbClr val="003C96"/>
            </a:solidFill>
          </a:endParaRPr>
        </a:p>
      </dgm:t>
    </dgm:pt>
    <dgm:pt modelId="{3D743287-58DF-41B2-871E-DEDC43DD58F4}">
      <dgm:prSet phldrT="[Text]" custT="1"/>
      <dgm:spPr/>
      <dgm:t>
        <a:bodyPr/>
        <a:lstStyle/>
        <a:p>
          <a:r>
            <a:rPr lang="en-US" sz="1800" b="1" dirty="0" smtClean="0">
              <a:solidFill>
                <a:srgbClr val="003C96"/>
              </a:solidFill>
            </a:rPr>
            <a:t>Environmental Museum of </a:t>
          </a:r>
          <a:r>
            <a:rPr lang="en-US" sz="1800" b="1" dirty="0" err="1" smtClean="0">
              <a:solidFill>
                <a:srgbClr val="003C96"/>
              </a:solidFill>
            </a:rPr>
            <a:t>Stymphalia</a:t>
          </a:r>
          <a:endParaRPr lang="el-GR" sz="1800" b="1" dirty="0">
            <a:solidFill>
              <a:srgbClr val="003C96"/>
            </a:solidFill>
          </a:endParaRPr>
        </a:p>
      </dgm:t>
    </dgm:pt>
    <dgm:pt modelId="{DB5F6F5B-7E47-4700-A744-C6513DAD3826}" type="parTrans" cxnId="{23F96966-DD3A-42F1-840C-2926695612AF}">
      <dgm:prSet/>
      <dgm:spPr/>
      <dgm:t>
        <a:bodyPr/>
        <a:lstStyle/>
        <a:p>
          <a:endParaRPr lang="el-GR">
            <a:solidFill>
              <a:srgbClr val="003C96"/>
            </a:solidFill>
          </a:endParaRPr>
        </a:p>
      </dgm:t>
    </dgm:pt>
    <dgm:pt modelId="{E27B36AD-E02B-4BE1-8EC9-09BFDE28D880}" type="sibTrans" cxnId="{23F96966-DD3A-42F1-840C-2926695612AF}">
      <dgm:prSet/>
      <dgm:spPr/>
      <dgm:t>
        <a:bodyPr/>
        <a:lstStyle/>
        <a:p>
          <a:endParaRPr lang="el-GR">
            <a:solidFill>
              <a:srgbClr val="003C96"/>
            </a:solidFill>
          </a:endParaRPr>
        </a:p>
      </dgm:t>
    </dgm:pt>
    <dgm:pt modelId="{F11FD55B-1921-4A16-A6CA-737FD4BD070E}">
      <dgm:prSet phldrT="[Text]" custT="1"/>
      <dgm:spPr/>
      <dgm:t>
        <a:bodyPr/>
        <a:lstStyle/>
        <a:p>
          <a:r>
            <a:rPr lang="en-US" sz="1700" dirty="0" smtClean="0">
              <a:solidFill>
                <a:srgbClr val="003C96"/>
              </a:solidFill>
            </a:rPr>
            <a:t>Communication</a:t>
          </a:r>
          <a:endParaRPr lang="el-GR" sz="1700" dirty="0">
            <a:solidFill>
              <a:srgbClr val="003C96"/>
            </a:solidFill>
          </a:endParaRPr>
        </a:p>
      </dgm:t>
    </dgm:pt>
    <dgm:pt modelId="{5131D28C-5154-41E9-A650-FBC638D27880}" type="parTrans" cxnId="{AFBA4C73-7B09-4FF2-AE8C-17EA2A892976}">
      <dgm:prSet/>
      <dgm:spPr/>
      <dgm:t>
        <a:bodyPr/>
        <a:lstStyle/>
        <a:p>
          <a:endParaRPr lang="el-GR">
            <a:solidFill>
              <a:srgbClr val="003C96"/>
            </a:solidFill>
          </a:endParaRPr>
        </a:p>
      </dgm:t>
    </dgm:pt>
    <dgm:pt modelId="{E4E961FF-03F9-496E-A169-FF7907AA22B4}" type="sibTrans" cxnId="{AFBA4C73-7B09-4FF2-AE8C-17EA2A892976}">
      <dgm:prSet/>
      <dgm:spPr/>
      <dgm:t>
        <a:bodyPr/>
        <a:lstStyle/>
        <a:p>
          <a:endParaRPr lang="el-GR">
            <a:solidFill>
              <a:srgbClr val="003C96"/>
            </a:solidFill>
          </a:endParaRPr>
        </a:p>
      </dgm:t>
    </dgm:pt>
    <dgm:pt modelId="{512DD748-4564-418A-B857-407B5CC868B2}">
      <dgm:prSet phldrT="[Text]" custT="1"/>
      <dgm:spPr/>
      <dgm:t>
        <a:bodyPr/>
        <a:lstStyle/>
        <a:p>
          <a:r>
            <a:rPr lang="en-US" sz="1800" b="1" dirty="0" smtClean="0">
              <a:solidFill>
                <a:srgbClr val="003C96"/>
              </a:solidFill>
            </a:rPr>
            <a:t>Investment scheme</a:t>
          </a:r>
          <a:endParaRPr lang="el-GR" sz="1800" b="1" dirty="0">
            <a:solidFill>
              <a:srgbClr val="003C96"/>
            </a:solidFill>
          </a:endParaRPr>
        </a:p>
      </dgm:t>
    </dgm:pt>
    <dgm:pt modelId="{0D796F59-E0C2-487D-965B-CDFF8ED00ED7}" type="parTrans" cxnId="{C0EF0855-9894-4AB2-BF01-7BB439026E6C}">
      <dgm:prSet/>
      <dgm:spPr/>
      <dgm:t>
        <a:bodyPr/>
        <a:lstStyle/>
        <a:p>
          <a:endParaRPr lang="el-GR">
            <a:solidFill>
              <a:srgbClr val="003C96"/>
            </a:solidFill>
          </a:endParaRPr>
        </a:p>
      </dgm:t>
    </dgm:pt>
    <dgm:pt modelId="{D07C60B4-B4EF-4009-BAC6-0CC6EB883399}" type="sibTrans" cxnId="{C0EF0855-9894-4AB2-BF01-7BB439026E6C}">
      <dgm:prSet/>
      <dgm:spPr/>
      <dgm:t>
        <a:bodyPr/>
        <a:lstStyle/>
        <a:p>
          <a:endParaRPr lang="el-GR">
            <a:solidFill>
              <a:srgbClr val="003C96"/>
            </a:solidFill>
          </a:endParaRPr>
        </a:p>
      </dgm:t>
    </dgm:pt>
    <dgm:pt modelId="{18C0A71D-0F6B-4D14-A9EA-FDE63D010C27}">
      <dgm:prSet phldrT="[Text]" custT="1"/>
      <dgm:spPr/>
      <dgm:t>
        <a:bodyPr/>
        <a:lstStyle/>
        <a:p>
          <a:r>
            <a:rPr lang="en-US" sz="1700" dirty="0" smtClean="0">
              <a:solidFill>
                <a:srgbClr val="003C96"/>
              </a:solidFill>
            </a:rPr>
            <a:t>Environmental awareness activities</a:t>
          </a:r>
          <a:endParaRPr lang="el-GR" sz="1700" dirty="0">
            <a:solidFill>
              <a:srgbClr val="003C96"/>
            </a:solidFill>
          </a:endParaRPr>
        </a:p>
      </dgm:t>
    </dgm:pt>
    <dgm:pt modelId="{07999214-323E-4123-B676-B50224D454A4}" type="parTrans" cxnId="{2398F430-CDD4-4B11-9A39-27E4A3CF1880}">
      <dgm:prSet/>
      <dgm:spPr/>
      <dgm:t>
        <a:bodyPr/>
        <a:lstStyle/>
        <a:p>
          <a:endParaRPr lang="el-GR">
            <a:solidFill>
              <a:srgbClr val="003C96"/>
            </a:solidFill>
          </a:endParaRPr>
        </a:p>
      </dgm:t>
    </dgm:pt>
    <dgm:pt modelId="{F43008EB-80BE-4B89-8E74-67240DB5B66A}" type="sibTrans" cxnId="{2398F430-CDD4-4B11-9A39-27E4A3CF1880}">
      <dgm:prSet/>
      <dgm:spPr/>
      <dgm:t>
        <a:bodyPr/>
        <a:lstStyle/>
        <a:p>
          <a:endParaRPr lang="el-GR">
            <a:solidFill>
              <a:srgbClr val="003C96"/>
            </a:solidFill>
          </a:endParaRPr>
        </a:p>
      </dgm:t>
    </dgm:pt>
    <dgm:pt modelId="{D49C81C4-41EE-48CE-B668-E4396CA1D58C}">
      <dgm:prSet phldrT="[Text]"/>
      <dgm:spPr/>
      <dgm:t>
        <a:bodyPr/>
        <a:lstStyle/>
        <a:p>
          <a:endParaRPr lang="el-GR" sz="1300" dirty="0">
            <a:solidFill>
              <a:srgbClr val="003C96"/>
            </a:solidFill>
          </a:endParaRPr>
        </a:p>
      </dgm:t>
    </dgm:pt>
    <dgm:pt modelId="{D94C1464-02F0-4B06-B06C-FCFF2CEFA053}" type="parTrans" cxnId="{EF735B2F-825D-44CD-9989-6E527C4AA146}">
      <dgm:prSet/>
      <dgm:spPr/>
      <dgm:t>
        <a:bodyPr/>
        <a:lstStyle/>
        <a:p>
          <a:endParaRPr lang="el-GR">
            <a:solidFill>
              <a:srgbClr val="003C96"/>
            </a:solidFill>
          </a:endParaRPr>
        </a:p>
      </dgm:t>
    </dgm:pt>
    <dgm:pt modelId="{5F85D142-CF3D-4E42-8C17-7B207FC6BACB}" type="sibTrans" cxnId="{EF735B2F-825D-44CD-9989-6E527C4AA146}">
      <dgm:prSet/>
      <dgm:spPr/>
      <dgm:t>
        <a:bodyPr/>
        <a:lstStyle/>
        <a:p>
          <a:endParaRPr lang="el-GR">
            <a:solidFill>
              <a:srgbClr val="003C96"/>
            </a:solidFill>
          </a:endParaRPr>
        </a:p>
      </dgm:t>
    </dgm:pt>
    <dgm:pt modelId="{66C5CE0D-1D67-41D8-820C-8B4717483699}">
      <dgm:prSet phldrT="[Text]" custT="1"/>
      <dgm:spPr/>
      <dgm:t>
        <a:bodyPr/>
        <a:lstStyle/>
        <a:p>
          <a:r>
            <a:rPr lang="en-US" sz="1700" dirty="0" smtClean="0">
              <a:solidFill>
                <a:srgbClr val="003C96"/>
              </a:solidFill>
            </a:rPr>
            <a:t>Engagement of the local community</a:t>
          </a:r>
          <a:endParaRPr lang="el-GR" sz="1700" dirty="0">
            <a:solidFill>
              <a:srgbClr val="003C96"/>
            </a:solidFill>
          </a:endParaRPr>
        </a:p>
      </dgm:t>
    </dgm:pt>
    <dgm:pt modelId="{DF556EC4-26E6-4243-BB26-2B69053493CB}" type="parTrans" cxnId="{3294A0CE-E256-4F7B-9D8D-E80B64C35786}">
      <dgm:prSet/>
      <dgm:spPr/>
      <dgm:t>
        <a:bodyPr/>
        <a:lstStyle/>
        <a:p>
          <a:endParaRPr lang="el-GR">
            <a:solidFill>
              <a:srgbClr val="003C96"/>
            </a:solidFill>
          </a:endParaRPr>
        </a:p>
      </dgm:t>
    </dgm:pt>
    <dgm:pt modelId="{A481C60A-7981-4414-969E-D622FEF60FC1}" type="sibTrans" cxnId="{3294A0CE-E256-4F7B-9D8D-E80B64C35786}">
      <dgm:prSet/>
      <dgm:spPr/>
      <dgm:t>
        <a:bodyPr/>
        <a:lstStyle/>
        <a:p>
          <a:endParaRPr lang="el-GR">
            <a:solidFill>
              <a:srgbClr val="003C96"/>
            </a:solidFill>
          </a:endParaRPr>
        </a:p>
      </dgm:t>
    </dgm:pt>
    <dgm:pt modelId="{926EA7F2-0941-4030-B74A-DA51C43AEE48}">
      <dgm:prSet phldrT="[Text]" custT="1"/>
      <dgm:spPr/>
      <dgm:t>
        <a:bodyPr/>
        <a:lstStyle/>
        <a:p>
          <a:r>
            <a:rPr lang="en-US" sz="1700" b="0" dirty="0" smtClean="0">
              <a:solidFill>
                <a:srgbClr val="003C96"/>
              </a:solidFill>
              <a:ea typeface="MS PGothic" pitchFamily="34" charset="-128"/>
            </a:rPr>
            <a:t>Reed Biomass Utilization (biomass power plant,</a:t>
          </a:r>
          <a:r>
            <a:rPr lang="el-GR" sz="1700" b="0" dirty="0" smtClean="0">
              <a:solidFill>
                <a:srgbClr val="003C96"/>
              </a:solidFill>
              <a:ea typeface="MS PGothic" pitchFamily="34" charset="-128"/>
            </a:rPr>
            <a:t> </a:t>
          </a:r>
          <a:r>
            <a:rPr lang="en-US" sz="1700" b="0" dirty="0" smtClean="0">
              <a:solidFill>
                <a:srgbClr val="003C96"/>
              </a:solidFill>
              <a:ea typeface="MS PGothic" pitchFamily="34" charset="-128"/>
            </a:rPr>
            <a:t> pellets, compost)</a:t>
          </a:r>
          <a:endParaRPr lang="el-GR" sz="1700" b="0" dirty="0">
            <a:solidFill>
              <a:srgbClr val="003C96"/>
            </a:solidFill>
          </a:endParaRPr>
        </a:p>
      </dgm:t>
    </dgm:pt>
    <dgm:pt modelId="{2215A83A-6C4F-478B-BEAC-50F2E985543D}" type="parTrans" cxnId="{02BEBD56-BD6E-4F03-8519-FB8DA9C176AD}">
      <dgm:prSet/>
      <dgm:spPr/>
      <dgm:t>
        <a:bodyPr/>
        <a:lstStyle/>
        <a:p>
          <a:endParaRPr lang="el-GR">
            <a:solidFill>
              <a:srgbClr val="003C96"/>
            </a:solidFill>
          </a:endParaRPr>
        </a:p>
      </dgm:t>
    </dgm:pt>
    <dgm:pt modelId="{857C6C7E-E3B8-49A9-9B3F-27FA14982FC2}" type="sibTrans" cxnId="{02BEBD56-BD6E-4F03-8519-FB8DA9C176AD}">
      <dgm:prSet/>
      <dgm:spPr/>
      <dgm:t>
        <a:bodyPr/>
        <a:lstStyle/>
        <a:p>
          <a:endParaRPr lang="el-GR">
            <a:solidFill>
              <a:srgbClr val="003C96"/>
            </a:solidFill>
          </a:endParaRPr>
        </a:p>
      </dgm:t>
    </dgm:pt>
    <dgm:pt modelId="{CF92951E-AE46-47CB-8CDB-91CC50CAA2B7}" type="pres">
      <dgm:prSet presAssocID="{2D03A842-5F38-465A-9676-ED31EBAD5A1E}" presName="Name0" presStyleCnt="0">
        <dgm:presLayoutVars>
          <dgm:dir/>
          <dgm:animLvl val="lvl"/>
          <dgm:resizeHandles val="exact"/>
        </dgm:presLayoutVars>
      </dgm:prSet>
      <dgm:spPr/>
      <dgm:t>
        <a:bodyPr/>
        <a:lstStyle/>
        <a:p>
          <a:endParaRPr lang="el-GR"/>
        </a:p>
      </dgm:t>
    </dgm:pt>
    <dgm:pt modelId="{7CB15B09-5AF3-47CA-8724-7ECC9E5444B6}" type="pres">
      <dgm:prSet presAssocID="{2D03A842-5F38-465A-9676-ED31EBAD5A1E}" presName="tSp" presStyleCnt="0"/>
      <dgm:spPr/>
    </dgm:pt>
    <dgm:pt modelId="{4DFC9EE1-C18A-447A-BE56-78C1526F8D3B}" type="pres">
      <dgm:prSet presAssocID="{2D03A842-5F38-465A-9676-ED31EBAD5A1E}" presName="bSp" presStyleCnt="0"/>
      <dgm:spPr/>
    </dgm:pt>
    <dgm:pt modelId="{DFE34FEB-E29D-464F-A135-5958376A6E53}" type="pres">
      <dgm:prSet presAssocID="{2D03A842-5F38-465A-9676-ED31EBAD5A1E}" presName="process" presStyleCnt="0"/>
      <dgm:spPr/>
    </dgm:pt>
    <dgm:pt modelId="{D7327C3A-2CB2-4C90-8A57-7DA4E8A5A553}" type="pres">
      <dgm:prSet presAssocID="{1F6FB879-2E89-492B-BD77-5BF67888500A}" presName="composite1" presStyleCnt="0"/>
      <dgm:spPr/>
    </dgm:pt>
    <dgm:pt modelId="{88CB38E6-CAA2-46DB-B326-B8E6EA97FE98}" type="pres">
      <dgm:prSet presAssocID="{1F6FB879-2E89-492B-BD77-5BF67888500A}" presName="dummyNode1" presStyleLbl="node1" presStyleIdx="0" presStyleCnt="3"/>
      <dgm:spPr/>
    </dgm:pt>
    <dgm:pt modelId="{E1A44ED8-B906-4A4D-A2E0-6DD1D183AB45}" type="pres">
      <dgm:prSet presAssocID="{1F6FB879-2E89-492B-BD77-5BF67888500A}" presName="childNode1" presStyleLbl="bgAcc1" presStyleIdx="0" presStyleCnt="3" custScaleY="93279">
        <dgm:presLayoutVars>
          <dgm:bulletEnabled val="1"/>
        </dgm:presLayoutVars>
      </dgm:prSet>
      <dgm:spPr/>
      <dgm:t>
        <a:bodyPr/>
        <a:lstStyle/>
        <a:p>
          <a:endParaRPr lang="el-GR"/>
        </a:p>
      </dgm:t>
    </dgm:pt>
    <dgm:pt modelId="{EE58683A-A831-4305-9BEA-BD6BD82CA0A6}" type="pres">
      <dgm:prSet presAssocID="{1F6FB879-2E89-492B-BD77-5BF67888500A}" presName="childNode1tx" presStyleLbl="bgAcc1" presStyleIdx="0" presStyleCnt="3">
        <dgm:presLayoutVars>
          <dgm:bulletEnabled val="1"/>
        </dgm:presLayoutVars>
      </dgm:prSet>
      <dgm:spPr/>
      <dgm:t>
        <a:bodyPr/>
        <a:lstStyle/>
        <a:p>
          <a:endParaRPr lang="el-GR"/>
        </a:p>
      </dgm:t>
    </dgm:pt>
    <dgm:pt modelId="{9842759A-26A9-45D2-8176-B7C1033C64FC}" type="pres">
      <dgm:prSet presAssocID="{1F6FB879-2E89-492B-BD77-5BF67888500A}" presName="parentNode1" presStyleLbl="node1" presStyleIdx="0" presStyleCnt="3" custScaleX="116642">
        <dgm:presLayoutVars>
          <dgm:chMax val="1"/>
          <dgm:bulletEnabled val="1"/>
        </dgm:presLayoutVars>
      </dgm:prSet>
      <dgm:spPr/>
      <dgm:t>
        <a:bodyPr/>
        <a:lstStyle/>
        <a:p>
          <a:endParaRPr lang="el-GR"/>
        </a:p>
      </dgm:t>
    </dgm:pt>
    <dgm:pt modelId="{EE389504-FB73-4D13-BA11-F1ADEAF660E3}" type="pres">
      <dgm:prSet presAssocID="{1F6FB879-2E89-492B-BD77-5BF67888500A}" presName="connSite1" presStyleCnt="0"/>
      <dgm:spPr/>
    </dgm:pt>
    <dgm:pt modelId="{C3F91B88-124B-4B56-8203-220318AB6AAB}" type="pres">
      <dgm:prSet presAssocID="{4CBC4F0B-94FC-440B-B59B-68CF96DB3E2C}" presName="Name9" presStyleLbl="sibTrans2D1" presStyleIdx="0" presStyleCnt="2"/>
      <dgm:spPr/>
      <dgm:t>
        <a:bodyPr/>
        <a:lstStyle/>
        <a:p>
          <a:endParaRPr lang="el-GR"/>
        </a:p>
      </dgm:t>
    </dgm:pt>
    <dgm:pt modelId="{662EDBED-EFA8-4259-A922-B18B6049A7C9}" type="pres">
      <dgm:prSet presAssocID="{3D743287-58DF-41B2-871E-DEDC43DD58F4}" presName="composite2" presStyleCnt="0"/>
      <dgm:spPr/>
    </dgm:pt>
    <dgm:pt modelId="{B689F1B0-AE9F-4A71-B752-CA831D4FDE64}" type="pres">
      <dgm:prSet presAssocID="{3D743287-58DF-41B2-871E-DEDC43DD58F4}" presName="dummyNode2" presStyleLbl="node1" presStyleIdx="0" presStyleCnt="3"/>
      <dgm:spPr/>
    </dgm:pt>
    <dgm:pt modelId="{0DE29AFD-2045-4ECE-A439-0C11B08175D8}" type="pres">
      <dgm:prSet presAssocID="{3D743287-58DF-41B2-871E-DEDC43DD58F4}" presName="childNode2" presStyleLbl="bgAcc1" presStyleIdx="1" presStyleCnt="3" custScaleX="128559" custScaleY="95974">
        <dgm:presLayoutVars>
          <dgm:bulletEnabled val="1"/>
        </dgm:presLayoutVars>
      </dgm:prSet>
      <dgm:spPr/>
      <dgm:t>
        <a:bodyPr/>
        <a:lstStyle/>
        <a:p>
          <a:endParaRPr lang="el-GR"/>
        </a:p>
      </dgm:t>
    </dgm:pt>
    <dgm:pt modelId="{D6F4A132-4254-4EB3-A011-B7DC2B99223E}" type="pres">
      <dgm:prSet presAssocID="{3D743287-58DF-41B2-871E-DEDC43DD58F4}" presName="childNode2tx" presStyleLbl="bgAcc1" presStyleIdx="1" presStyleCnt="3">
        <dgm:presLayoutVars>
          <dgm:bulletEnabled val="1"/>
        </dgm:presLayoutVars>
      </dgm:prSet>
      <dgm:spPr/>
      <dgm:t>
        <a:bodyPr/>
        <a:lstStyle/>
        <a:p>
          <a:endParaRPr lang="el-GR"/>
        </a:p>
      </dgm:t>
    </dgm:pt>
    <dgm:pt modelId="{3FDAB37B-63D8-4ABA-ACA7-182F03339981}" type="pres">
      <dgm:prSet presAssocID="{3D743287-58DF-41B2-871E-DEDC43DD58F4}" presName="parentNode2" presStyleLbl="node1" presStyleIdx="1" presStyleCnt="3" custScaleX="110685" custScaleY="112782" custLinFactNeighborX="799" custLinFactNeighborY="-18077">
        <dgm:presLayoutVars>
          <dgm:chMax val="0"/>
          <dgm:bulletEnabled val="1"/>
        </dgm:presLayoutVars>
      </dgm:prSet>
      <dgm:spPr/>
      <dgm:t>
        <a:bodyPr/>
        <a:lstStyle/>
        <a:p>
          <a:endParaRPr lang="el-GR"/>
        </a:p>
      </dgm:t>
    </dgm:pt>
    <dgm:pt modelId="{520BE93C-C1E6-4E28-92EF-CE7194DF00DD}" type="pres">
      <dgm:prSet presAssocID="{3D743287-58DF-41B2-871E-DEDC43DD58F4}" presName="connSite2" presStyleCnt="0"/>
      <dgm:spPr/>
    </dgm:pt>
    <dgm:pt modelId="{90AC9F3A-4866-4E3E-BF1C-D844AA0536E7}" type="pres">
      <dgm:prSet presAssocID="{E27B36AD-E02B-4BE1-8EC9-09BFDE28D880}" presName="Name18" presStyleLbl="sibTrans2D1" presStyleIdx="1" presStyleCnt="2"/>
      <dgm:spPr/>
      <dgm:t>
        <a:bodyPr/>
        <a:lstStyle/>
        <a:p>
          <a:endParaRPr lang="el-GR"/>
        </a:p>
      </dgm:t>
    </dgm:pt>
    <dgm:pt modelId="{0DCEA1CB-3555-434D-A722-FE25BFDA8EBB}" type="pres">
      <dgm:prSet presAssocID="{512DD748-4564-418A-B857-407B5CC868B2}" presName="composite1" presStyleCnt="0"/>
      <dgm:spPr/>
    </dgm:pt>
    <dgm:pt modelId="{8CD9F948-A93E-420E-8C20-FEB06C2CB32A}" type="pres">
      <dgm:prSet presAssocID="{512DD748-4564-418A-B857-407B5CC868B2}" presName="dummyNode1" presStyleLbl="node1" presStyleIdx="1" presStyleCnt="3"/>
      <dgm:spPr/>
    </dgm:pt>
    <dgm:pt modelId="{3AA31950-9732-4AF2-BBAB-6F4D51037067}" type="pres">
      <dgm:prSet presAssocID="{512DD748-4564-418A-B857-407B5CC868B2}" presName="childNode1" presStyleLbl="bgAcc1" presStyleIdx="2" presStyleCnt="3" custScaleY="93996" custLinFactNeighborX="1599" custLinFactNeighborY="1063">
        <dgm:presLayoutVars>
          <dgm:bulletEnabled val="1"/>
        </dgm:presLayoutVars>
      </dgm:prSet>
      <dgm:spPr/>
      <dgm:t>
        <a:bodyPr/>
        <a:lstStyle/>
        <a:p>
          <a:endParaRPr lang="el-GR"/>
        </a:p>
      </dgm:t>
    </dgm:pt>
    <dgm:pt modelId="{68A2E5C9-AB49-49E2-819E-7319F784DEE7}" type="pres">
      <dgm:prSet presAssocID="{512DD748-4564-418A-B857-407B5CC868B2}" presName="childNode1tx" presStyleLbl="bgAcc1" presStyleIdx="2" presStyleCnt="3">
        <dgm:presLayoutVars>
          <dgm:bulletEnabled val="1"/>
        </dgm:presLayoutVars>
      </dgm:prSet>
      <dgm:spPr/>
      <dgm:t>
        <a:bodyPr/>
        <a:lstStyle/>
        <a:p>
          <a:endParaRPr lang="el-GR"/>
        </a:p>
      </dgm:t>
    </dgm:pt>
    <dgm:pt modelId="{7581669E-782C-41C0-93EA-544C66A046FE}" type="pres">
      <dgm:prSet presAssocID="{512DD748-4564-418A-B857-407B5CC868B2}" presName="parentNode1" presStyleLbl="node1" presStyleIdx="2" presStyleCnt="3" custLinFactNeighborY="24677">
        <dgm:presLayoutVars>
          <dgm:chMax val="1"/>
          <dgm:bulletEnabled val="1"/>
        </dgm:presLayoutVars>
      </dgm:prSet>
      <dgm:spPr/>
      <dgm:t>
        <a:bodyPr/>
        <a:lstStyle/>
        <a:p>
          <a:endParaRPr lang="el-GR"/>
        </a:p>
      </dgm:t>
    </dgm:pt>
    <dgm:pt modelId="{199A31DA-F727-418D-9D00-45E66D59B0D8}" type="pres">
      <dgm:prSet presAssocID="{512DD748-4564-418A-B857-407B5CC868B2}" presName="connSite1" presStyleCnt="0"/>
      <dgm:spPr/>
    </dgm:pt>
  </dgm:ptLst>
  <dgm:cxnLst>
    <dgm:cxn modelId="{2222C224-4E7D-4923-8B5D-C0D8453A07A1}" type="presOf" srcId="{926EA7F2-0941-4030-B74A-DA51C43AEE48}" destId="{68A2E5C9-AB49-49E2-819E-7319F784DEE7}" srcOrd="1" destOrd="0" presId="urn:microsoft.com/office/officeart/2005/8/layout/hProcess4"/>
    <dgm:cxn modelId="{2F576B3F-FDD7-403A-A94F-D5DAB760BB29}" type="presOf" srcId="{4CBC4F0B-94FC-440B-B59B-68CF96DB3E2C}" destId="{C3F91B88-124B-4B56-8203-220318AB6AAB}" srcOrd="0" destOrd="0" presId="urn:microsoft.com/office/officeart/2005/8/layout/hProcess4"/>
    <dgm:cxn modelId="{810BE727-D274-48C3-A338-69B3ECBAF35A}" type="presOf" srcId="{F11FD55B-1921-4A16-A6CA-737FD4BD070E}" destId="{0DE29AFD-2045-4ECE-A439-0C11B08175D8}" srcOrd="0" destOrd="0" presId="urn:microsoft.com/office/officeart/2005/8/layout/hProcess4"/>
    <dgm:cxn modelId="{EF735B2F-825D-44CD-9989-6E527C4AA146}" srcId="{3D743287-58DF-41B2-871E-DEDC43DD58F4}" destId="{D49C81C4-41EE-48CE-B668-E4396CA1D58C}" srcOrd="3" destOrd="0" parTransId="{D94C1464-02F0-4B06-B06C-FCFF2CEFA053}" sibTransId="{5F85D142-CF3D-4E42-8C17-7B207FC6BACB}"/>
    <dgm:cxn modelId="{254EBC5F-1BA5-4CDB-BF49-B172A8BED889}" type="presOf" srcId="{E5DC7312-9C5C-40BA-9D76-F05B3346809C}" destId="{EE58683A-A831-4305-9BEA-BD6BD82CA0A6}" srcOrd="1" destOrd="0" presId="urn:microsoft.com/office/officeart/2005/8/layout/hProcess4"/>
    <dgm:cxn modelId="{765DF3FC-2059-4759-AEE2-F8BC5F7D8C15}" srcId="{1F6FB879-2E89-492B-BD77-5BF67888500A}" destId="{E5DC7312-9C5C-40BA-9D76-F05B3346809C}" srcOrd="0" destOrd="0" parTransId="{0A0430C2-C09B-4161-B7D6-D75AC9AD1F6B}" sibTransId="{93D6F5C5-D105-41B6-8B2F-8B08F1D7CE25}"/>
    <dgm:cxn modelId="{23F96966-DD3A-42F1-840C-2926695612AF}" srcId="{2D03A842-5F38-465A-9676-ED31EBAD5A1E}" destId="{3D743287-58DF-41B2-871E-DEDC43DD58F4}" srcOrd="1" destOrd="0" parTransId="{DB5F6F5B-7E47-4700-A744-C6513DAD3826}" sibTransId="{E27B36AD-E02B-4BE1-8EC9-09BFDE28D880}"/>
    <dgm:cxn modelId="{E3B7CA90-D330-4BF4-BFF3-6BB2075D9EA5}" type="presOf" srcId="{E5DC7312-9C5C-40BA-9D76-F05B3346809C}" destId="{E1A44ED8-B906-4A4D-A2E0-6DD1D183AB45}" srcOrd="0" destOrd="0" presId="urn:microsoft.com/office/officeart/2005/8/layout/hProcess4"/>
    <dgm:cxn modelId="{9F49B827-8B6F-464E-B4B5-31975085F242}" type="presOf" srcId="{512DD748-4564-418A-B857-407B5CC868B2}" destId="{7581669E-782C-41C0-93EA-544C66A046FE}" srcOrd="0" destOrd="0" presId="urn:microsoft.com/office/officeart/2005/8/layout/hProcess4"/>
    <dgm:cxn modelId="{C0EF0855-9894-4AB2-BF01-7BB439026E6C}" srcId="{2D03A842-5F38-465A-9676-ED31EBAD5A1E}" destId="{512DD748-4564-418A-B857-407B5CC868B2}" srcOrd="2" destOrd="0" parTransId="{0D796F59-E0C2-487D-965B-CDFF8ED00ED7}" sibTransId="{D07C60B4-B4EF-4009-BAC6-0CC6EB883399}"/>
    <dgm:cxn modelId="{2AEBEA38-9E9B-4BAA-BE21-CD8E9D5ABDC6}" type="presOf" srcId="{F11FD55B-1921-4A16-A6CA-737FD4BD070E}" destId="{D6F4A132-4254-4EB3-A011-B7DC2B99223E}" srcOrd="1" destOrd="0" presId="urn:microsoft.com/office/officeart/2005/8/layout/hProcess4"/>
    <dgm:cxn modelId="{33AD1FA3-1E43-4E03-9F19-E1118D5F942F}" type="presOf" srcId="{1F6FB879-2E89-492B-BD77-5BF67888500A}" destId="{9842759A-26A9-45D2-8176-B7C1033C64FC}" srcOrd="0" destOrd="0" presId="urn:microsoft.com/office/officeart/2005/8/layout/hProcess4"/>
    <dgm:cxn modelId="{2ACE0036-344F-488B-BD16-E5F454F32A7A}" type="presOf" srcId="{66C5CE0D-1D67-41D8-820C-8B4717483699}" destId="{0DE29AFD-2045-4ECE-A439-0C11B08175D8}" srcOrd="0" destOrd="2" presId="urn:microsoft.com/office/officeart/2005/8/layout/hProcess4"/>
    <dgm:cxn modelId="{27213014-E2A6-49C3-A1C3-7604E4DE4A05}" type="presOf" srcId="{E27B36AD-E02B-4BE1-8EC9-09BFDE28D880}" destId="{90AC9F3A-4866-4E3E-BF1C-D844AA0536E7}" srcOrd="0" destOrd="0" presId="urn:microsoft.com/office/officeart/2005/8/layout/hProcess4"/>
    <dgm:cxn modelId="{66E8BF15-F35E-4D1A-8865-C7518A0149CE}" type="presOf" srcId="{D49C81C4-41EE-48CE-B668-E4396CA1D58C}" destId="{D6F4A132-4254-4EB3-A011-B7DC2B99223E}" srcOrd="1" destOrd="3" presId="urn:microsoft.com/office/officeart/2005/8/layout/hProcess4"/>
    <dgm:cxn modelId="{180DAD1D-B223-4094-9886-C2E8962EA1F3}" type="presOf" srcId="{926EA7F2-0941-4030-B74A-DA51C43AEE48}" destId="{3AA31950-9732-4AF2-BBAB-6F4D51037067}" srcOrd="0" destOrd="0" presId="urn:microsoft.com/office/officeart/2005/8/layout/hProcess4"/>
    <dgm:cxn modelId="{AFBA4C73-7B09-4FF2-AE8C-17EA2A892976}" srcId="{3D743287-58DF-41B2-871E-DEDC43DD58F4}" destId="{F11FD55B-1921-4A16-A6CA-737FD4BD070E}" srcOrd="0" destOrd="0" parTransId="{5131D28C-5154-41E9-A650-FBC638D27880}" sibTransId="{E4E961FF-03F9-496E-A169-FF7907AA22B4}"/>
    <dgm:cxn modelId="{9D4218E1-68EE-4330-A697-1B83DDC52B74}" type="presOf" srcId="{18C0A71D-0F6B-4D14-A9EA-FDE63D010C27}" destId="{D6F4A132-4254-4EB3-A011-B7DC2B99223E}" srcOrd="1" destOrd="1" presId="urn:microsoft.com/office/officeart/2005/8/layout/hProcess4"/>
    <dgm:cxn modelId="{0E24333A-A98E-4249-B1A6-527719392550}" type="presOf" srcId="{2D03A842-5F38-465A-9676-ED31EBAD5A1E}" destId="{CF92951E-AE46-47CB-8CDB-91CC50CAA2B7}" srcOrd="0" destOrd="0" presId="urn:microsoft.com/office/officeart/2005/8/layout/hProcess4"/>
    <dgm:cxn modelId="{4236F768-87BF-4823-8F2F-91AA39FDF0C2}" type="presOf" srcId="{3D743287-58DF-41B2-871E-DEDC43DD58F4}" destId="{3FDAB37B-63D8-4ABA-ACA7-182F03339981}" srcOrd="0" destOrd="0" presId="urn:microsoft.com/office/officeart/2005/8/layout/hProcess4"/>
    <dgm:cxn modelId="{A0EC3CCF-2036-4B03-BFE1-DB96B4D4FDC6}" type="presOf" srcId="{2878B5AA-EFFF-466B-B494-AB8307BABEE5}" destId="{E1A44ED8-B906-4A4D-A2E0-6DD1D183AB45}" srcOrd="0" destOrd="1" presId="urn:microsoft.com/office/officeart/2005/8/layout/hProcess4"/>
    <dgm:cxn modelId="{3294A0CE-E256-4F7B-9D8D-E80B64C35786}" srcId="{3D743287-58DF-41B2-871E-DEDC43DD58F4}" destId="{66C5CE0D-1D67-41D8-820C-8B4717483699}" srcOrd="2" destOrd="0" parTransId="{DF556EC4-26E6-4243-BB26-2B69053493CB}" sibTransId="{A481C60A-7981-4414-969E-D622FEF60FC1}"/>
    <dgm:cxn modelId="{2398F430-CDD4-4B11-9A39-27E4A3CF1880}" srcId="{3D743287-58DF-41B2-871E-DEDC43DD58F4}" destId="{18C0A71D-0F6B-4D14-A9EA-FDE63D010C27}" srcOrd="1" destOrd="0" parTransId="{07999214-323E-4123-B676-B50224D454A4}" sibTransId="{F43008EB-80BE-4B89-8E74-67240DB5B66A}"/>
    <dgm:cxn modelId="{701F6838-B4C7-4096-80FB-07F4C3457F8A}" srcId="{2D03A842-5F38-465A-9676-ED31EBAD5A1E}" destId="{1F6FB879-2E89-492B-BD77-5BF67888500A}" srcOrd="0" destOrd="0" parTransId="{BF4401AC-89F6-46F5-81ED-9AC84644E51A}" sibTransId="{4CBC4F0B-94FC-440B-B59B-68CF96DB3E2C}"/>
    <dgm:cxn modelId="{624B77A9-7307-49EC-910B-C4C51DF2E5A1}" type="presOf" srcId="{66C5CE0D-1D67-41D8-820C-8B4717483699}" destId="{D6F4A132-4254-4EB3-A011-B7DC2B99223E}" srcOrd="1" destOrd="2" presId="urn:microsoft.com/office/officeart/2005/8/layout/hProcess4"/>
    <dgm:cxn modelId="{02BEBD56-BD6E-4F03-8519-FB8DA9C176AD}" srcId="{512DD748-4564-418A-B857-407B5CC868B2}" destId="{926EA7F2-0941-4030-B74A-DA51C43AEE48}" srcOrd="0" destOrd="0" parTransId="{2215A83A-6C4F-478B-BEAC-50F2E985543D}" sibTransId="{857C6C7E-E3B8-49A9-9B3F-27FA14982FC2}"/>
    <dgm:cxn modelId="{9388BBFA-D77D-4C07-A85F-473D1B17D8C6}" type="presOf" srcId="{D49C81C4-41EE-48CE-B668-E4396CA1D58C}" destId="{0DE29AFD-2045-4ECE-A439-0C11B08175D8}" srcOrd="0" destOrd="3" presId="urn:microsoft.com/office/officeart/2005/8/layout/hProcess4"/>
    <dgm:cxn modelId="{560369E8-D5F0-4262-97FF-749676216EFF}" type="presOf" srcId="{2878B5AA-EFFF-466B-B494-AB8307BABEE5}" destId="{EE58683A-A831-4305-9BEA-BD6BD82CA0A6}" srcOrd="1" destOrd="1" presId="urn:microsoft.com/office/officeart/2005/8/layout/hProcess4"/>
    <dgm:cxn modelId="{B3716FEA-BBF8-4428-9D7B-BAD35D1637D3}" srcId="{1F6FB879-2E89-492B-BD77-5BF67888500A}" destId="{2878B5AA-EFFF-466B-B494-AB8307BABEE5}" srcOrd="1" destOrd="0" parTransId="{E6BD7CB8-4693-47BB-BD8E-F1630E7CF462}" sibTransId="{8B1EC3A7-8C5B-4449-89EC-501D08180490}"/>
    <dgm:cxn modelId="{A92BFB06-7187-4F3C-B131-8D07B0934AC8}" type="presOf" srcId="{18C0A71D-0F6B-4D14-A9EA-FDE63D010C27}" destId="{0DE29AFD-2045-4ECE-A439-0C11B08175D8}" srcOrd="0" destOrd="1" presId="urn:microsoft.com/office/officeart/2005/8/layout/hProcess4"/>
    <dgm:cxn modelId="{2185129D-71AD-4478-9E18-75039FC40005}" type="presParOf" srcId="{CF92951E-AE46-47CB-8CDB-91CC50CAA2B7}" destId="{7CB15B09-5AF3-47CA-8724-7ECC9E5444B6}" srcOrd="0" destOrd="0" presId="urn:microsoft.com/office/officeart/2005/8/layout/hProcess4"/>
    <dgm:cxn modelId="{EE438891-6865-4EEB-97B8-0EB660DF8CEE}" type="presParOf" srcId="{CF92951E-AE46-47CB-8CDB-91CC50CAA2B7}" destId="{4DFC9EE1-C18A-447A-BE56-78C1526F8D3B}" srcOrd="1" destOrd="0" presId="urn:microsoft.com/office/officeart/2005/8/layout/hProcess4"/>
    <dgm:cxn modelId="{7976D236-E0FA-4AE8-9657-617E4A80AB6C}" type="presParOf" srcId="{CF92951E-AE46-47CB-8CDB-91CC50CAA2B7}" destId="{DFE34FEB-E29D-464F-A135-5958376A6E53}" srcOrd="2" destOrd="0" presId="urn:microsoft.com/office/officeart/2005/8/layout/hProcess4"/>
    <dgm:cxn modelId="{896B7417-F598-4C56-96E4-3B50EA5DEB59}" type="presParOf" srcId="{DFE34FEB-E29D-464F-A135-5958376A6E53}" destId="{D7327C3A-2CB2-4C90-8A57-7DA4E8A5A553}" srcOrd="0" destOrd="0" presId="urn:microsoft.com/office/officeart/2005/8/layout/hProcess4"/>
    <dgm:cxn modelId="{A5DFA379-26A5-4425-B1E7-BBCF43C2A022}" type="presParOf" srcId="{D7327C3A-2CB2-4C90-8A57-7DA4E8A5A553}" destId="{88CB38E6-CAA2-46DB-B326-B8E6EA97FE98}" srcOrd="0" destOrd="0" presId="urn:microsoft.com/office/officeart/2005/8/layout/hProcess4"/>
    <dgm:cxn modelId="{489CC9F8-9695-4F56-ADDA-D82CDC49768A}" type="presParOf" srcId="{D7327C3A-2CB2-4C90-8A57-7DA4E8A5A553}" destId="{E1A44ED8-B906-4A4D-A2E0-6DD1D183AB45}" srcOrd="1" destOrd="0" presId="urn:microsoft.com/office/officeart/2005/8/layout/hProcess4"/>
    <dgm:cxn modelId="{3B0B196A-9395-466D-A84F-ACC1556E2D90}" type="presParOf" srcId="{D7327C3A-2CB2-4C90-8A57-7DA4E8A5A553}" destId="{EE58683A-A831-4305-9BEA-BD6BD82CA0A6}" srcOrd="2" destOrd="0" presId="urn:microsoft.com/office/officeart/2005/8/layout/hProcess4"/>
    <dgm:cxn modelId="{34D7F09B-1318-4786-B8B7-3D034FAECE91}" type="presParOf" srcId="{D7327C3A-2CB2-4C90-8A57-7DA4E8A5A553}" destId="{9842759A-26A9-45D2-8176-B7C1033C64FC}" srcOrd="3" destOrd="0" presId="urn:microsoft.com/office/officeart/2005/8/layout/hProcess4"/>
    <dgm:cxn modelId="{B024CEF6-44B2-48C5-BE94-1664107D9EC6}" type="presParOf" srcId="{D7327C3A-2CB2-4C90-8A57-7DA4E8A5A553}" destId="{EE389504-FB73-4D13-BA11-F1ADEAF660E3}" srcOrd="4" destOrd="0" presId="urn:microsoft.com/office/officeart/2005/8/layout/hProcess4"/>
    <dgm:cxn modelId="{D42B377E-EBA9-4749-B832-4E94058E29B1}" type="presParOf" srcId="{DFE34FEB-E29D-464F-A135-5958376A6E53}" destId="{C3F91B88-124B-4B56-8203-220318AB6AAB}" srcOrd="1" destOrd="0" presId="urn:microsoft.com/office/officeart/2005/8/layout/hProcess4"/>
    <dgm:cxn modelId="{6060919B-04DD-4EAF-8B38-105884463924}" type="presParOf" srcId="{DFE34FEB-E29D-464F-A135-5958376A6E53}" destId="{662EDBED-EFA8-4259-A922-B18B6049A7C9}" srcOrd="2" destOrd="0" presId="urn:microsoft.com/office/officeart/2005/8/layout/hProcess4"/>
    <dgm:cxn modelId="{35CC7C08-0624-4AED-BD2C-32EFED8EAB72}" type="presParOf" srcId="{662EDBED-EFA8-4259-A922-B18B6049A7C9}" destId="{B689F1B0-AE9F-4A71-B752-CA831D4FDE64}" srcOrd="0" destOrd="0" presId="urn:microsoft.com/office/officeart/2005/8/layout/hProcess4"/>
    <dgm:cxn modelId="{308FD757-82CD-4A90-811C-7D3176DA964A}" type="presParOf" srcId="{662EDBED-EFA8-4259-A922-B18B6049A7C9}" destId="{0DE29AFD-2045-4ECE-A439-0C11B08175D8}" srcOrd="1" destOrd="0" presId="urn:microsoft.com/office/officeart/2005/8/layout/hProcess4"/>
    <dgm:cxn modelId="{64C6B479-FD62-40E1-A62C-23C0F089127E}" type="presParOf" srcId="{662EDBED-EFA8-4259-A922-B18B6049A7C9}" destId="{D6F4A132-4254-4EB3-A011-B7DC2B99223E}" srcOrd="2" destOrd="0" presId="urn:microsoft.com/office/officeart/2005/8/layout/hProcess4"/>
    <dgm:cxn modelId="{5460FB00-86B4-42B3-9ADB-743958F9E4A2}" type="presParOf" srcId="{662EDBED-EFA8-4259-A922-B18B6049A7C9}" destId="{3FDAB37B-63D8-4ABA-ACA7-182F03339981}" srcOrd="3" destOrd="0" presId="urn:microsoft.com/office/officeart/2005/8/layout/hProcess4"/>
    <dgm:cxn modelId="{E0C4156D-7096-4C62-88DB-446E279FA88D}" type="presParOf" srcId="{662EDBED-EFA8-4259-A922-B18B6049A7C9}" destId="{520BE93C-C1E6-4E28-92EF-CE7194DF00DD}" srcOrd="4" destOrd="0" presId="urn:microsoft.com/office/officeart/2005/8/layout/hProcess4"/>
    <dgm:cxn modelId="{4584B50A-BA30-4F66-B0AD-F4DBC953C7C2}" type="presParOf" srcId="{DFE34FEB-E29D-464F-A135-5958376A6E53}" destId="{90AC9F3A-4866-4E3E-BF1C-D844AA0536E7}" srcOrd="3" destOrd="0" presId="urn:microsoft.com/office/officeart/2005/8/layout/hProcess4"/>
    <dgm:cxn modelId="{40A67962-9A07-4E9E-A2CF-BB65C4D9EDBB}" type="presParOf" srcId="{DFE34FEB-E29D-464F-A135-5958376A6E53}" destId="{0DCEA1CB-3555-434D-A722-FE25BFDA8EBB}" srcOrd="4" destOrd="0" presId="urn:microsoft.com/office/officeart/2005/8/layout/hProcess4"/>
    <dgm:cxn modelId="{FF62FA47-5533-4F2E-A36C-2CCA948F0455}" type="presParOf" srcId="{0DCEA1CB-3555-434D-A722-FE25BFDA8EBB}" destId="{8CD9F948-A93E-420E-8C20-FEB06C2CB32A}" srcOrd="0" destOrd="0" presId="urn:microsoft.com/office/officeart/2005/8/layout/hProcess4"/>
    <dgm:cxn modelId="{6B5B9F0E-844E-4D19-9886-32C24399C7FB}" type="presParOf" srcId="{0DCEA1CB-3555-434D-A722-FE25BFDA8EBB}" destId="{3AA31950-9732-4AF2-BBAB-6F4D51037067}" srcOrd="1" destOrd="0" presId="urn:microsoft.com/office/officeart/2005/8/layout/hProcess4"/>
    <dgm:cxn modelId="{8C63D3F7-F36D-4EF2-918D-36EC445DD48F}" type="presParOf" srcId="{0DCEA1CB-3555-434D-A722-FE25BFDA8EBB}" destId="{68A2E5C9-AB49-49E2-819E-7319F784DEE7}" srcOrd="2" destOrd="0" presId="urn:microsoft.com/office/officeart/2005/8/layout/hProcess4"/>
    <dgm:cxn modelId="{CE9318E3-896E-4EC6-9B92-5B70C2E52484}" type="presParOf" srcId="{0DCEA1CB-3555-434D-A722-FE25BFDA8EBB}" destId="{7581669E-782C-41C0-93EA-544C66A046FE}" srcOrd="3" destOrd="0" presId="urn:microsoft.com/office/officeart/2005/8/layout/hProcess4"/>
    <dgm:cxn modelId="{8039DC08-E85D-4317-AFD5-1696FEF80E22}" type="presParOf" srcId="{0DCEA1CB-3555-434D-A722-FE25BFDA8EBB}" destId="{199A31DA-F727-418D-9D00-45E66D59B0D8}" srcOrd="4" destOrd="0" presId="urn:microsoft.com/office/officeart/2005/8/layout/hProcess4"/>
  </dgm:cxnLst>
  <dgm:bg/>
  <dgm:whole/>
</dgm:dataModel>
</file>

<file path=ppt/diagrams/data4.xml><?xml version="1.0" encoding="utf-8"?>
<dgm:dataModel xmlns:dgm="http://schemas.openxmlformats.org/drawingml/2006/diagram" xmlns:a="http://schemas.openxmlformats.org/drawingml/2006/main">
  <dgm:ptLst>
    <dgm:pt modelId="{78194BD7-2E19-482B-A503-985AFA8D3DB2}" type="doc">
      <dgm:prSet loTypeId="urn:microsoft.com/office/officeart/2005/8/layout/venn2" loCatId="relationship" qsTypeId="urn:microsoft.com/office/officeart/2005/8/quickstyle/simple3" qsCatId="simple" csTypeId="urn:microsoft.com/office/officeart/2005/8/colors/accent0_3" csCatId="mainScheme" phldr="1"/>
      <dgm:spPr/>
    </dgm:pt>
    <dgm:pt modelId="{69D1889E-872F-451E-9F19-B764E1980217}">
      <dgm:prSet phldrT="[Text]" custT="1"/>
      <dgm:spPr/>
      <dgm:t>
        <a:bodyPr/>
        <a:lstStyle/>
        <a:p>
          <a:r>
            <a:rPr lang="en-US" sz="1500" b="1" dirty="0" smtClean="0">
              <a:solidFill>
                <a:srgbClr val="003C96"/>
              </a:solidFill>
            </a:rPr>
            <a:t>The case of Lake Stymfalia is a model that could work in other areas. </a:t>
          </a:r>
          <a:endParaRPr lang="el-GR" sz="1500" b="1" dirty="0">
            <a:solidFill>
              <a:srgbClr val="003C96"/>
            </a:solidFill>
          </a:endParaRPr>
        </a:p>
      </dgm:t>
    </dgm:pt>
    <dgm:pt modelId="{79BE259E-F735-49D3-81AB-9F0577411751}" type="parTrans" cxnId="{C4F892DB-6821-4815-AA23-730B65B36D7E}">
      <dgm:prSet/>
      <dgm:spPr/>
      <dgm:t>
        <a:bodyPr/>
        <a:lstStyle/>
        <a:p>
          <a:endParaRPr lang="el-GR"/>
        </a:p>
      </dgm:t>
    </dgm:pt>
    <dgm:pt modelId="{63E4C38B-ABC5-4CFB-8009-75BE6A80A5EE}" type="sibTrans" cxnId="{C4F892DB-6821-4815-AA23-730B65B36D7E}">
      <dgm:prSet/>
      <dgm:spPr/>
      <dgm:t>
        <a:bodyPr/>
        <a:lstStyle/>
        <a:p>
          <a:endParaRPr lang="el-GR"/>
        </a:p>
      </dgm:t>
    </dgm:pt>
    <dgm:pt modelId="{3D863522-E89B-49DA-B173-26E8FB0AB9AF}">
      <dgm:prSet/>
      <dgm:spPr>
        <a:blipFill rotWithShape="0">
          <a:blip xmlns:r="http://schemas.openxmlformats.org/officeDocument/2006/relationships" r:embed="rId1"/>
          <a:stretch>
            <a:fillRect/>
          </a:stretch>
        </a:blipFill>
      </dgm:spPr>
      <dgm:t>
        <a:bodyPr/>
        <a:lstStyle/>
        <a:p>
          <a:endParaRPr lang="el-GR" dirty="0" smtClean="0"/>
        </a:p>
      </dgm:t>
    </dgm:pt>
    <dgm:pt modelId="{C3DC54C5-5C1F-486A-8CE4-D18BF1760EFD}" type="parTrans" cxnId="{DD164965-F16B-447F-92FA-F4CCC587AA38}">
      <dgm:prSet/>
      <dgm:spPr/>
      <dgm:t>
        <a:bodyPr/>
        <a:lstStyle/>
        <a:p>
          <a:endParaRPr lang="el-GR"/>
        </a:p>
      </dgm:t>
    </dgm:pt>
    <dgm:pt modelId="{52529988-7083-4BE3-9748-6C3778D679B1}" type="sibTrans" cxnId="{DD164965-F16B-447F-92FA-F4CCC587AA38}">
      <dgm:prSet/>
      <dgm:spPr/>
      <dgm:t>
        <a:bodyPr/>
        <a:lstStyle/>
        <a:p>
          <a:endParaRPr lang="el-GR"/>
        </a:p>
      </dgm:t>
    </dgm:pt>
    <dgm:pt modelId="{F851E7C0-202B-4DD0-BBFD-0B99DA87A385}">
      <dgm:prSet custT="1"/>
      <dgm:spPr/>
      <dgm:t>
        <a:bodyPr/>
        <a:lstStyle/>
        <a:p>
          <a:r>
            <a:rPr lang="en-US" sz="1500" b="1" dirty="0" smtClean="0">
              <a:solidFill>
                <a:srgbClr val="003C96"/>
              </a:solidFill>
            </a:rPr>
            <a:t>LIFE- Stymfalia could serve as a model of complementary financing, depending on the extent and the characteristics of a specific area.  </a:t>
          </a:r>
          <a:endParaRPr lang="el-GR" sz="1500" b="1" dirty="0">
            <a:solidFill>
              <a:srgbClr val="003C96"/>
            </a:solidFill>
          </a:endParaRPr>
        </a:p>
      </dgm:t>
    </dgm:pt>
    <dgm:pt modelId="{7168E5F7-6ED0-40A4-89AD-E09B70FE8A40}" type="parTrans" cxnId="{8587F6DE-1EE7-496B-AF2E-1CF3C66840A2}">
      <dgm:prSet/>
      <dgm:spPr/>
      <dgm:t>
        <a:bodyPr/>
        <a:lstStyle/>
        <a:p>
          <a:endParaRPr lang="el-GR"/>
        </a:p>
      </dgm:t>
    </dgm:pt>
    <dgm:pt modelId="{F3B6DC3C-98F4-4CAE-BBE8-618EA7AC3F4C}" type="sibTrans" cxnId="{8587F6DE-1EE7-496B-AF2E-1CF3C66840A2}">
      <dgm:prSet/>
      <dgm:spPr/>
      <dgm:t>
        <a:bodyPr/>
        <a:lstStyle/>
        <a:p>
          <a:endParaRPr lang="el-GR"/>
        </a:p>
      </dgm:t>
    </dgm:pt>
    <dgm:pt modelId="{5E6E7A96-DCCC-43DA-8364-6AF95315D921}" type="pres">
      <dgm:prSet presAssocID="{78194BD7-2E19-482B-A503-985AFA8D3DB2}" presName="Name0" presStyleCnt="0">
        <dgm:presLayoutVars>
          <dgm:chMax val="7"/>
          <dgm:resizeHandles val="exact"/>
        </dgm:presLayoutVars>
      </dgm:prSet>
      <dgm:spPr/>
    </dgm:pt>
    <dgm:pt modelId="{3B717505-184D-4A5F-A134-989E768A9AD8}" type="pres">
      <dgm:prSet presAssocID="{78194BD7-2E19-482B-A503-985AFA8D3DB2}" presName="comp1" presStyleCnt="0"/>
      <dgm:spPr/>
    </dgm:pt>
    <dgm:pt modelId="{4C949C45-56DA-4D14-8D72-2135D926785B}" type="pres">
      <dgm:prSet presAssocID="{78194BD7-2E19-482B-A503-985AFA8D3DB2}" presName="circle1" presStyleLbl="node1" presStyleIdx="0" presStyleCnt="3" custScaleX="136411"/>
      <dgm:spPr/>
      <dgm:t>
        <a:bodyPr/>
        <a:lstStyle/>
        <a:p>
          <a:endParaRPr lang="el-GR"/>
        </a:p>
      </dgm:t>
    </dgm:pt>
    <dgm:pt modelId="{C190346D-46C3-46DC-9ACD-39B73CEE5D31}" type="pres">
      <dgm:prSet presAssocID="{78194BD7-2E19-482B-A503-985AFA8D3DB2}" presName="c1text" presStyleLbl="node1" presStyleIdx="0" presStyleCnt="3">
        <dgm:presLayoutVars>
          <dgm:bulletEnabled val="1"/>
        </dgm:presLayoutVars>
      </dgm:prSet>
      <dgm:spPr/>
      <dgm:t>
        <a:bodyPr/>
        <a:lstStyle/>
        <a:p>
          <a:endParaRPr lang="el-GR"/>
        </a:p>
      </dgm:t>
    </dgm:pt>
    <dgm:pt modelId="{F7121ADB-9317-410B-8002-4EA781B8BB56}" type="pres">
      <dgm:prSet presAssocID="{78194BD7-2E19-482B-A503-985AFA8D3DB2}" presName="comp2" presStyleCnt="0"/>
      <dgm:spPr/>
    </dgm:pt>
    <dgm:pt modelId="{EE2E547B-C9D2-4B21-A78D-3CB3C38D373A}" type="pres">
      <dgm:prSet presAssocID="{78194BD7-2E19-482B-A503-985AFA8D3DB2}" presName="circle2" presStyleLbl="node1" presStyleIdx="1" presStyleCnt="3" custScaleX="146254" custScaleY="110510"/>
      <dgm:spPr/>
      <dgm:t>
        <a:bodyPr/>
        <a:lstStyle/>
        <a:p>
          <a:endParaRPr lang="el-GR"/>
        </a:p>
      </dgm:t>
    </dgm:pt>
    <dgm:pt modelId="{C008D83F-47C6-4961-9DC7-F60A58E37D72}" type="pres">
      <dgm:prSet presAssocID="{78194BD7-2E19-482B-A503-985AFA8D3DB2}" presName="c2text" presStyleLbl="node1" presStyleIdx="1" presStyleCnt="3">
        <dgm:presLayoutVars>
          <dgm:bulletEnabled val="1"/>
        </dgm:presLayoutVars>
      </dgm:prSet>
      <dgm:spPr/>
      <dgm:t>
        <a:bodyPr/>
        <a:lstStyle/>
        <a:p>
          <a:endParaRPr lang="el-GR"/>
        </a:p>
      </dgm:t>
    </dgm:pt>
    <dgm:pt modelId="{FC0A2B41-36F1-4710-AAD5-F77A5F7B2B45}" type="pres">
      <dgm:prSet presAssocID="{78194BD7-2E19-482B-A503-985AFA8D3DB2}" presName="comp3" presStyleCnt="0"/>
      <dgm:spPr/>
    </dgm:pt>
    <dgm:pt modelId="{9E5A3E7D-1C6A-4216-B8AA-8AC7869D08C4}" type="pres">
      <dgm:prSet presAssocID="{78194BD7-2E19-482B-A503-985AFA8D3DB2}" presName="circle3" presStyleLbl="node1" presStyleIdx="2" presStyleCnt="3" custLinFactNeighborX="492" custLinFactNeighborY="7876"/>
      <dgm:spPr/>
      <dgm:t>
        <a:bodyPr/>
        <a:lstStyle/>
        <a:p>
          <a:endParaRPr lang="el-GR"/>
        </a:p>
      </dgm:t>
    </dgm:pt>
    <dgm:pt modelId="{B9A61CF8-3E2A-4E72-9DBC-EF03ADC84DFA}" type="pres">
      <dgm:prSet presAssocID="{78194BD7-2E19-482B-A503-985AFA8D3DB2}" presName="c3text" presStyleLbl="node1" presStyleIdx="2" presStyleCnt="3">
        <dgm:presLayoutVars>
          <dgm:bulletEnabled val="1"/>
        </dgm:presLayoutVars>
      </dgm:prSet>
      <dgm:spPr/>
      <dgm:t>
        <a:bodyPr/>
        <a:lstStyle/>
        <a:p>
          <a:endParaRPr lang="el-GR"/>
        </a:p>
      </dgm:t>
    </dgm:pt>
  </dgm:ptLst>
  <dgm:cxnLst>
    <dgm:cxn modelId="{63A85757-6499-4A97-88A1-8F9BB620D315}" type="presOf" srcId="{3D863522-E89B-49DA-B173-26E8FB0AB9AF}" destId="{B9A61CF8-3E2A-4E72-9DBC-EF03ADC84DFA}" srcOrd="1" destOrd="0" presId="urn:microsoft.com/office/officeart/2005/8/layout/venn2"/>
    <dgm:cxn modelId="{3B1CA6F4-CAA8-4863-BADE-DFD47005F1D6}" type="presOf" srcId="{69D1889E-872F-451E-9F19-B764E1980217}" destId="{C190346D-46C3-46DC-9ACD-39B73CEE5D31}" srcOrd="1" destOrd="0" presId="urn:microsoft.com/office/officeart/2005/8/layout/venn2"/>
    <dgm:cxn modelId="{72031D2A-3299-4F73-BBEF-43E5E92CBB54}" type="presOf" srcId="{78194BD7-2E19-482B-A503-985AFA8D3DB2}" destId="{5E6E7A96-DCCC-43DA-8364-6AF95315D921}" srcOrd="0" destOrd="0" presId="urn:microsoft.com/office/officeart/2005/8/layout/venn2"/>
    <dgm:cxn modelId="{6F988032-B8EB-4C50-90AB-7F139686A14E}" type="presOf" srcId="{3D863522-E89B-49DA-B173-26E8FB0AB9AF}" destId="{9E5A3E7D-1C6A-4216-B8AA-8AC7869D08C4}" srcOrd="0" destOrd="0" presId="urn:microsoft.com/office/officeart/2005/8/layout/venn2"/>
    <dgm:cxn modelId="{C4F892DB-6821-4815-AA23-730B65B36D7E}" srcId="{78194BD7-2E19-482B-A503-985AFA8D3DB2}" destId="{69D1889E-872F-451E-9F19-B764E1980217}" srcOrd="0" destOrd="0" parTransId="{79BE259E-F735-49D3-81AB-9F0577411751}" sibTransId="{63E4C38B-ABC5-4CFB-8009-75BE6A80A5EE}"/>
    <dgm:cxn modelId="{8587F6DE-1EE7-496B-AF2E-1CF3C66840A2}" srcId="{78194BD7-2E19-482B-A503-985AFA8D3DB2}" destId="{F851E7C0-202B-4DD0-BBFD-0B99DA87A385}" srcOrd="1" destOrd="0" parTransId="{7168E5F7-6ED0-40A4-89AD-E09B70FE8A40}" sibTransId="{F3B6DC3C-98F4-4CAE-BBE8-618EA7AC3F4C}"/>
    <dgm:cxn modelId="{C6F51BB8-072D-449A-854D-3CDFA2B33E61}" type="presOf" srcId="{F851E7C0-202B-4DD0-BBFD-0B99DA87A385}" destId="{EE2E547B-C9D2-4B21-A78D-3CB3C38D373A}" srcOrd="0" destOrd="0" presId="urn:microsoft.com/office/officeart/2005/8/layout/venn2"/>
    <dgm:cxn modelId="{C7361CD9-E6DC-4E1B-9974-10BDDA4D30E7}" type="presOf" srcId="{F851E7C0-202B-4DD0-BBFD-0B99DA87A385}" destId="{C008D83F-47C6-4961-9DC7-F60A58E37D72}" srcOrd="1" destOrd="0" presId="urn:microsoft.com/office/officeart/2005/8/layout/venn2"/>
    <dgm:cxn modelId="{DD164965-F16B-447F-92FA-F4CCC587AA38}" srcId="{78194BD7-2E19-482B-A503-985AFA8D3DB2}" destId="{3D863522-E89B-49DA-B173-26E8FB0AB9AF}" srcOrd="2" destOrd="0" parTransId="{C3DC54C5-5C1F-486A-8CE4-D18BF1760EFD}" sibTransId="{52529988-7083-4BE3-9748-6C3778D679B1}"/>
    <dgm:cxn modelId="{C5F940B6-26CB-4648-8530-FFC0743F10EC}" type="presOf" srcId="{69D1889E-872F-451E-9F19-B764E1980217}" destId="{4C949C45-56DA-4D14-8D72-2135D926785B}" srcOrd="0" destOrd="0" presId="urn:microsoft.com/office/officeart/2005/8/layout/venn2"/>
    <dgm:cxn modelId="{2A8D61F0-2809-49B9-9A90-36BBE96DE036}" type="presParOf" srcId="{5E6E7A96-DCCC-43DA-8364-6AF95315D921}" destId="{3B717505-184D-4A5F-A134-989E768A9AD8}" srcOrd="0" destOrd="0" presId="urn:microsoft.com/office/officeart/2005/8/layout/venn2"/>
    <dgm:cxn modelId="{48633BED-71EC-469B-BB79-00F2639238A3}" type="presParOf" srcId="{3B717505-184D-4A5F-A134-989E768A9AD8}" destId="{4C949C45-56DA-4D14-8D72-2135D926785B}" srcOrd="0" destOrd="0" presId="urn:microsoft.com/office/officeart/2005/8/layout/venn2"/>
    <dgm:cxn modelId="{72DAC88E-B1D2-4117-BCF8-9BFAFA65A5DA}" type="presParOf" srcId="{3B717505-184D-4A5F-A134-989E768A9AD8}" destId="{C190346D-46C3-46DC-9ACD-39B73CEE5D31}" srcOrd="1" destOrd="0" presId="urn:microsoft.com/office/officeart/2005/8/layout/venn2"/>
    <dgm:cxn modelId="{2F47556E-C2D6-453A-8E55-8AC3B143023D}" type="presParOf" srcId="{5E6E7A96-DCCC-43DA-8364-6AF95315D921}" destId="{F7121ADB-9317-410B-8002-4EA781B8BB56}" srcOrd="1" destOrd="0" presId="urn:microsoft.com/office/officeart/2005/8/layout/venn2"/>
    <dgm:cxn modelId="{EC69D872-4F63-4EE5-BECF-8736907A9EAA}" type="presParOf" srcId="{F7121ADB-9317-410B-8002-4EA781B8BB56}" destId="{EE2E547B-C9D2-4B21-A78D-3CB3C38D373A}" srcOrd="0" destOrd="0" presId="urn:microsoft.com/office/officeart/2005/8/layout/venn2"/>
    <dgm:cxn modelId="{CD11F9FB-C5A5-45B8-A9BA-0A0AF51E7115}" type="presParOf" srcId="{F7121ADB-9317-410B-8002-4EA781B8BB56}" destId="{C008D83F-47C6-4961-9DC7-F60A58E37D72}" srcOrd="1" destOrd="0" presId="urn:microsoft.com/office/officeart/2005/8/layout/venn2"/>
    <dgm:cxn modelId="{2520C36B-A298-40F3-BA33-77D9B8530613}" type="presParOf" srcId="{5E6E7A96-DCCC-43DA-8364-6AF95315D921}" destId="{FC0A2B41-36F1-4710-AAD5-F77A5F7B2B45}" srcOrd="2" destOrd="0" presId="urn:microsoft.com/office/officeart/2005/8/layout/venn2"/>
    <dgm:cxn modelId="{3AA41606-F19C-4909-81F1-9D8B1A7053CC}" type="presParOf" srcId="{FC0A2B41-36F1-4710-AAD5-F77A5F7B2B45}" destId="{9E5A3E7D-1C6A-4216-B8AA-8AC7869D08C4}" srcOrd="0" destOrd="0" presId="urn:microsoft.com/office/officeart/2005/8/layout/venn2"/>
    <dgm:cxn modelId="{C33045A5-707C-40E6-8EA7-45AC74039F52}" type="presParOf" srcId="{FC0A2B41-36F1-4710-AAD5-F77A5F7B2B45}" destId="{B9A61CF8-3E2A-4E72-9DBC-EF03ADC84DFA}" srcOrd="1" destOrd="0" presId="urn:microsoft.com/office/officeart/2005/8/layout/venn2"/>
  </dgm:cxnLst>
  <dgm:bg/>
  <dgm:whole/>
</dgm:dataModel>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BBE40C7A-3070-4DBA-95C6-496720E027D0}" type="datetimeFigureOut">
              <a:rPr lang="en-US"/>
              <a:pPr>
                <a:defRPr/>
              </a:pPr>
              <a:t>5/16/2014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0B69F58B-95EC-4A8C-AA61-FF4D8DE04646}"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CD3C0110-2D21-4CDD-8E26-2A232D929E31}" type="datetimeFigureOut">
              <a:rPr lang="en-US"/>
              <a:pPr>
                <a:defRPr/>
              </a:pPr>
              <a:t>5/16/2014</a:t>
            </a:fld>
            <a:endParaRPr lang="en-US"/>
          </a:p>
        </p:txBody>
      </p:sp>
      <p:sp>
        <p:nvSpPr>
          <p:cNvPr id="4" name="Slide Image Placeholder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5B438DBD-38CE-4369-9C9E-C438E3B760DA}"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emf"/></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bwMode="auto">
          <a:xfrm>
            <a:off x="1401241" y="733682"/>
            <a:ext cx="2573156" cy="1953806"/>
          </a:xfrm>
          <a:prstGeom prst="rect">
            <a:avLst/>
          </a:prstGeom>
          <a:noFill/>
          <a:ln w="9525">
            <a:noFill/>
            <a:miter lim="800000"/>
            <a:headEnd/>
            <a:tailEnd/>
          </a:ln>
        </p:spPr>
      </p:pic>
      <p:sp>
        <p:nvSpPr>
          <p:cNvPr id="3" name="Rectangle 2"/>
          <p:cNvSpPr>
            <a:spLocks noChangeArrowheads="1"/>
          </p:cNvSpPr>
          <p:nvPr userDrawn="1"/>
        </p:nvSpPr>
        <p:spPr bwMode="auto">
          <a:xfrm>
            <a:off x="3657600" y="1725494"/>
            <a:ext cx="7002316" cy="899559"/>
          </a:xfrm>
          <a:prstGeom prst="rect">
            <a:avLst/>
          </a:prstGeom>
          <a:solidFill>
            <a:srgbClr val="FAB414"/>
          </a:solidFill>
          <a:ln w="9525">
            <a:noFill/>
            <a:miter lim="800000"/>
            <a:headEnd/>
            <a:tailEnd/>
          </a:ln>
          <a:effectLst>
            <a:outerShdw dist="50800" dir="2700000" algn="tl" rotWithShape="0">
              <a:srgbClr val="0D0D0D">
                <a:alpha val="39999"/>
              </a:srgbClr>
            </a:outerShdw>
          </a:effectLst>
        </p:spPr>
        <p:txBody>
          <a:bodyPr lIns="234000" tIns="180000" rIns="91354" bIns="107898" anchor="ctr"/>
          <a:lstStyle/>
          <a:p>
            <a:pPr fontAlgn="auto">
              <a:spcBef>
                <a:spcPts val="0"/>
              </a:spcBef>
              <a:spcAft>
                <a:spcPts val="0"/>
              </a:spcAft>
              <a:defRPr/>
            </a:pPr>
            <a:endParaRPr lang="en-US" sz="3600" spc="-150" dirty="0">
              <a:solidFill>
                <a:schemeClr val="bg1"/>
              </a:solidFill>
              <a:latin typeface="+mj-lt"/>
              <a:ea typeface="+mn-ea"/>
              <a:cs typeface="UB-HelveticaCond"/>
            </a:endParaRPr>
          </a:p>
        </p:txBody>
      </p:sp>
      <p:sp>
        <p:nvSpPr>
          <p:cNvPr id="4" name="Rectangle 3"/>
          <p:cNvSpPr>
            <a:spLocks noChangeArrowheads="1"/>
          </p:cNvSpPr>
          <p:nvPr userDrawn="1"/>
        </p:nvSpPr>
        <p:spPr bwMode="auto">
          <a:xfrm>
            <a:off x="1" y="1725494"/>
            <a:ext cx="1690576" cy="899559"/>
          </a:xfrm>
          <a:prstGeom prst="rect">
            <a:avLst/>
          </a:prstGeom>
          <a:solidFill>
            <a:srgbClr val="FAB414"/>
          </a:solidFill>
          <a:ln w="9525">
            <a:noFill/>
            <a:miter lim="800000"/>
            <a:headEnd/>
            <a:tailEnd/>
          </a:ln>
          <a:effectLst>
            <a:outerShdw dist="50800" dir="2700000" algn="tl" rotWithShape="0">
              <a:srgbClr val="0D0D0D">
                <a:alpha val="39999"/>
              </a:srgbClr>
            </a:outerShdw>
          </a:effectLst>
        </p:spPr>
        <p:txBody>
          <a:bodyPr lIns="234000" tIns="180000" rIns="91354" bIns="107898" anchor="ctr"/>
          <a:lstStyle/>
          <a:p>
            <a:pPr fontAlgn="auto">
              <a:spcBef>
                <a:spcPts val="0"/>
              </a:spcBef>
              <a:spcAft>
                <a:spcPts val="0"/>
              </a:spcAft>
              <a:defRPr/>
            </a:pPr>
            <a:endParaRPr lang="en-US" sz="3600" spc="-150" dirty="0">
              <a:solidFill>
                <a:schemeClr val="bg1"/>
              </a:solidFill>
              <a:latin typeface="+mj-lt"/>
              <a:ea typeface="+mn-ea"/>
              <a:cs typeface="UB-HelveticaCond"/>
            </a:endParaRPr>
          </a:p>
        </p:txBody>
      </p:sp>
      <p:pic>
        <p:nvPicPr>
          <p:cNvPr id="8" name="Picture 7" descr="green_banking_logo.png"/>
          <p:cNvPicPr>
            <a:picLocks noChangeAspect="1"/>
          </p:cNvPicPr>
          <p:nvPr userDrawn="1"/>
        </p:nvPicPr>
        <p:blipFill>
          <a:blip r:embed="rId3"/>
          <a:srcRect l="33416" t="26715" r="33546" b="27265"/>
          <a:stretch>
            <a:fillRect/>
          </a:stretch>
        </p:blipFill>
        <p:spPr>
          <a:xfrm>
            <a:off x="9027032" y="1615776"/>
            <a:ext cx="1101226" cy="1118994"/>
          </a:xfrm>
          <a:prstGeom prst="rect">
            <a:avLst/>
          </a:prstGeom>
        </p:spPr>
      </p:pic>
      <p:pic>
        <p:nvPicPr>
          <p:cNvPr id="7" name="Picture 6" descr="LogoEmas.jpg"/>
          <p:cNvPicPr>
            <a:picLocks noChangeAspect="1"/>
          </p:cNvPicPr>
          <p:nvPr userDrawn="1"/>
        </p:nvPicPr>
        <p:blipFill>
          <a:blip r:embed="rId4"/>
          <a:stretch>
            <a:fillRect/>
          </a:stretch>
        </p:blipFill>
        <p:spPr>
          <a:xfrm>
            <a:off x="7729866" y="1620859"/>
            <a:ext cx="1200753" cy="1108828"/>
          </a:xfrm>
          <a:prstGeom prst="rect">
            <a:avLst/>
          </a:prstGeom>
          <a:ln w="1270">
            <a:noFill/>
          </a:ln>
        </p:spPr>
      </p:pic>
      <p:pic>
        <p:nvPicPr>
          <p:cNvPr id="17" name="Picture 16" descr="CRES_logo_300dpi.jpg"/>
          <p:cNvPicPr>
            <a:picLocks noChangeAspect="1"/>
          </p:cNvPicPr>
          <p:nvPr userDrawn="1"/>
        </p:nvPicPr>
        <p:blipFill>
          <a:blip r:embed="rId5"/>
          <a:stretch>
            <a:fillRect/>
          </a:stretch>
        </p:blipFill>
        <p:spPr>
          <a:xfrm>
            <a:off x="7755602" y="6952692"/>
            <a:ext cx="876598" cy="472611"/>
          </a:xfrm>
          <a:prstGeom prst="rect">
            <a:avLst/>
          </a:prstGeom>
        </p:spPr>
      </p:pic>
      <p:pic>
        <p:nvPicPr>
          <p:cNvPr id="18" name="Picture 17" descr="life.jpg"/>
          <p:cNvPicPr>
            <a:picLocks noChangeAspect="1"/>
          </p:cNvPicPr>
          <p:nvPr userDrawn="1"/>
        </p:nvPicPr>
        <p:blipFill>
          <a:blip r:embed="rId6" cstate="print"/>
          <a:stretch>
            <a:fillRect/>
          </a:stretch>
        </p:blipFill>
        <p:spPr>
          <a:xfrm>
            <a:off x="5416819" y="6299406"/>
            <a:ext cx="684239" cy="494718"/>
          </a:xfrm>
          <a:prstGeom prst="rect">
            <a:avLst/>
          </a:prstGeom>
        </p:spPr>
      </p:pic>
      <p:pic>
        <p:nvPicPr>
          <p:cNvPr id="19" name="Picture 18" descr="natura2000.jpg"/>
          <p:cNvPicPr>
            <a:picLocks noChangeAspect="1"/>
          </p:cNvPicPr>
          <p:nvPr userDrawn="1"/>
        </p:nvPicPr>
        <p:blipFill>
          <a:blip r:embed="rId7" cstate="print"/>
          <a:stretch>
            <a:fillRect/>
          </a:stretch>
        </p:blipFill>
        <p:spPr>
          <a:xfrm>
            <a:off x="4647759" y="6262582"/>
            <a:ext cx="615396" cy="531542"/>
          </a:xfrm>
          <a:prstGeom prst="rect">
            <a:avLst/>
          </a:prstGeom>
        </p:spPr>
      </p:pic>
      <p:pic>
        <p:nvPicPr>
          <p:cNvPr id="20" name="Picture 19" descr="OIKOM.png"/>
          <p:cNvPicPr>
            <a:picLocks noChangeAspect="1"/>
          </p:cNvPicPr>
          <p:nvPr userDrawn="1"/>
        </p:nvPicPr>
        <p:blipFill>
          <a:blip r:embed="rId8"/>
          <a:stretch>
            <a:fillRect/>
          </a:stretch>
        </p:blipFill>
        <p:spPr>
          <a:xfrm>
            <a:off x="3859639" y="6951557"/>
            <a:ext cx="999478" cy="446763"/>
          </a:xfrm>
          <a:prstGeom prst="rect">
            <a:avLst/>
          </a:prstGeom>
        </p:spPr>
      </p:pic>
      <p:pic>
        <p:nvPicPr>
          <p:cNvPr id="21" name="Picture 20" descr="PIOPgr.png"/>
          <p:cNvPicPr>
            <a:picLocks noChangeAspect="1"/>
          </p:cNvPicPr>
          <p:nvPr userDrawn="1"/>
        </p:nvPicPr>
        <p:blipFill>
          <a:blip r:embed="rId9"/>
          <a:stretch>
            <a:fillRect/>
          </a:stretch>
        </p:blipFill>
        <p:spPr>
          <a:xfrm>
            <a:off x="2018977" y="7171321"/>
            <a:ext cx="1668673" cy="231570"/>
          </a:xfrm>
          <a:prstGeom prst="rect">
            <a:avLst/>
          </a:prstGeom>
        </p:spPr>
      </p:pic>
      <p:pic>
        <p:nvPicPr>
          <p:cNvPr id="22" name="Picture 21" descr="sikyonion_logo_gr.jpg"/>
          <p:cNvPicPr>
            <a:picLocks noChangeAspect="1"/>
          </p:cNvPicPr>
          <p:nvPr userDrawn="1"/>
        </p:nvPicPr>
        <p:blipFill>
          <a:blip r:embed="rId10" cstate="print"/>
          <a:stretch>
            <a:fillRect/>
          </a:stretch>
        </p:blipFill>
        <p:spPr>
          <a:xfrm>
            <a:off x="5033236" y="6974526"/>
            <a:ext cx="1258169" cy="430922"/>
          </a:xfrm>
          <a:prstGeom prst="rect">
            <a:avLst/>
          </a:prstGeom>
        </p:spPr>
      </p:pic>
      <p:pic>
        <p:nvPicPr>
          <p:cNvPr id="23" name="Picture 22" descr="SPP.png"/>
          <p:cNvPicPr>
            <a:picLocks noChangeAspect="1"/>
          </p:cNvPicPr>
          <p:nvPr userDrawn="1"/>
        </p:nvPicPr>
        <p:blipFill>
          <a:blip r:embed="rId11" cstate="print"/>
          <a:stretch>
            <a:fillRect/>
          </a:stretch>
        </p:blipFill>
        <p:spPr>
          <a:xfrm>
            <a:off x="6462414" y="6963207"/>
            <a:ext cx="1132391" cy="445630"/>
          </a:xfrm>
          <a:prstGeom prst="rect">
            <a:avLst/>
          </a:prstGeom>
        </p:spPr>
      </p:pic>
      <p:cxnSp>
        <p:nvCxnSpPr>
          <p:cNvPr id="24" name="Straight Connector 23"/>
          <p:cNvCxnSpPr/>
          <p:nvPr userDrawn="1"/>
        </p:nvCxnSpPr>
        <p:spPr>
          <a:xfrm>
            <a:off x="1010093" y="6220047"/>
            <a:ext cx="8835134" cy="1239"/>
          </a:xfrm>
          <a:prstGeom prst="line">
            <a:avLst/>
          </a:prstGeom>
          <a:ln w="12700">
            <a:solidFill>
              <a:srgbClr val="EEA42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pSp>
        <p:nvGrpSpPr>
          <p:cNvPr id="2" name="Group 1"/>
          <p:cNvGrpSpPr>
            <a:grpSpLocks/>
          </p:cNvGrpSpPr>
          <p:nvPr userDrawn="1"/>
        </p:nvGrpSpPr>
        <p:grpSpPr bwMode="auto">
          <a:xfrm>
            <a:off x="-17463" y="689603"/>
            <a:ext cx="10706101" cy="496887"/>
            <a:chOff x="-17943" y="668663"/>
            <a:chExt cx="10706581" cy="496822"/>
          </a:xfrm>
        </p:grpSpPr>
        <p:sp>
          <p:nvSpPr>
            <p:cNvPr id="4" name="Rectangle 3"/>
            <p:cNvSpPr>
              <a:spLocks noChangeArrowheads="1"/>
            </p:cNvSpPr>
            <p:nvPr/>
          </p:nvSpPr>
          <p:spPr bwMode="auto">
            <a:xfrm>
              <a:off x="1458499" y="668663"/>
              <a:ext cx="9230139" cy="496822"/>
            </a:xfrm>
            <a:prstGeom prst="rect">
              <a:avLst/>
            </a:prstGeom>
            <a:solidFill>
              <a:srgbClr val="FDB913"/>
            </a:solidFill>
            <a:ln w="9525">
              <a:noFill/>
              <a:miter lim="800000"/>
              <a:headEnd/>
              <a:tailEnd/>
            </a:ln>
            <a:effectLst>
              <a:outerShdw dist="50800" dir="2700000" algn="ctr" rotWithShape="0">
                <a:srgbClr val="0D0D0D">
                  <a:alpha val="39999"/>
                </a:srgbClr>
              </a:outerShdw>
            </a:effectLst>
          </p:spPr>
          <p:txBody>
            <a:bodyPr lIns="215794" tIns="107898" rIns="91354" bIns="107898" anchor="ctr"/>
            <a:lstStyle/>
            <a:p>
              <a:pPr fontAlgn="auto">
                <a:lnSpc>
                  <a:spcPts val="1900"/>
                </a:lnSpc>
                <a:spcBef>
                  <a:spcPts val="300"/>
                </a:spcBef>
                <a:spcAft>
                  <a:spcPts val="0"/>
                </a:spcAft>
                <a:defRPr/>
              </a:pPr>
              <a:endParaRPr lang="en-US" sz="1900" b="1" dirty="0">
                <a:solidFill>
                  <a:srgbClr val="264080"/>
                </a:solidFill>
                <a:latin typeface="Arial Narrow" pitchFamily="34" charset="0"/>
                <a:ea typeface="+mn-ea"/>
                <a:cs typeface="UB-HelveticaCond"/>
              </a:endParaRPr>
            </a:p>
          </p:txBody>
        </p:sp>
        <p:sp>
          <p:nvSpPr>
            <p:cNvPr id="5" name="Rectangle 4"/>
            <p:cNvSpPr>
              <a:spLocks noChangeArrowheads="1"/>
            </p:cNvSpPr>
            <p:nvPr/>
          </p:nvSpPr>
          <p:spPr bwMode="auto">
            <a:xfrm>
              <a:off x="-17943" y="668663"/>
              <a:ext cx="736634" cy="496822"/>
            </a:xfrm>
            <a:prstGeom prst="rect">
              <a:avLst/>
            </a:prstGeom>
            <a:solidFill>
              <a:srgbClr val="FDB913"/>
            </a:solidFill>
            <a:ln w="9525">
              <a:noFill/>
              <a:miter lim="800000"/>
              <a:headEnd/>
              <a:tailEnd/>
            </a:ln>
            <a:effectLst>
              <a:outerShdw dist="50800" dir="2700000" algn="ctr" rotWithShape="0">
                <a:srgbClr val="0D0D0D">
                  <a:alpha val="39999"/>
                </a:srgbClr>
              </a:outerShdw>
            </a:effectLst>
          </p:spPr>
          <p:txBody>
            <a:bodyPr lIns="215794" tIns="107898" rIns="91354" bIns="107898" anchor="ctr"/>
            <a:lstStyle/>
            <a:p>
              <a:pPr fontAlgn="auto">
                <a:lnSpc>
                  <a:spcPts val="1900"/>
                </a:lnSpc>
                <a:spcBef>
                  <a:spcPts val="300"/>
                </a:spcBef>
                <a:spcAft>
                  <a:spcPts val="0"/>
                </a:spcAft>
                <a:defRPr/>
              </a:pPr>
              <a:endParaRPr lang="en-US" sz="1900" b="1" dirty="0">
                <a:solidFill>
                  <a:srgbClr val="264080"/>
                </a:solidFill>
                <a:latin typeface="Arial Narrow" pitchFamily="34" charset="0"/>
                <a:ea typeface="+mn-ea"/>
                <a:cs typeface="UB-HelveticaCond"/>
              </a:endParaRPr>
            </a:p>
          </p:txBody>
        </p:sp>
      </p:grpSp>
      <p:cxnSp>
        <p:nvCxnSpPr>
          <p:cNvPr id="6" name="Straight Connector 5"/>
          <p:cNvCxnSpPr/>
          <p:nvPr userDrawn="1"/>
        </p:nvCxnSpPr>
        <p:spPr>
          <a:xfrm>
            <a:off x="247650" y="6966098"/>
            <a:ext cx="10207625" cy="0"/>
          </a:xfrm>
          <a:prstGeom prst="line">
            <a:avLst/>
          </a:prstGeom>
          <a:ln w="12700">
            <a:solidFill>
              <a:srgbClr val="EEA420"/>
            </a:solidFill>
          </a:ln>
          <a:effectLst/>
        </p:spPr>
        <p:style>
          <a:lnRef idx="2">
            <a:schemeClr val="accent1"/>
          </a:lnRef>
          <a:fillRef idx="0">
            <a:schemeClr val="accent1"/>
          </a:fillRef>
          <a:effectRef idx="1">
            <a:schemeClr val="accent1"/>
          </a:effectRef>
          <a:fontRef idx="minor">
            <a:schemeClr val="tx1"/>
          </a:fontRef>
        </p:style>
      </p:cxnSp>
      <p:grpSp>
        <p:nvGrpSpPr>
          <p:cNvPr id="7" name="Group 6"/>
          <p:cNvGrpSpPr>
            <a:grpSpLocks noChangeAspect="1"/>
          </p:cNvGrpSpPr>
          <p:nvPr userDrawn="1"/>
        </p:nvGrpSpPr>
        <p:grpSpPr bwMode="auto">
          <a:xfrm>
            <a:off x="266700" y="7043738"/>
            <a:ext cx="327025" cy="171450"/>
            <a:chOff x="4520433" y="1974056"/>
            <a:chExt cx="650875" cy="342900"/>
          </a:xfrm>
        </p:grpSpPr>
        <p:sp>
          <p:nvSpPr>
            <p:cNvPr id="8" name="Freeform 7"/>
            <p:cNvSpPr>
              <a:spLocks/>
            </p:cNvSpPr>
            <p:nvPr userDrawn="1"/>
          </p:nvSpPr>
          <p:spPr bwMode="auto">
            <a:xfrm>
              <a:off x="4520433" y="1974056"/>
              <a:ext cx="328597" cy="311150"/>
            </a:xfrm>
            <a:custGeom>
              <a:avLst/>
              <a:gdLst>
                <a:gd name="T0" fmla="*/ 201467358 w 536"/>
                <a:gd name="T1" fmla="*/ 166376086 h 506"/>
                <a:gd name="T2" fmla="*/ 201467358 w 536"/>
                <a:gd name="T3" fmla="*/ 166376086 h 506"/>
                <a:gd name="T4" fmla="*/ 0 w 536"/>
                <a:gd name="T5" fmla="*/ 0 h 506"/>
                <a:gd name="T6" fmla="*/ 0 w 536"/>
                <a:gd name="T7" fmla="*/ 41972044 h 506"/>
                <a:gd name="T8" fmla="*/ 180794167 w 536"/>
                <a:gd name="T9" fmla="*/ 191332653 h 506"/>
                <a:gd name="T10" fmla="*/ 201467358 w 536"/>
                <a:gd name="T11" fmla="*/ 166376086 h 5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6" h="506">
                  <a:moveTo>
                    <a:pt x="536" y="440"/>
                  </a:moveTo>
                  <a:lnTo>
                    <a:pt x="536" y="440"/>
                  </a:lnTo>
                  <a:lnTo>
                    <a:pt x="0" y="0"/>
                  </a:lnTo>
                  <a:lnTo>
                    <a:pt x="0" y="111"/>
                  </a:lnTo>
                  <a:lnTo>
                    <a:pt x="481" y="506"/>
                  </a:lnTo>
                  <a:lnTo>
                    <a:pt x="536" y="440"/>
                  </a:lnTo>
                  <a:close/>
                </a:path>
              </a:pathLst>
            </a:custGeom>
            <a:solidFill>
              <a:srgbClr val="F9B10B"/>
            </a:solidFill>
            <a:ln w="0">
              <a:noFill/>
              <a:prstDash val="solid"/>
              <a:round/>
              <a:headEnd/>
              <a:tailEnd/>
            </a:ln>
          </p:spPr>
          <p:txBody>
            <a:bodyPr/>
            <a:lstStyle/>
            <a:p>
              <a:pPr>
                <a:defRPr/>
              </a:pPr>
              <a:endParaRPr lang="el-GR"/>
            </a:p>
          </p:txBody>
        </p:sp>
        <p:sp>
          <p:nvSpPr>
            <p:cNvPr id="9" name="Freeform 8"/>
            <p:cNvSpPr>
              <a:spLocks/>
            </p:cNvSpPr>
            <p:nvPr userDrawn="1"/>
          </p:nvSpPr>
          <p:spPr bwMode="auto">
            <a:xfrm>
              <a:off x="4849030" y="2008980"/>
              <a:ext cx="322278" cy="307976"/>
            </a:xfrm>
            <a:custGeom>
              <a:avLst/>
              <a:gdLst>
                <a:gd name="T0" fmla="*/ 0 w 528"/>
                <a:gd name="T1" fmla="*/ 25040215 h 500"/>
                <a:gd name="T2" fmla="*/ 0 w 528"/>
                <a:gd name="T3" fmla="*/ 25040215 h 500"/>
                <a:gd name="T4" fmla="*/ 198634134 w 528"/>
                <a:gd name="T5" fmla="*/ 189697201 h 500"/>
                <a:gd name="T6" fmla="*/ 198634134 w 528"/>
                <a:gd name="T7" fmla="*/ 147964125 h 500"/>
                <a:gd name="T8" fmla="*/ 20314841 w 528"/>
                <a:gd name="T9" fmla="*/ 0 h 500"/>
                <a:gd name="T10" fmla="*/ 0 w 528"/>
                <a:gd name="T11" fmla="*/ 25040215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8" h="500">
                  <a:moveTo>
                    <a:pt x="0" y="66"/>
                  </a:moveTo>
                  <a:lnTo>
                    <a:pt x="0" y="66"/>
                  </a:lnTo>
                  <a:lnTo>
                    <a:pt x="528" y="500"/>
                  </a:lnTo>
                  <a:lnTo>
                    <a:pt x="528" y="390"/>
                  </a:lnTo>
                  <a:lnTo>
                    <a:pt x="54" y="0"/>
                  </a:lnTo>
                  <a:lnTo>
                    <a:pt x="0" y="66"/>
                  </a:lnTo>
                  <a:close/>
                </a:path>
              </a:pathLst>
            </a:custGeom>
            <a:solidFill>
              <a:srgbClr val="F9B10B"/>
            </a:solidFill>
            <a:ln w="0">
              <a:noFill/>
              <a:prstDash val="solid"/>
              <a:round/>
              <a:headEnd/>
              <a:tailEnd/>
            </a:ln>
          </p:spPr>
          <p:txBody>
            <a:bodyPr/>
            <a:lstStyle/>
            <a:p>
              <a:pPr>
                <a:defRPr/>
              </a:pPr>
              <a:endParaRPr lang="el-GR"/>
            </a:p>
          </p:txBody>
        </p:sp>
        <p:sp>
          <p:nvSpPr>
            <p:cNvPr id="10" name="Freeform 9"/>
            <p:cNvSpPr>
              <a:spLocks/>
            </p:cNvSpPr>
            <p:nvPr userDrawn="1"/>
          </p:nvSpPr>
          <p:spPr bwMode="auto">
            <a:xfrm>
              <a:off x="4687892" y="2008980"/>
              <a:ext cx="319117" cy="276226"/>
            </a:xfrm>
            <a:custGeom>
              <a:avLst/>
              <a:gdLst>
                <a:gd name="T0" fmla="*/ 195426395 w 521"/>
                <a:gd name="T1" fmla="*/ 144954759 h 449"/>
                <a:gd name="T2" fmla="*/ 195426395 w 521"/>
                <a:gd name="T3" fmla="*/ 144954759 h 449"/>
                <a:gd name="T4" fmla="*/ 20255045 w 521"/>
                <a:gd name="T5" fmla="*/ 0 h 449"/>
                <a:gd name="T6" fmla="*/ 0 w 521"/>
                <a:gd name="T7" fmla="*/ 24978984 h 449"/>
                <a:gd name="T8" fmla="*/ 174795916 w 521"/>
                <a:gd name="T9" fmla="*/ 169933743 h 449"/>
                <a:gd name="T10" fmla="*/ 195426395 w 521"/>
                <a:gd name="T11" fmla="*/ 144954759 h 4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1" h="449">
                  <a:moveTo>
                    <a:pt x="521" y="383"/>
                  </a:moveTo>
                  <a:lnTo>
                    <a:pt x="521" y="383"/>
                  </a:lnTo>
                  <a:lnTo>
                    <a:pt x="54" y="0"/>
                  </a:lnTo>
                  <a:lnTo>
                    <a:pt x="0" y="66"/>
                  </a:lnTo>
                  <a:lnTo>
                    <a:pt x="466" y="449"/>
                  </a:lnTo>
                  <a:lnTo>
                    <a:pt x="521" y="383"/>
                  </a:lnTo>
                  <a:close/>
                </a:path>
              </a:pathLst>
            </a:custGeom>
            <a:solidFill>
              <a:srgbClr val="F9B10B"/>
            </a:solidFill>
            <a:ln w="0">
              <a:noFill/>
              <a:prstDash val="solid"/>
              <a:round/>
              <a:headEnd/>
              <a:tailEnd/>
            </a:ln>
          </p:spPr>
          <p:txBody>
            <a:bodyPr/>
            <a:lstStyle/>
            <a:p>
              <a:pPr>
                <a:defRPr/>
              </a:pPr>
              <a:endParaRPr lang="el-GR"/>
            </a:p>
          </p:txBody>
        </p:sp>
      </p:grpSp>
      <p:pic>
        <p:nvPicPr>
          <p:cNvPr id="19" name="Picture 18" descr="green_banking_logo.png"/>
          <p:cNvPicPr>
            <a:picLocks noChangeAspect="1"/>
          </p:cNvPicPr>
          <p:nvPr userDrawn="1"/>
        </p:nvPicPr>
        <p:blipFill>
          <a:blip r:embed="rId2" cstate="print"/>
          <a:srcRect l="33416" t="26715" r="33546" b="27265"/>
          <a:stretch>
            <a:fillRect/>
          </a:stretch>
        </p:blipFill>
        <p:spPr>
          <a:xfrm>
            <a:off x="9857558" y="6666614"/>
            <a:ext cx="608514" cy="598968"/>
          </a:xfrm>
          <a:prstGeom prst="rect">
            <a:avLst/>
          </a:prstGeom>
        </p:spPr>
      </p:pic>
      <p:sp>
        <p:nvSpPr>
          <p:cNvPr id="25" name="Footer Placeholder 19"/>
          <p:cNvSpPr>
            <a:spLocks noGrp="1"/>
          </p:cNvSpPr>
          <p:nvPr>
            <p:ph type="ftr" sz="quarter" idx="10"/>
          </p:nvPr>
        </p:nvSpPr>
        <p:spPr>
          <a:xfrm>
            <a:off x="3280709" y="7017857"/>
            <a:ext cx="3386137" cy="401638"/>
          </a:xfrm>
        </p:spPr>
        <p:txBody>
          <a:bodyPr/>
          <a:lstStyle/>
          <a:p>
            <a:endParaRPr lang="el-GR" dirty="0"/>
          </a:p>
        </p:txBody>
      </p:sp>
      <p:sp>
        <p:nvSpPr>
          <p:cNvPr id="26" name="Slide Number Placeholder 2"/>
          <p:cNvSpPr>
            <a:spLocks noGrp="1"/>
          </p:cNvSpPr>
          <p:nvPr>
            <p:ph type="sldNum" sz="quarter" idx="4"/>
          </p:nvPr>
        </p:nvSpPr>
        <p:spPr>
          <a:xfrm>
            <a:off x="6695285" y="7028490"/>
            <a:ext cx="2236064" cy="401638"/>
          </a:xfrm>
          <a:prstGeom prst="rect">
            <a:avLst/>
          </a:prstGeom>
        </p:spPr>
        <p:txBody>
          <a:bodyPr vert="horz" lIns="91440" tIns="45720" rIns="91440" bIns="45720" rtlCol="0" anchor="ctr"/>
          <a:lstStyle>
            <a:lvl1pPr algn="r">
              <a:defRPr sz="1200">
                <a:solidFill>
                  <a:schemeClr val="tx1">
                    <a:tint val="75000"/>
                  </a:schemeClr>
                </a:solidFill>
              </a:defRPr>
            </a:lvl1pPr>
          </a:lstStyle>
          <a:p>
            <a:fld id="{AE1DCBC4-61EE-4E0E-8792-2CCD4C147655}" type="slidenum">
              <a:rPr lang="el-GR" smtClean="0"/>
              <a:pPr/>
              <a:t>‹#›</a:t>
            </a:fld>
            <a:endParaRPr lang="el-GR"/>
          </a:p>
        </p:txBody>
      </p:sp>
      <p:sp>
        <p:nvSpPr>
          <p:cNvPr id="27" name="Date Placeholder 3"/>
          <p:cNvSpPr>
            <a:spLocks noGrp="1"/>
          </p:cNvSpPr>
          <p:nvPr>
            <p:ph type="dt" sz="half" idx="2"/>
          </p:nvPr>
        </p:nvSpPr>
        <p:spPr>
          <a:xfrm>
            <a:off x="715766" y="7017857"/>
            <a:ext cx="2493962" cy="401638"/>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l-GR" smtClean="0"/>
              <a:t>08.04.2014</a:t>
            </a:r>
            <a:endParaRPr lang="el-GR" dirty="0"/>
          </a:p>
        </p:txBody>
      </p:sp>
      <p:sp>
        <p:nvSpPr>
          <p:cNvPr id="29" name="Title 28"/>
          <p:cNvSpPr>
            <a:spLocks noGrp="1"/>
          </p:cNvSpPr>
          <p:nvPr>
            <p:ph type="title" hasCustomPrompt="1"/>
          </p:nvPr>
        </p:nvSpPr>
        <p:spPr>
          <a:xfrm>
            <a:off x="1935127" y="733647"/>
            <a:ext cx="6730408" cy="414669"/>
          </a:xfrm>
          <a:prstGeom prst="rect">
            <a:avLst/>
          </a:prstGeom>
        </p:spPr>
        <p:txBody>
          <a:bodyPr/>
          <a:lstStyle>
            <a:lvl1pPr>
              <a:defRPr sz="2200" b="1">
                <a:solidFill>
                  <a:srgbClr val="003C96"/>
                </a:solidFill>
              </a:defRPr>
            </a:lvl1pPr>
          </a:lstStyle>
          <a:p>
            <a:r>
              <a:rPr lang="en-US" dirty="0" smtClean="0"/>
              <a:t>Title </a:t>
            </a:r>
            <a:endParaRPr lang="el-GR" dirty="0"/>
          </a:p>
        </p:txBody>
      </p:sp>
      <p:sp>
        <p:nvSpPr>
          <p:cNvPr id="31" name="Text Placeholder 30"/>
          <p:cNvSpPr>
            <a:spLocks noGrp="1"/>
          </p:cNvSpPr>
          <p:nvPr>
            <p:ph type="body" sz="quarter" idx="11"/>
          </p:nvPr>
        </p:nvSpPr>
        <p:spPr>
          <a:xfrm>
            <a:off x="744421" y="1817688"/>
            <a:ext cx="7942379" cy="44338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pic>
        <p:nvPicPr>
          <p:cNvPr id="18" name="Picture 17" descr="LogoEmas.jpg"/>
          <p:cNvPicPr>
            <a:picLocks noChangeAspect="1"/>
          </p:cNvPicPr>
          <p:nvPr userDrawn="1"/>
        </p:nvPicPr>
        <p:blipFill>
          <a:blip r:embed="rId3" cstate="print"/>
          <a:stretch>
            <a:fillRect/>
          </a:stretch>
        </p:blipFill>
        <p:spPr>
          <a:xfrm>
            <a:off x="9207797" y="6693022"/>
            <a:ext cx="591431" cy="546153"/>
          </a:xfrm>
          <a:prstGeom prst="rect">
            <a:avLst/>
          </a:prstGeom>
          <a:ln w="635">
            <a:noFill/>
          </a:ln>
        </p:spPr>
      </p:pic>
      <p:pic>
        <p:nvPicPr>
          <p:cNvPr id="20" name="Picture 24"/>
          <p:cNvPicPr>
            <a:picLocks noChangeAspect="1"/>
          </p:cNvPicPr>
          <p:nvPr userDrawn="1"/>
        </p:nvPicPr>
        <p:blipFill>
          <a:blip r:embed="rId4"/>
          <a:srcRect/>
          <a:stretch>
            <a:fillRect/>
          </a:stretch>
        </p:blipFill>
        <p:spPr bwMode="auto">
          <a:xfrm>
            <a:off x="504825" y="266700"/>
            <a:ext cx="1185863" cy="900113"/>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bwMode="auto">
          <a:xfrm>
            <a:off x="1401241" y="733682"/>
            <a:ext cx="2573156" cy="1953806"/>
          </a:xfrm>
          <a:prstGeom prst="rect">
            <a:avLst/>
          </a:prstGeom>
          <a:noFill/>
          <a:ln w="9525">
            <a:noFill/>
            <a:miter lim="800000"/>
            <a:headEnd/>
            <a:tailEnd/>
          </a:ln>
        </p:spPr>
      </p:pic>
      <p:sp>
        <p:nvSpPr>
          <p:cNvPr id="3" name="Rectangle 2"/>
          <p:cNvSpPr>
            <a:spLocks noChangeArrowheads="1"/>
          </p:cNvSpPr>
          <p:nvPr userDrawn="1"/>
        </p:nvSpPr>
        <p:spPr bwMode="auto">
          <a:xfrm>
            <a:off x="3657600" y="1725494"/>
            <a:ext cx="7002316" cy="899559"/>
          </a:xfrm>
          <a:prstGeom prst="rect">
            <a:avLst/>
          </a:prstGeom>
          <a:solidFill>
            <a:srgbClr val="FAB414"/>
          </a:solidFill>
          <a:ln w="9525">
            <a:noFill/>
            <a:miter lim="800000"/>
            <a:headEnd/>
            <a:tailEnd/>
          </a:ln>
          <a:effectLst>
            <a:outerShdw dist="50800" dir="2700000" algn="tl" rotWithShape="0">
              <a:srgbClr val="0D0D0D">
                <a:alpha val="39999"/>
              </a:srgbClr>
            </a:outerShdw>
          </a:effectLst>
        </p:spPr>
        <p:txBody>
          <a:bodyPr lIns="234000" tIns="180000" rIns="91354" bIns="107898" anchor="ctr"/>
          <a:lstStyle/>
          <a:p>
            <a:pPr fontAlgn="auto">
              <a:spcBef>
                <a:spcPts val="0"/>
              </a:spcBef>
              <a:spcAft>
                <a:spcPts val="0"/>
              </a:spcAft>
              <a:defRPr/>
            </a:pPr>
            <a:endParaRPr lang="en-US" sz="3600" spc="-150" dirty="0">
              <a:solidFill>
                <a:schemeClr val="bg1"/>
              </a:solidFill>
              <a:latin typeface="+mj-lt"/>
              <a:ea typeface="+mn-ea"/>
              <a:cs typeface="UB-HelveticaCond"/>
            </a:endParaRPr>
          </a:p>
        </p:txBody>
      </p:sp>
      <p:sp>
        <p:nvSpPr>
          <p:cNvPr id="4" name="Rectangle 3"/>
          <p:cNvSpPr>
            <a:spLocks noChangeArrowheads="1"/>
          </p:cNvSpPr>
          <p:nvPr userDrawn="1"/>
        </p:nvSpPr>
        <p:spPr bwMode="auto">
          <a:xfrm>
            <a:off x="1" y="1725494"/>
            <a:ext cx="1690576" cy="899559"/>
          </a:xfrm>
          <a:prstGeom prst="rect">
            <a:avLst/>
          </a:prstGeom>
          <a:solidFill>
            <a:srgbClr val="FAB414"/>
          </a:solidFill>
          <a:ln w="9525">
            <a:noFill/>
            <a:miter lim="800000"/>
            <a:headEnd/>
            <a:tailEnd/>
          </a:ln>
          <a:effectLst>
            <a:outerShdw dist="50800" dir="2700000" algn="tl" rotWithShape="0">
              <a:srgbClr val="0D0D0D">
                <a:alpha val="39999"/>
              </a:srgbClr>
            </a:outerShdw>
          </a:effectLst>
        </p:spPr>
        <p:txBody>
          <a:bodyPr lIns="234000" tIns="180000" rIns="91354" bIns="107898" anchor="ctr"/>
          <a:lstStyle/>
          <a:p>
            <a:pPr fontAlgn="auto">
              <a:spcBef>
                <a:spcPts val="0"/>
              </a:spcBef>
              <a:spcAft>
                <a:spcPts val="0"/>
              </a:spcAft>
              <a:defRPr/>
            </a:pPr>
            <a:endParaRPr lang="en-US" sz="3600" spc="-150" dirty="0">
              <a:solidFill>
                <a:schemeClr val="bg1"/>
              </a:solidFill>
              <a:latin typeface="+mj-lt"/>
              <a:ea typeface="+mn-ea"/>
              <a:cs typeface="UB-HelveticaCond"/>
            </a:endParaRPr>
          </a:p>
        </p:txBody>
      </p:sp>
      <p:pic>
        <p:nvPicPr>
          <p:cNvPr id="8" name="Picture 7" descr="green_banking_logo.png"/>
          <p:cNvPicPr>
            <a:picLocks noChangeAspect="1"/>
          </p:cNvPicPr>
          <p:nvPr userDrawn="1"/>
        </p:nvPicPr>
        <p:blipFill>
          <a:blip r:embed="rId3"/>
          <a:srcRect l="33416" t="26715" r="33546" b="27265"/>
          <a:stretch>
            <a:fillRect/>
          </a:stretch>
        </p:blipFill>
        <p:spPr>
          <a:xfrm>
            <a:off x="9027032" y="1615776"/>
            <a:ext cx="1101226" cy="1118994"/>
          </a:xfrm>
          <a:prstGeom prst="rect">
            <a:avLst/>
          </a:prstGeom>
        </p:spPr>
      </p:pic>
      <p:pic>
        <p:nvPicPr>
          <p:cNvPr id="7" name="Picture 6" descr="LogoEmas.jpg"/>
          <p:cNvPicPr>
            <a:picLocks noChangeAspect="1"/>
          </p:cNvPicPr>
          <p:nvPr userDrawn="1"/>
        </p:nvPicPr>
        <p:blipFill>
          <a:blip r:embed="rId4"/>
          <a:stretch>
            <a:fillRect/>
          </a:stretch>
        </p:blipFill>
        <p:spPr>
          <a:xfrm>
            <a:off x="7729866" y="1620859"/>
            <a:ext cx="1200753" cy="1108828"/>
          </a:xfrm>
          <a:prstGeom prst="rect">
            <a:avLst/>
          </a:prstGeom>
          <a:ln w="1270">
            <a:noFill/>
          </a:ln>
        </p:spPr>
      </p:pic>
      <p:pic>
        <p:nvPicPr>
          <p:cNvPr id="17" name="Picture 16" descr="CRES_logo_300dpi.jpg"/>
          <p:cNvPicPr>
            <a:picLocks noChangeAspect="1"/>
          </p:cNvPicPr>
          <p:nvPr userDrawn="1"/>
        </p:nvPicPr>
        <p:blipFill>
          <a:blip r:embed="rId5"/>
          <a:stretch>
            <a:fillRect/>
          </a:stretch>
        </p:blipFill>
        <p:spPr>
          <a:xfrm>
            <a:off x="7755602" y="6952692"/>
            <a:ext cx="876598" cy="472611"/>
          </a:xfrm>
          <a:prstGeom prst="rect">
            <a:avLst/>
          </a:prstGeom>
        </p:spPr>
      </p:pic>
      <p:pic>
        <p:nvPicPr>
          <p:cNvPr id="18" name="Picture 17" descr="life.jpg"/>
          <p:cNvPicPr>
            <a:picLocks noChangeAspect="1"/>
          </p:cNvPicPr>
          <p:nvPr userDrawn="1"/>
        </p:nvPicPr>
        <p:blipFill>
          <a:blip r:embed="rId6" cstate="print"/>
          <a:stretch>
            <a:fillRect/>
          </a:stretch>
        </p:blipFill>
        <p:spPr>
          <a:xfrm>
            <a:off x="5416819" y="6299406"/>
            <a:ext cx="684239" cy="494718"/>
          </a:xfrm>
          <a:prstGeom prst="rect">
            <a:avLst/>
          </a:prstGeom>
        </p:spPr>
      </p:pic>
      <p:pic>
        <p:nvPicPr>
          <p:cNvPr id="19" name="Picture 18" descr="natura2000.jpg"/>
          <p:cNvPicPr>
            <a:picLocks noChangeAspect="1"/>
          </p:cNvPicPr>
          <p:nvPr userDrawn="1"/>
        </p:nvPicPr>
        <p:blipFill>
          <a:blip r:embed="rId7" cstate="print"/>
          <a:stretch>
            <a:fillRect/>
          </a:stretch>
        </p:blipFill>
        <p:spPr>
          <a:xfrm>
            <a:off x="4647759" y="6262582"/>
            <a:ext cx="615396" cy="531542"/>
          </a:xfrm>
          <a:prstGeom prst="rect">
            <a:avLst/>
          </a:prstGeom>
        </p:spPr>
      </p:pic>
      <p:pic>
        <p:nvPicPr>
          <p:cNvPr id="20" name="Picture 19" descr="OIKOM.png"/>
          <p:cNvPicPr>
            <a:picLocks noChangeAspect="1"/>
          </p:cNvPicPr>
          <p:nvPr userDrawn="1"/>
        </p:nvPicPr>
        <p:blipFill>
          <a:blip r:embed="rId8"/>
          <a:stretch>
            <a:fillRect/>
          </a:stretch>
        </p:blipFill>
        <p:spPr>
          <a:xfrm>
            <a:off x="3859639" y="6951557"/>
            <a:ext cx="999478" cy="446763"/>
          </a:xfrm>
          <a:prstGeom prst="rect">
            <a:avLst/>
          </a:prstGeom>
        </p:spPr>
      </p:pic>
      <p:pic>
        <p:nvPicPr>
          <p:cNvPr id="21" name="Picture 20" descr="PIOPgr.png"/>
          <p:cNvPicPr>
            <a:picLocks noChangeAspect="1"/>
          </p:cNvPicPr>
          <p:nvPr userDrawn="1"/>
        </p:nvPicPr>
        <p:blipFill>
          <a:blip r:embed="rId9"/>
          <a:stretch>
            <a:fillRect/>
          </a:stretch>
        </p:blipFill>
        <p:spPr>
          <a:xfrm>
            <a:off x="2018977" y="7171321"/>
            <a:ext cx="1668673" cy="231570"/>
          </a:xfrm>
          <a:prstGeom prst="rect">
            <a:avLst/>
          </a:prstGeom>
        </p:spPr>
      </p:pic>
      <p:pic>
        <p:nvPicPr>
          <p:cNvPr id="22" name="Picture 21" descr="sikyonion_logo_gr.jpg"/>
          <p:cNvPicPr>
            <a:picLocks noChangeAspect="1"/>
          </p:cNvPicPr>
          <p:nvPr userDrawn="1"/>
        </p:nvPicPr>
        <p:blipFill>
          <a:blip r:embed="rId10" cstate="print"/>
          <a:stretch>
            <a:fillRect/>
          </a:stretch>
        </p:blipFill>
        <p:spPr>
          <a:xfrm>
            <a:off x="5033236" y="6974526"/>
            <a:ext cx="1258169" cy="430922"/>
          </a:xfrm>
          <a:prstGeom prst="rect">
            <a:avLst/>
          </a:prstGeom>
        </p:spPr>
      </p:pic>
      <p:pic>
        <p:nvPicPr>
          <p:cNvPr id="23" name="Picture 22" descr="SPP.png"/>
          <p:cNvPicPr>
            <a:picLocks noChangeAspect="1"/>
          </p:cNvPicPr>
          <p:nvPr userDrawn="1"/>
        </p:nvPicPr>
        <p:blipFill>
          <a:blip r:embed="rId11" cstate="print"/>
          <a:stretch>
            <a:fillRect/>
          </a:stretch>
        </p:blipFill>
        <p:spPr>
          <a:xfrm>
            <a:off x="6462414" y="6963207"/>
            <a:ext cx="1132391" cy="445630"/>
          </a:xfrm>
          <a:prstGeom prst="rect">
            <a:avLst/>
          </a:prstGeom>
        </p:spPr>
      </p:pic>
      <p:cxnSp>
        <p:nvCxnSpPr>
          <p:cNvPr id="24" name="Straight Connector 23"/>
          <p:cNvCxnSpPr/>
          <p:nvPr userDrawn="1"/>
        </p:nvCxnSpPr>
        <p:spPr>
          <a:xfrm>
            <a:off x="1010093" y="6220047"/>
            <a:ext cx="8835134" cy="1239"/>
          </a:xfrm>
          <a:prstGeom prst="line">
            <a:avLst/>
          </a:prstGeom>
          <a:ln w="12700">
            <a:solidFill>
              <a:srgbClr val="EEA42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3652838" y="7007225"/>
            <a:ext cx="3386137" cy="4016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3" name="Slide Number Placeholder 2"/>
          <p:cNvSpPr>
            <a:spLocks noGrp="1"/>
          </p:cNvSpPr>
          <p:nvPr>
            <p:ph type="sldNum" sz="quarter" idx="4"/>
          </p:nvPr>
        </p:nvSpPr>
        <p:spPr>
          <a:xfrm>
            <a:off x="7662863" y="7007225"/>
            <a:ext cx="2493962" cy="401638"/>
          </a:xfrm>
          <a:prstGeom prst="rect">
            <a:avLst/>
          </a:prstGeom>
        </p:spPr>
        <p:txBody>
          <a:bodyPr vert="horz" lIns="91440" tIns="45720" rIns="91440" bIns="45720" rtlCol="0" anchor="ctr"/>
          <a:lstStyle>
            <a:lvl1pPr algn="r">
              <a:defRPr sz="1200">
                <a:solidFill>
                  <a:schemeClr val="tx1">
                    <a:tint val="75000"/>
                  </a:schemeClr>
                </a:solidFill>
              </a:defRPr>
            </a:lvl1pPr>
          </a:lstStyle>
          <a:p>
            <a:fld id="{AE1DCBC4-61EE-4E0E-8792-2CCD4C147655}" type="slidenum">
              <a:rPr lang="el-GR" smtClean="0"/>
              <a:pPr/>
              <a:t>‹#›</a:t>
            </a:fld>
            <a:endParaRPr lang="el-GR"/>
          </a:p>
        </p:txBody>
      </p:sp>
      <p:sp>
        <p:nvSpPr>
          <p:cNvPr id="4" name="Date Placeholder 3"/>
          <p:cNvSpPr>
            <a:spLocks noGrp="1"/>
          </p:cNvSpPr>
          <p:nvPr>
            <p:ph type="dt" sz="half" idx="2"/>
          </p:nvPr>
        </p:nvSpPr>
        <p:spPr>
          <a:xfrm>
            <a:off x="534988" y="7007225"/>
            <a:ext cx="2493962" cy="401638"/>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l-GR" smtClean="0"/>
              <a:t>08.04.2014</a:t>
            </a:r>
            <a:endParaRPr lang="el-GR"/>
          </a:p>
        </p:txBody>
      </p:sp>
      <p:sp>
        <p:nvSpPr>
          <p:cNvPr id="5" name="Title Placeholder 4"/>
          <p:cNvSpPr>
            <a:spLocks noGrp="1"/>
          </p:cNvSpPr>
          <p:nvPr>
            <p:ph type="title"/>
          </p:nvPr>
        </p:nvSpPr>
        <p:spPr>
          <a:xfrm>
            <a:off x="534988" y="303213"/>
            <a:ext cx="9621837" cy="1258887"/>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6" name="Text Placeholder 5"/>
          <p:cNvSpPr>
            <a:spLocks noGrp="1"/>
          </p:cNvSpPr>
          <p:nvPr>
            <p:ph type="body" idx="1"/>
          </p:nvPr>
        </p:nvSpPr>
        <p:spPr>
          <a:xfrm>
            <a:off x="534988" y="1763713"/>
            <a:ext cx="9621837" cy="498951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Tree>
  </p:cSld>
  <p:clrMap bg1="lt1" tx1="dk1" bg2="lt2" tx2="dk2" accent1="accent1" accent2="accent2" accent3="accent3" accent4="accent4" accent5="accent5" accent6="accent6" hlink="hlink" folHlink="folHlink"/>
  <p:sldLayoutIdLst>
    <p:sldLayoutId id="2147483841" r:id="rId1"/>
    <p:sldLayoutId id="2147483849" r:id="rId2"/>
    <p:sldLayoutId id="2147483850" r:id="rId3"/>
  </p:sldLayoutIdLst>
  <p:hf hdr="0" ftr="0"/>
  <p:txStyles>
    <p:titleStyle>
      <a:lvl1pPr algn="ctr"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Font typeface="Arial" pitchFamily="34" charset="0"/>
        <a:buChar char="•"/>
        <a:defRPr sz="3200" kern="1200">
          <a:solidFill>
            <a:srgbClr val="003C96"/>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34" charset="0"/>
        <a:buChar char="–"/>
        <a:defRPr sz="2800" kern="1200">
          <a:solidFill>
            <a:srgbClr val="003C96"/>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rgbClr val="003C96"/>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rgbClr val="003C96"/>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rgbClr val="003C96"/>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754882" y="3119532"/>
            <a:ext cx="7023580" cy="1080313"/>
          </a:xfrm>
          <a:prstGeom prst="rect">
            <a:avLst/>
          </a:prstGeom>
          <a:noFill/>
          <a:ln>
            <a:noFill/>
          </a:ln>
          <a:effectLst/>
          <a:extLst/>
        </p:spPr>
        <p:txBody>
          <a:bodyPr lIns="234000" tIns="180000" rIns="91354" bIns="107898" anchor="ctr"/>
          <a:lstStyle/>
          <a:p>
            <a:pPr fontAlgn="auto">
              <a:spcBef>
                <a:spcPts val="0"/>
              </a:spcBef>
              <a:spcAft>
                <a:spcPts val="0"/>
              </a:spcAft>
              <a:defRPr/>
            </a:pPr>
            <a:endParaRPr lang="el-GR" sz="2500" spc="-150" dirty="0" smtClean="0">
              <a:solidFill>
                <a:srgbClr val="003C96"/>
              </a:solidFill>
              <a:latin typeface="+mj-lt"/>
              <a:ea typeface="+mn-ea"/>
              <a:cs typeface="UB-HelveticaCond"/>
            </a:endParaRPr>
          </a:p>
        </p:txBody>
      </p:sp>
      <p:sp>
        <p:nvSpPr>
          <p:cNvPr id="5" name="TextBox 4"/>
          <p:cNvSpPr txBox="1"/>
          <p:nvPr/>
        </p:nvSpPr>
        <p:spPr>
          <a:xfrm>
            <a:off x="3756048" y="4376213"/>
            <a:ext cx="4244661" cy="923330"/>
          </a:xfrm>
          <a:prstGeom prst="rect">
            <a:avLst/>
          </a:prstGeom>
          <a:noFill/>
        </p:spPr>
        <p:txBody>
          <a:bodyPr wrap="square" rtlCol="0">
            <a:spAutoFit/>
          </a:bodyPr>
          <a:lstStyle/>
          <a:p>
            <a:r>
              <a:rPr lang="en-US" dirty="0" smtClean="0">
                <a:solidFill>
                  <a:schemeClr val="bg1">
                    <a:lumMod val="50000"/>
                  </a:schemeClr>
                </a:solidFill>
                <a:latin typeface="+mn-lt"/>
              </a:rPr>
              <a:t>Dimitrios Dimopoulos</a:t>
            </a:r>
          </a:p>
          <a:p>
            <a:r>
              <a:rPr lang="en-US" dirty="0" smtClean="0">
                <a:solidFill>
                  <a:schemeClr val="bg1">
                    <a:lumMod val="50000"/>
                  </a:schemeClr>
                </a:solidFill>
                <a:latin typeface="+mn-lt"/>
              </a:rPr>
              <a:t>Head, Environment Unit</a:t>
            </a:r>
          </a:p>
          <a:p>
            <a:r>
              <a:rPr lang="en-US" dirty="0" smtClean="0">
                <a:solidFill>
                  <a:schemeClr val="bg1">
                    <a:lumMod val="50000"/>
                  </a:schemeClr>
                </a:solidFill>
                <a:latin typeface="+mn-lt"/>
              </a:rPr>
              <a:t>PIRAEUS BANK</a:t>
            </a:r>
            <a:endParaRPr lang="el-GR" dirty="0">
              <a:solidFill>
                <a:schemeClr val="bg1">
                  <a:lumMod val="50000"/>
                </a:schemeClr>
              </a:solidFill>
              <a:latin typeface="+mn-lt"/>
            </a:endParaRPr>
          </a:p>
        </p:txBody>
      </p:sp>
      <p:sp>
        <p:nvSpPr>
          <p:cNvPr id="9" name="Rectangle 8"/>
          <p:cNvSpPr/>
          <p:nvPr/>
        </p:nvSpPr>
        <p:spPr>
          <a:xfrm>
            <a:off x="1057201" y="3192059"/>
            <a:ext cx="7906045" cy="1156727"/>
          </a:xfrm>
          <a:prstGeom prst="rect">
            <a:avLst/>
          </a:prstGeom>
        </p:spPr>
        <p:txBody>
          <a:bodyPr wrap="square">
            <a:spAutoFit/>
          </a:bodyPr>
          <a:lstStyle/>
          <a:p>
            <a:pPr>
              <a:lnSpc>
                <a:spcPts val="2700"/>
              </a:lnSpc>
              <a:tabLst>
                <a:tab pos="1028700" algn="l"/>
              </a:tabLst>
            </a:pPr>
            <a:r>
              <a:rPr lang="en-US" altLang="zh-CN" sz="2400" b="1" dirty="0" smtClean="0">
                <a:solidFill>
                  <a:srgbClr val="003C96"/>
                </a:solidFill>
                <a:latin typeface="+mj-lt"/>
              </a:rPr>
              <a:t>LIFE-Stymfalia  </a:t>
            </a:r>
            <a:r>
              <a:rPr lang="en-US" altLang="zh-CN" sz="1400" dirty="0" smtClean="0">
                <a:solidFill>
                  <a:srgbClr val="003C96"/>
                </a:solidFill>
                <a:latin typeface="+mj-lt"/>
              </a:rPr>
              <a:t>(</a:t>
            </a:r>
            <a:r>
              <a:rPr lang="en-GB" altLang="zh-CN" sz="1400" dirty="0" smtClean="0">
                <a:solidFill>
                  <a:srgbClr val="003C96"/>
                </a:solidFill>
                <a:latin typeface="+mj-lt"/>
              </a:rPr>
              <a:t>LIFE12 NAT/GR/000275)</a:t>
            </a:r>
            <a:endParaRPr lang="el-GR" altLang="zh-CN" sz="1400" dirty="0" smtClean="0">
              <a:solidFill>
                <a:srgbClr val="003C96"/>
              </a:solidFill>
              <a:latin typeface="+mj-lt"/>
            </a:endParaRPr>
          </a:p>
          <a:p>
            <a:pPr>
              <a:lnSpc>
                <a:spcPts val="2800"/>
              </a:lnSpc>
              <a:tabLst>
                <a:tab pos="1028700" algn="l"/>
              </a:tabLst>
            </a:pPr>
            <a:r>
              <a:rPr lang="en-US" altLang="zh-CN" sz="2200" dirty="0" smtClean="0">
                <a:solidFill>
                  <a:srgbClr val="003C96"/>
                </a:solidFill>
                <a:latin typeface="+mj-lt"/>
              </a:rPr>
              <a:t>Sustainable Management and Financing of Wetland Biodiversity - The case of Lake Stymfalia</a:t>
            </a:r>
          </a:p>
        </p:txBody>
      </p:sp>
      <p:sp>
        <p:nvSpPr>
          <p:cNvPr id="7" name="TextBox 6"/>
          <p:cNvSpPr txBox="1"/>
          <p:nvPr/>
        </p:nvSpPr>
        <p:spPr>
          <a:xfrm>
            <a:off x="3484179" y="5580994"/>
            <a:ext cx="5880538" cy="369332"/>
          </a:xfrm>
          <a:prstGeom prst="rect">
            <a:avLst/>
          </a:prstGeom>
          <a:noFill/>
        </p:spPr>
        <p:txBody>
          <a:bodyPr wrap="square" rtlCol="0">
            <a:spAutoFit/>
          </a:bodyPr>
          <a:lstStyle/>
          <a:p>
            <a:r>
              <a:rPr lang="en-US" dirty="0" err="1" smtClean="0">
                <a:solidFill>
                  <a:schemeClr val="bg1">
                    <a:lumMod val="50000"/>
                  </a:schemeClr>
                </a:solidFill>
              </a:rPr>
              <a:t>ENEA</a:t>
            </a:r>
            <a:r>
              <a:rPr lang="en-US" dirty="0" smtClean="0">
                <a:solidFill>
                  <a:schemeClr val="bg1">
                    <a:lumMod val="50000"/>
                  </a:schemeClr>
                </a:solidFill>
              </a:rPr>
              <a:t>-MA,   Athens, 15-16 May 2014 </a:t>
            </a:r>
            <a:endParaRPr lang="el-GR"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10</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Aim 1: Restoration of </a:t>
            </a:r>
            <a:r>
              <a:rPr lang="en-US" dirty="0" smtClean="0"/>
              <a:t>habitats </a:t>
            </a:r>
            <a:endParaRPr lang="el-GR" dirty="0"/>
          </a:p>
        </p:txBody>
      </p:sp>
      <p:sp>
        <p:nvSpPr>
          <p:cNvPr id="8" name="Text Placeholder 4"/>
          <p:cNvSpPr>
            <a:spLocks noGrp="1"/>
          </p:cNvSpPr>
          <p:nvPr>
            <p:ph type="body" sz="quarter" idx="11"/>
          </p:nvPr>
        </p:nvSpPr>
        <p:spPr>
          <a:xfrm>
            <a:off x="798209" y="1656321"/>
            <a:ext cx="7942379" cy="4515878"/>
          </a:xfrm>
        </p:spPr>
        <p:txBody>
          <a:bodyPr>
            <a:noAutofit/>
          </a:bodyPr>
          <a:lstStyle/>
          <a:p>
            <a:pPr>
              <a:spcBef>
                <a:spcPts val="1800"/>
              </a:spcBef>
            </a:pPr>
            <a:r>
              <a:rPr lang="en-US" sz="2000" b="1" dirty="0" smtClean="0"/>
              <a:t>Creation of a network of corridors</a:t>
            </a:r>
            <a:r>
              <a:rPr lang="en-US" sz="2000" dirty="0" smtClean="0"/>
              <a:t> crossing the reed bed from the Lake towards the wet meadows.</a:t>
            </a:r>
            <a:endParaRPr lang="en-US" sz="2000" b="1" dirty="0" smtClean="0"/>
          </a:p>
          <a:p>
            <a:pPr>
              <a:spcBef>
                <a:spcPts val="1800"/>
              </a:spcBef>
            </a:pPr>
            <a:r>
              <a:rPr lang="en-US" sz="2000" b="1" dirty="0" smtClean="0"/>
              <a:t>Creation of fringe habitats, shelters, small openings</a:t>
            </a:r>
            <a:r>
              <a:rPr lang="en-US" sz="2000" dirty="0" smtClean="0"/>
              <a:t> in the reed bed to </a:t>
            </a:r>
            <a:r>
              <a:rPr lang="en-US" sz="2000" b="1" dirty="0" smtClean="0"/>
              <a:t>connect water surface with inner shelters.</a:t>
            </a:r>
            <a:endParaRPr lang="en-US" sz="2000" dirty="0" smtClean="0"/>
          </a:p>
          <a:p>
            <a:r>
              <a:rPr lang="en-US" sz="2000" dirty="0" smtClean="0"/>
              <a:t>Sediment removal through excavations to </a:t>
            </a:r>
            <a:r>
              <a:rPr lang="en-US" sz="2000" b="1" dirty="0" smtClean="0"/>
              <a:t>deepen existing habitats</a:t>
            </a:r>
            <a:r>
              <a:rPr lang="en-US" sz="2000" dirty="0" smtClean="0"/>
              <a:t>.</a:t>
            </a:r>
          </a:p>
          <a:p>
            <a:pPr>
              <a:spcBef>
                <a:spcPts val="1800"/>
              </a:spcBef>
            </a:pPr>
            <a:r>
              <a:rPr lang="en-US" sz="2000" b="1" dirty="0" smtClean="0"/>
              <a:t>Increase of open water surface area.</a:t>
            </a:r>
          </a:p>
          <a:p>
            <a:pPr>
              <a:spcBef>
                <a:spcPts val="1800"/>
              </a:spcBef>
            </a:pPr>
            <a:r>
              <a:rPr lang="en-US" sz="2000" b="1" dirty="0" smtClean="0"/>
              <a:t>Enlargement of the riparian zone and wet meadows </a:t>
            </a:r>
            <a:r>
              <a:rPr lang="en-US" sz="2000" dirty="0" smtClean="0"/>
              <a:t>area </a:t>
            </a:r>
            <a:r>
              <a:rPr lang="en-US" sz="2000" dirty="0" smtClean="0">
                <a:cs typeface="Calibri"/>
              </a:rPr>
              <a:t>→ </a:t>
            </a:r>
            <a:r>
              <a:rPr lang="en-US" sz="2000" dirty="0" smtClean="0"/>
              <a:t>creates </a:t>
            </a:r>
            <a:r>
              <a:rPr lang="en-US" sz="2000" dirty="0" err="1" smtClean="0"/>
              <a:t>favourable</a:t>
            </a:r>
            <a:r>
              <a:rPr lang="en-US" sz="2000" dirty="0" smtClean="0"/>
              <a:t> living conditions for  the target species. </a:t>
            </a:r>
          </a:p>
          <a:p>
            <a:pPr>
              <a:spcBef>
                <a:spcPts val="1800"/>
              </a:spcBef>
            </a:pPr>
            <a:r>
              <a:rPr lang="en-US" sz="2000" b="1" dirty="0" smtClean="0"/>
              <a:t>Underwater accumulated reed rootstock removal, </a:t>
            </a:r>
            <a:r>
              <a:rPr lang="en-US" sz="2000" dirty="0" smtClean="0"/>
              <a:t>borders of agricultural fields, </a:t>
            </a:r>
            <a:r>
              <a:rPr lang="en-US" sz="2000" b="1" dirty="0" err="1" smtClean="0"/>
              <a:t>unharvest</a:t>
            </a:r>
            <a:r>
              <a:rPr lang="en-US" sz="2000" b="1" dirty="0" smtClean="0"/>
              <a:t> buffer strip</a:t>
            </a:r>
            <a:r>
              <a:rPr lang="en-US" sz="2000" dirty="0" smtClean="0"/>
              <a:t> </a:t>
            </a:r>
            <a:r>
              <a:rPr lang="en-US" sz="2000" dirty="0" smtClean="0">
                <a:cs typeface="Calibri"/>
              </a:rPr>
              <a:t>→ </a:t>
            </a:r>
            <a:r>
              <a:rPr lang="en-US" sz="2000" b="1" dirty="0" smtClean="0"/>
              <a:t>minimize pollution </a:t>
            </a:r>
            <a:r>
              <a:rPr lang="en-US" sz="2000" dirty="0" smtClean="0"/>
              <a:t>from agricultural runoff (nutrients, pesticides and silt).</a:t>
            </a:r>
          </a:p>
          <a:p>
            <a:pPr>
              <a:spcBef>
                <a:spcPts val="1800"/>
              </a:spcBef>
            </a:pPr>
            <a:endParaRPr lang="en-US" sz="20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11</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Aim 1: Restoration of </a:t>
            </a:r>
            <a:r>
              <a:rPr lang="en-US" dirty="0" smtClean="0"/>
              <a:t>habitats</a:t>
            </a:r>
            <a:endParaRPr lang="el-GR" dirty="0"/>
          </a:p>
        </p:txBody>
      </p:sp>
      <p:sp>
        <p:nvSpPr>
          <p:cNvPr id="5" name="Text Placeholder 4"/>
          <p:cNvSpPr>
            <a:spLocks noGrp="1"/>
          </p:cNvSpPr>
          <p:nvPr>
            <p:ph type="body" sz="quarter" idx="11"/>
          </p:nvPr>
        </p:nvSpPr>
        <p:spPr>
          <a:xfrm>
            <a:off x="838550" y="1642877"/>
            <a:ext cx="7942379" cy="4193148"/>
          </a:xfrm>
        </p:spPr>
        <p:txBody>
          <a:bodyPr>
            <a:normAutofit/>
          </a:bodyPr>
          <a:lstStyle/>
          <a:p>
            <a:pPr>
              <a:spcBef>
                <a:spcPts val="1800"/>
              </a:spcBef>
            </a:pPr>
            <a:r>
              <a:rPr lang="en-US" sz="2000" b="1" dirty="0" smtClean="0"/>
              <a:t>5 </a:t>
            </a:r>
            <a:r>
              <a:rPr lang="en-US" sz="2000" dirty="0" smtClean="0">
                <a:cs typeface="Calibri"/>
              </a:rPr>
              <a:t> </a:t>
            </a:r>
            <a:r>
              <a:rPr lang="en-US" sz="2000" b="1" dirty="0" smtClean="0"/>
              <a:t>small ponds </a:t>
            </a:r>
            <a:r>
              <a:rPr lang="en-US" sz="2000" dirty="0" smtClean="0">
                <a:cs typeface="Calibri"/>
              </a:rPr>
              <a:t>→ </a:t>
            </a:r>
            <a:r>
              <a:rPr lang="en-US" sz="2000" dirty="0" smtClean="0"/>
              <a:t>Supplementary refuge habitat for periods of extreme drought</a:t>
            </a:r>
          </a:p>
          <a:p>
            <a:pPr>
              <a:spcBef>
                <a:spcPts val="1800"/>
              </a:spcBef>
            </a:pPr>
            <a:r>
              <a:rPr lang="en-US" sz="2000" b="1" dirty="0" smtClean="0"/>
              <a:t>Artificially flooded wetland habitats</a:t>
            </a:r>
            <a:r>
              <a:rPr lang="en-US" sz="2000" dirty="0" smtClean="0">
                <a:cs typeface="Calibri"/>
              </a:rPr>
              <a:t> →</a:t>
            </a:r>
            <a:r>
              <a:rPr lang="en-US" sz="2000" b="1" dirty="0" smtClean="0"/>
              <a:t> </a:t>
            </a:r>
            <a:r>
              <a:rPr lang="en-US" sz="2000" dirty="0" smtClean="0"/>
              <a:t>creation of smooth gradients on the riparian zone </a:t>
            </a:r>
          </a:p>
          <a:p>
            <a:pPr>
              <a:spcBef>
                <a:spcPts val="1800"/>
              </a:spcBef>
            </a:pPr>
            <a:r>
              <a:rPr lang="en-US" sz="2000" b="1" dirty="0" smtClean="0"/>
              <a:t>3 earth islands</a:t>
            </a:r>
            <a:r>
              <a:rPr lang="en-US" sz="2000" dirty="0" smtClean="0"/>
              <a:t> within sheltered areas </a:t>
            </a:r>
            <a:r>
              <a:rPr lang="en-US" sz="2000" dirty="0" smtClean="0">
                <a:cs typeface="Calibri"/>
              </a:rPr>
              <a:t>→ </a:t>
            </a:r>
            <a:r>
              <a:rPr lang="en-US" sz="2000" dirty="0" smtClean="0"/>
              <a:t>nesting places for the Ferruginous duck and other ground nesting species</a:t>
            </a:r>
          </a:p>
          <a:p>
            <a:pPr>
              <a:spcBef>
                <a:spcPts val="1800"/>
              </a:spcBef>
            </a:pPr>
            <a:r>
              <a:rPr lang="en-US" sz="2000" dirty="0" smtClean="0"/>
              <a:t>Construction of </a:t>
            </a:r>
            <a:r>
              <a:rPr lang="en-US" sz="2000" b="1" dirty="0" smtClean="0"/>
              <a:t>bat </a:t>
            </a:r>
            <a:r>
              <a:rPr lang="en-US" sz="2000" b="1" dirty="0" smtClean="0"/>
              <a:t>boxes</a:t>
            </a:r>
            <a:endParaRPr lang="en-US" sz="2000" b="1" dirty="0" smtClean="0">
              <a:solidFill>
                <a:srgbClr val="FF0000"/>
              </a:solidFill>
            </a:endParaRPr>
          </a:p>
          <a:p>
            <a:pPr>
              <a:spcBef>
                <a:spcPts val="1800"/>
              </a:spcBef>
            </a:pPr>
            <a:r>
              <a:rPr lang="en-US" sz="2000" dirty="0" smtClean="0"/>
              <a:t>Improvement of </a:t>
            </a:r>
            <a:r>
              <a:rPr lang="en-US" sz="2000" b="1" dirty="0" smtClean="0"/>
              <a:t>water quality </a:t>
            </a:r>
            <a:r>
              <a:rPr lang="en-US" sz="2000" dirty="0" smtClean="0"/>
              <a:t>by </a:t>
            </a:r>
            <a:r>
              <a:rPr lang="en-US" sz="2000" b="1" dirty="0" smtClean="0"/>
              <a:t>removing nutrients</a:t>
            </a:r>
          </a:p>
          <a:p>
            <a:pPr>
              <a:spcBef>
                <a:spcPts val="1800"/>
              </a:spcBef>
            </a:pPr>
            <a:r>
              <a:rPr lang="en-US" sz="2000" b="1" dirty="0" smtClean="0"/>
              <a:t>2 sluice gates </a:t>
            </a:r>
            <a:r>
              <a:rPr lang="en-US" sz="2000" dirty="0" smtClean="0">
                <a:cs typeface="Calibri"/>
              </a:rPr>
              <a:t>→ </a:t>
            </a:r>
            <a:r>
              <a:rPr lang="en-US" sz="2000" dirty="0" smtClean="0"/>
              <a:t>better </a:t>
            </a:r>
            <a:r>
              <a:rPr lang="en-US" sz="2000" b="1" dirty="0" smtClean="0"/>
              <a:t>regulation of water level</a:t>
            </a:r>
            <a:r>
              <a:rPr lang="en-US" sz="2000" dirty="0" smtClean="0"/>
              <a:t> </a:t>
            </a:r>
          </a:p>
          <a:p>
            <a:endParaRPr lang="en-US" sz="2000" dirty="0" smtClean="0"/>
          </a:p>
          <a:p>
            <a:endParaRPr lang="en-US" sz="2000" dirty="0" smtClean="0"/>
          </a:p>
          <a:p>
            <a:endParaRPr lang="el-GR"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12</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Aim 2: Long-term Protection and Management</a:t>
            </a:r>
            <a:endParaRPr lang="el-GR" dirty="0"/>
          </a:p>
        </p:txBody>
      </p:sp>
      <p:sp>
        <p:nvSpPr>
          <p:cNvPr id="6" name="Rectangle 5"/>
          <p:cNvSpPr/>
          <p:nvPr/>
        </p:nvSpPr>
        <p:spPr>
          <a:xfrm>
            <a:off x="1385047" y="2219544"/>
            <a:ext cx="8256494" cy="2323713"/>
          </a:xfrm>
          <a:prstGeom prst="rect">
            <a:avLst/>
          </a:prstGeom>
          <a:ln>
            <a:solidFill>
              <a:schemeClr val="accent3">
                <a:lumMod val="75000"/>
              </a:schemeClr>
            </a:solidFill>
          </a:ln>
        </p:spPr>
        <p:txBody>
          <a:bodyPr wrap="square">
            <a:spAutoFit/>
          </a:bodyPr>
          <a:lstStyle/>
          <a:p>
            <a:pPr>
              <a:spcBef>
                <a:spcPts val="1800"/>
              </a:spcBef>
            </a:pPr>
            <a:r>
              <a:rPr lang="en-US" sz="2000" b="1" dirty="0" smtClean="0">
                <a:solidFill>
                  <a:srgbClr val="003C96"/>
                </a:solidFill>
                <a:latin typeface="+mn-lt"/>
              </a:rPr>
              <a:t>Management Plan</a:t>
            </a:r>
            <a:r>
              <a:rPr lang="en-US" sz="2000" dirty="0" smtClean="0">
                <a:solidFill>
                  <a:srgbClr val="003C96"/>
                </a:solidFill>
                <a:latin typeface="+mn-lt"/>
              </a:rPr>
              <a:t> for SPA/SAC GR2530002 “Lake Stymfalia”</a:t>
            </a:r>
          </a:p>
          <a:p>
            <a:pPr>
              <a:spcBef>
                <a:spcPts val="1800"/>
              </a:spcBef>
            </a:pPr>
            <a:r>
              <a:rPr lang="en-US" sz="2000" dirty="0" smtClean="0">
                <a:solidFill>
                  <a:srgbClr val="003C96"/>
                </a:solidFill>
                <a:latin typeface="+mn-lt"/>
              </a:rPr>
              <a:t>Special action &amp; </a:t>
            </a:r>
            <a:r>
              <a:rPr lang="en-US" sz="2000" b="1" dirty="0" smtClean="0">
                <a:solidFill>
                  <a:srgbClr val="003C96"/>
                </a:solidFill>
                <a:latin typeface="+mn-lt"/>
              </a:rPr>
              <a:t>operational plan for target species </a:t>
            </a:r>
            <a:r>
              <a:rPr lang="en-US" sz="2000" dirty="0" smtClean="0">
                <a:solidFill>
                  <a:srgbClr val="003C96"/>
                </a:solidFill>
                <a:latin typeface="+mn-lt"/>
              </a:rPr>
              <a:t>&amp; </a:t>
            </a:r>
            <a:r>
              <a:rPr lang="en-US" sz="2000" b="1" dirty="0" smtClean="0">
                <a:solidFill>
                  <a:srgbClr val="003C96"/>
                </a:solidFill>
                <a:latin typeface="+mn-lt"/>
              </a:rPr>
              <a:t>reedbed management</a:t>
            </a:r>
          </a:p>
          <a:p>
            <a:pPr>
              <a:spcBef>
                <a:spcPts val="1800"/>
              </a:spcBef>
            </a:pPr>
            <a:r>
              <a:rPr lang="en-US" sz="2000" dirty="0" smtClean="0">
                <a:solidFill>
                  <a:srgbClr val="003C96"/>
                </a:solidFill>
                <a:latin typeface="+mn-lt"/>
              </a:rPr>
              <a:t>Guidelines, protocols &amp; standards for the </a:t>
            </a:r>
            <a:r>
              <a:rPr lang="en-US" sz="2000" b="1" dirty="0" smtClean="0">
                <a:solidFill>
                  <a:srgbClr val="003C96"/>
                </a:solidFill>
                <a:latin typeface="+mn-lt"/>
              </a:rPr>
              <a:t>monitoring &amp; surveillance </a:t>
            </a:r>
            <a:r>
              <a:rPr lang="en-US" sz="2000" dirty="0" smtClean="0">
                <a:solidFill>
                  <a:srgbClr val="003C96"/>
                </a:solidFill>
                <a:latin typeface="+mn-lt"/>
              </a:rPr>
              <a:t>of the wetland ecological characteristics</a:t>
            </a:r>
          </a:p>
          <a:p>
            <a:pPr>
              <a:spcBef>
                <a:spcPts val="1800"/>
              </a:spcBef>
            </a:pPr>
            <a:r>
              <a:rPr lang="en-US" sz="2000" b="1" dirty="0" smtClean="0">
                <a:solidFill>
                  <a:srgbClr val="003C96"/>
                </a:solidFill>
                <a:latin typeface="+mn-lt"/>
              </a:rPr>
              <a:t>Feasibility Study </a:t>
            </a:r>
            <a:r>
              <a:rPr lang="en-US" sz="2000" dirty="0" smtClean="0">
                <a:solidFill>
                  <a:srgbClr val="003C96"/>
                </a:solidFill>
                <a:latin typeface="+mn-lt"/>
              </a:rPr>
              <a:t>for the utilization of biomass produced in Stymfalia Wetland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r>
              <a:rPr lang="en-US" dirty="0" smtClean="0"/>
              <a:t>16</a:t>
            </a:r>
            <a:r>
              <a:rPr lang="el-GR" dirty="0" smtClean="0"/>
              <a:t>.0</a:t>
            </a:r>
            <a:r>
              <a:rPr lang="en-US" dirty="0" smtClean="0"/>
              <a:t>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Aim 3: Ensure sustainable financing for </a:t>
            </a:r>
            <a:r>
              <a:rPr lang="en-US" dirty="0" smtClean="0"/>
              <a:t> the Lake</a:t>
            </a:r>
            <a:endParaRPr lang="el-GR" dirty="0"/>
          </a:p>
        </p:txBody>
      </p:sp>
      <p:sp>
        <p:nvSpPr>
          <p:cNvPr id="5" name="Text Placeholder 4"/>
          <p:cNvSpPr>
            <a:spLocks noGrp="1"/>
          </p:cNvSpPr>
          <p:nvPr>
            <p:ph type="body" sz="quarter" idx="11"/>
          </p:nvPr>
        </p:nvSpPr>
        <p:spPr>
          <a:xfrm>
            <a:off x="0" y="5553635"/>
            <a:ext cx="10233212" cy="1289610"/>
          </a:xfrm>
        </p:spPr>
        <p:txBody>
          <a:bodyPr>
            <a:noAutofit/>
          </a:bodyPr>
          <a:lstStyle/>
          <a:p>
            <a:pPr>
              <a:buNone/>
            </a:pPr>
            <a:r>
              <a:rPr lang="en-US" sz="2000" dirty="0" smtClean="0"/>
              <a:t>	</a:t>
            </a:r>
            <a:r>
              <a:rPr lang="en-US" sz="2000" b="1" dirty="0" smtClean="0"/>
              <a:t>LIFE- Stymfalia project aims </a:t>
            </a:r>
            <a:r>
              <a:rPr lang="en-US" sz="2000" dirty="0" smtClean="0"/>
              <a:t>to provide a full demonstration of </a:t>
            </a:r>
            <a:r>
              <a:rPr lang="en-US" sz="2000" b="1" dirty="0" smtClean="0"/>
              <a:t>the commercialization of </a:t>
            </a:r>
            <a:r>
              <a:rPr lang="en-US" sz="2000" dirty="0" smtClean="0"/>
              <a:t>two ecosystem services: </a:t>
            </a:r>
          </a:p>
          <a:p>
            <a:pPr>
              <a:buNone/>
            </a:pPr>
            <a:r>
              <a:rPr lang="en-US" sz="2000" dirty="0" smtClean="0"/>
              <a:t>			          1) </a:t>
            </a:r>
            <a:r>
              <a:rPr lang="en-US" sz="2000" b="1" dirty="0" smtClean="0"/>
              <a:t>energy </a:t>
            </a:r>
            <a:r>
              <a:rPr lang="en-US" sz="2000" dirty="0" smtClean="0"/>
              <a:t>(e.g. conversion of reed biomass into pellets) and </a:t>
            </a:r>
          </a:p>
          <a:p>
            <a:pPr>
              <a:buNone/>
            </a:pPr>
            <a:r>
              <a:rPr lang="en-US" sz="2000" dirty="0" smtClean="0"/>
              <a:t>			          2) </a:t>
            </a:r>
            <a:r>
              <a:rPr lang="en-US" sz="2000" b="1" dirty="0" smtClean="0"/>
              <a:t>soil enhancement </a:t>
            </a:r>
            <a:r>
              <a:rPr lang="en-US" sz="2000" dirty="0" smtClean="0"/>
              <a:t>(conversion of reed biomass into compost)</a:t>
            </a:r>
          </a:p>
        </p:txBody>
      </p:sp>
      <p:graphicFrame>
        <p:nvGraphicFramePr>
          <p:cNvPr id="6" name="Diagram 5"/>
          <p:cNvGraphicFramePr/>
          <p:nvPr/>
        </p:nvGraphicFramePr>
        <p:xfrm>
          <a:off x="726141" y="1317812"/>
          <a:ext cx="8659906" cy="4101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14</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Aim 3: Ensure sustainable financing for  the Lake</a:t>
            </a:r>
            <a:endParaRPr lang="el-GR" dirty="0"/>
          </a:p>
        </p:txBody>
      </p:sp>
      <p:graphicFrame>
        <p:nvGraphicFramePr>
          <p:cNvPr id="6" name="Diagram 5"/>
          <p:cNvGraphicFramePr/>
          <p:nvPr/>
        </p:nvGraphicFramePr>
        <p:xfrm>
          <a:off x="1781969" y="1403879"/>
          <a:ext cx="7127875" cy="47519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rved Up Arrow 7"/>
          <p:cNvSpPr/>
          <p:nvPr/>
        </p:nvSpPr>
        <p:spPr>
          <a:xfrm flipH="1">
            <a:off x="1545020" y="5943601"/>
            <a:ext cx="7583213" cy="1245476"/>
          </a:xfrm>
          <a:prstGeom prst="curvedUp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aphicFrame>
        <p:nvGraphicFramePr>
          <p:cNvPr id="16" name="Diagram 15"/>
          <p:cNvGraphicFramePr/>
          <p:nvPr/>
        </p:nvGraphicFramePr>
        <p:xfrm>
          <a:off x="844847" y="2152277"/>
          <a:ext cx="9063317" cy="47519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1"/>
          <p:cNvSpPr>
            <a:spLocks noGrp="1"/>
          </p:cNvSpPr>
          <p:nvPr>
            <p:ph type="sldNum" sz="quarter" idx="4"/>
          </p:nvPr>
        </p:nvSpPr>
        <p:spPr/>
        <p:txBody>
          <a:bodyPr/>
          <a:lstStyle/>
          <a:p>
            <a:fld id="{AE1DCBC4-61EE-4E0E-8792-2CCD4C147655}" type="slidenum">
              <a:rPr lang="el-GR" smtClean="0"/>
              <a:pPr/>
              <a:t>15</a:t>
            </a:fld>
            <a:endParaRPr lang="el-GR"/>
          </a:p>
        </p:txBody>
      </p:sp>
      <p:sp>
        <p:nvSpPr>
          <p:cNvPr id="3" name="Date Placeholder 2"/>
          <p:cNvSpPr>
            <a:spLocks noGrp="1"/>
          </p:cNvSpPr>
          <p:nvPr>
            <p:ph type="dt" sz="half" idx="2"/>
          </p:nvPr>
        </p:nvSpPr>
        <p:spPr/>
        <p:txBody>
          <a:bodyPr/>
          <a:lstStyle/>
          <a:p>
            <a:r>
              <a:rPr lang="en-US" dirty="0" smtClean="0"/>
              <a:t>16.05.2014</a:t>
            </a:r>
            <a:endParaRPr lang="el-GR" dirty="0"/>
          </a:p>
        </p:txBody>
      </p:sp>
      <p:sp>
        <p:nvSpPr>
          <p:cNvPr id="4" name="Title 3"/>
          <p:cNvSpPr>
            <a:spLocks noGrp="1"/>
          </p:cNvSpPr>
          <p:nvPr>
            <p:ph type="title"/>
          </p:nvPr>
        </p:nvSpPr>
        <p:spPr/>
        <p:txBody>
          <a:bodyPr>
            <a:normAutofit fontScale="90000"/>
          </a:bodyPr>
          <a:lstStyle/>
          <a:p>
            <a:pPr lvl="0"/>
            <a:r>
              <a:rPr lang="el-GR" altLang="zh-CN" dirty="0" smtClean="0"/>
              <a:t/>
            </a:r>
            <a:br>
              <a:rPr lang="el-GR" altLang="zh-CN" dirty="0" smtClean="0"/>
            </a:br>
            <a:r>
              <a:rPr lang="en-US" altLang="zh-CN" dirty="0" smtClean="0"/>
              <a:t>LIFE-Stymfalia Conceptual Diagram</a:t>
            </a:r>
            <a:r>
              <a:rPr lang="el-GR" altLang="zh-CN" sz="3200" dirty="0" smtClean="0">
                <a:solidFill>
                  <a:srgbClr val="274187"/>
                </a:solidFill>
              </a:rPr>
              <a:t/>
            </a:r>
            <a:br>
              <a:rPr lang="el-GR" altLang="zh-CN" sz="3200" dirty="0" smtClean="0">
                <a:solidFill>
                  <a:srgbClr val="274187"/>
                </a:solidFill>
              </a:rPr>
            </a:br>
            <a:endParaRPr lang="el-GR" dirty="0"/>
          </a:p>
        </p:txBody>
      </p:sp>
      <p:sp>
        <p:nvSpPr>
          <p:cNvPr id="17" name="Rectangle 16"/>
          <p:cNvSpPr/>
          <p:nvPr/>
        </p:nvSpPr>
        <p:spPr>
          <a:xfrm>
            <a:off x="3564915" y="1564666"/>
            <a:ext cx="3181705" cy="430887"/>
          </a:xfrm>
          <a:prstGeom prst="rect">
            <a:avLst/>
          </a:prstGeom>
          <a:solidFill>
            <a:schemeClr val="accent3">
              <a:lumMod val="60000"/>
              <a:lumOff val="40000"/>
            </a:schemeClr>
          </a:solidFill>
        </p:spPr>
        <p:txBody>
          <a:bodyPr wrap="none">
            <a:spAutoFit/>
          </a:bodyPr>
          <a:lstStyle/>
          <a:p>
            <a:r>
              <a:rPr lang="en-US" altLang="zh-CN" sz="2200" b="1" dirty="0" smtClean="0">
                <a:solidFill>
                  <a:srgbClr val="003C96"/>
                </a:solidFill>
                <a:latin typeface="+mn-lt"/>
              </a:rPr>
              <a:t>Refinancing Management</a:t>
            </a:r>
            <a:endParaRPr lang="el-GR" sz="2200" b="1" dirty="0">
              <a:solidFill>
                <a:srgbClr val="003C96"/>
              </a:solidFill>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16</a:t>
            </a:fld>
            <a:endParaRPr lang="el-GR"/>
          </a:p>
        </p:txBody>
      </p:sp>
      <p:sp>
        <p:nvSpPr>
          <p:cNvPr id="3" name="Date Placeholder 2"/>
          <p:cNvSpPr>
            <a:spLocks noGrp="1"/>
          </p:cNvSpPr>
          <p:nvPr>
            <p:ph type="dt" sz="half" idx="2"/>
          </p:nvPr>
        </p:nvSpPr>
        <p:spPr/>
        <p:txBody>
          <a:bodyPr/>
          <a:lstStyle/>
          <a:p>
            <a:r>
              <a:rPr lang="en-US" dirty="0" smtClean="0"/>
              <a:t>16.05.2014</a:t>
            </a:r>
            <a:endParaRPr lang="el-GR" dirty="0"/>
          </a:p>
        </p:txBody>
      </p:sp>
      <p:sp>
        <p:nvSpPr>
          <p:cNvPr id="4" name="Title 3"/>
          <p:cNvSpPr>
            <a:spLocks noGrp="1"/>
          </p:cNvSpPr>
          <p:nvPr>
            <p:ph type="title"/>
          </p:nvPr>
        </p:nvSpPr>
        <p:spPr/>
        <p:txBody>
          <a:bodyPr>
            <a:noAutofit/>
          </a:bodyPr>
          <a:lstStyle/>
          <a:p>
            <a:r>
              <a:rPr lang="el-GR" altLang="zh-CN" sz="2000" dirty="0" smtClean="0">
                <a:solidFill>
                  <a:srgbClr val="274187"/>
                </a:solidFill>
              </a:rPr>
              <a:t/>
            </a:r>
            <a:br>
              <a:rPr lang="el-GR" altLang="zh-CN" sz="2000" dirty="0" smtClean="0">
                <a:solidFill>
                  <a:srgbClr val="274187"/>
                </a:solidFill>
              </a:rPr>
            </a:br>
            <a:r>
              <a:rPr lang="en-US" altLang="zh-CN" sz="2000" dirty="0" smtClean="0">
                <a:solidFill>
                  <a:srgbClr val="274187"/>
                </a:solidFill>
              </a:rPr>
              <a:t>Expected Results</a:t>
            </a:r>
            <a:br>
              <a:rPr lang="en-US" altLang="zh-CN" sz="2000" dirty="0" smtClean="0">
                <a:solidFill>
                  <a:srgbClr val="274187"/>
                </a:solidFill>
              </a:rPr>
            </a:br>
            <a:endParaRPr lang="el-GR" sz="2000" dirty="0"/>
          </a:p>
        </p:txBody>
      </p:sp>
      <p:sp>
        <p:nvSpPr>
          <p:cNvPr id="8" name="TextBox 1"/>
          <p:cNvSpPr txBox="1">
            <a:spLocks noChangeArrowheads="1"/>
          </p:cNvSpPr>
          <p:nvPr/>
        </p:nvSpPr>
        <p:spPr bwMode="auto">
          <a:xfrm>
            <a:off x="1062319" y="1493921"/>
            <a:ext cx="6279775" cy="4765407"/>
          </a:xfrm>
          <a:prstGeom prst="rect">
            <a:avLst/>
          </a:prstGeom>
          <a:noFill/>
          <a:ln w="9525">
            <a:noFill/>
            <a:miter lim="800000"/>
            <a:headEnd/>
            <a:tailEnd/>
          </a:ln>
        </p:spPr>
        <p:txBody>
          <a:bodyPr wrap="square" lIns="0" tIns="0" rIns="0">
            <a:spAutoFit/>
          </a:bodyPr>
          <a:lstStyle/>
          <a:p>
            <a:pPr marL="400050" indent="-400050">
              <a:lnSpc>
                <a:spcPts val="1600"/>
              </a:lnSpc>
              <a:spcBef>
                <a:spcPts val="600"/>
              </a:spcBef>
              <a:tabLst>
                <a:tab pos="1257300" algn="l"/>
                <a:tab pos="6192838" algn="r"/>
                <a:tab pos="6640513" algn="l"/>
              </a:tabLst>
              <a:defRPr/>
            </a:pPr>
            <a:endParaRPr lang="fr-BE" altLang="zh-CN" sz="2000" dirty="0" smtClean="0">
              <a:solidFill>
                <a:srgbClr val="003C96"/>
              </a:solidFill>
              <a:latin typeface="+mn-lt"/>
            </a:endParaRPr>
          </a:p>
          <a:p>
            <a:pPr marL="400050" lvl="0" indent="-400050">
              <a:spcBef>
                <a:spcPts val="0"/>
              </a:spcBef>
              <a:buFont typeface="Arial" pitchFamily="34" charset="0"/>
              <a:buChar char="•"/>
              <a:tabLst>
                <a:tab pos="1257300" algn="l"/>
                <a:tab pos="6192838" algn="r"/>
                <a:tab pos="6640513" algn="l"/>
              </a:tabLst>
              <a:defRPr/>
            </a:pPr>
            <a:r>
              <a:rPr lang="en-US" sz="2000" b="1" dirty="0" smtClean="0">
                <a:solidFill>
                  <a:srgbClr val="003C96"/>
                </a:solidFill>
                <a:latin typeface="+mn-lt"/>
              </a:rPr>
              <a:t>Enhancement of the conservation status </a:t>
            </a:r>
            <a:r>
              <a:rPr lang="en-US" sz="2000" dirty="0" smtClean="0">
                <a:solidFill>
                  <a:srgbClr val="003C96"/>
                </a:solidFill>
                <a:latin typeface="+mn-lt"/>
              </a:rPr>
              <a:t>of target-species and their habitats </a:t>
            </a:r>
          </a:p>
          <a:p>
            <a:pPr marL="400050" lvl="0" indent="-400050" algn="just">
              <a:spcBef>
                <a:spcPts val="1200"/>
              </a:spcBef>
              <a:buFont typeface="Arial" pitchFamily="34" charset="0"/>
              <a:buChar char="•"/>
              <a:tabLst>
                <a:tab pos="1257300" algn="l"/>
                <a:tab pos="6192838" algn="r"/>
                <a:tab pos="6640513" algn="l"/>
              </a:tabLst>
              <a:defRPr/>
            </a:pPr>
            <a:r>
              <a:rPr lang="en-US" sz="2000" b="1" dirty="0" smtClean="0">
                <a:solidFill>
                  <a:srgbClr val="003C96"/>
                </a:solidFill>
                <a:latin typeface="+mn-lt"/>
              </a:rPr>
              <a:t>Institutional protection </a:t>
            </a:r>
            <a:r>
              <a:rPr lang="en-US" sz="2000" dirty="0" smtClean="0">
                <a:solidFill>
                  <a:srgbClr val="003C96"/>
                </a:solidFill>
                <a:latin typeface="+mn-lt"/>
              </a:rPr>
              <a:t>of the Natura 2000 site, through the development of a management plan and action plans for the target-species and their habitats</a:t>
            </a:r>
          </a:p>
          <a:p>
            <a:pPr marL="400050" indent="-400050">
              <a:lnSpc>
                <a:spcPts val="1600"/>
              </a:lnSpc>
              <a:spcBef>
                <a:spcPts val="1200"/>
              </a:spcBef>
              <a:buFont typeface="Arial" pitchFamily="34" charset="0"/>
              <a:buChar char="•"/>
              <a:tabLst>
                <a:tab pos="1257300" algn="l"/>
                <a:tab pos="6192838" algn="r"/>
                <a:tab pos="6640513" algn="l"/>
              </a:tabLst>
              <a:defRPr/>
            </a:pPr>
            <a:r>
              <a:rPr lang="fr-BE" altLang="zh-CN" sz="2000" dirty="0" smtClean="0">
                <a:solidFill>
                  <a:srgbClr val="003C96"/>
                </a:solidFill>
                <a:latin typeface="+mn-lt"/>
              </a:rPr>
              <a:t>Establishment and </a:t>
            </a:r>
            <a:r>
              <a:rPr lang="fr-BE" altLang="zh-CN" sz="2000" dirty="0" err="1" smtClean="0">
                <a:solidFill>
                  <a:srgbClr val="003C96"/>
                </a:solidFill>
                <a:latin typeface="+mn-lt"/>
              </a:rPr>
              <a:t>operation</a:t>
            </a:r>
            <a:r>
              <a:rPr lang="fr-BE" altLang="zh-CN" sz="2000" dirty="0" smtClean="0">
                <a:solidFill>
                  <a:srgbClr val="003C96"/>
                </a:solidFill>
                <a:latin typeface="+mn-lt"/>
              </a:rPr>
              <a:t> of </a:t>
            </a:r>
            <a:r>
              <a:rPr lang="fr-BE" altLang="zh-CN" sz="2000" b="1" dirty="0" smtClean="0">
                <a:solidFill>
                  <a:srgbClr val="003C96"/>
                </a:solidFill>
                <a:latin typeface="+mn-lt"/>
              </a:rPr>
              <a:t>Local Management Unit</a:t>
            </a:r>
          </a:p>
          <a:p>
            <a:pPr marL="399600" indent="-400050" algn="just">
              <a:spcBef>
                <a:spcPts val="1200"/>
              </a:spcBef>
              <a:spcAft>
                <a:spcPts val="0"/>
              </a:spcAft>
              <a:buFont typeface="Arial" pitchFamily="34" charset="0"/>
              <a:buChar char="•"/>
              <a:tabLst>
                <a:tab pos="1257300" algn="l"/>
                <a:tab pos="6192838" algn="r"/>
                <a:tab pos="6640513" algn="l"/>
              </a:tabLst>
              <a:defRPr/>
            </a:pPr>
            <a:r>
              <a:rPr lang="en-US" sz="2000" dirty="0" smtClean="0">
                <a:solidFill>
                  <a:srgbClr val="003C96"/>
                </a:solidFill>
                <a:latin typeface="+mn-lt"/>
                <a:cs typeface="Arial" pitchFamily="34" charset="0"/>
              </a:rPr>
              <a:t>Pilot demonstrative use of harvested	 reed biomass as a heating fuel will be 	elaborated and presented at the building of the </a:t>
            </a:r>
            <a:r>
              <a:rPr lang="en-US" sz="2000" b="1" dirty="0" smtClean="0">
                <a:solidFill>
                  <a:srgbClr val="92D050"/>
                </a:solidFill>
                <a:latin typeface="+mn-lt"/>
                <a:cs typeface="Arial" pitchFamily="34" charset="0"/>
              </a:rPr>
              <a:t>Environment Museum of </a:t>
            </a:r>
            <a:r>
              <a:rPr lang="en-US" sz="2000" b="1" dirty="0" err="1" smtClean="0">
                <a:solidFill>
                  <a:srgbClr val="92D050"/>
                </a:solidFill>
                <a:latin typeface="+mn-lt"/>
                <a:cs typeface="Arial" pitchFamily="34" charset="0"/>
              </a:rPr>
              <a:t>Stymphalia</a:t>
            </a:r>
            <a:r>
              <a:rPr lang="en-US" sz="2000" dirty="0" smtClean="0">
                <a:solidFill>
                  <a:srgbClr val="003C96"/>
                </a:solidFill>
                <a:latin typeface="+mn-lt"/>
                <a:cs typeface="Arial" pitchFamily="34" charset="0"/>
              </a:rPr>
              <a:t>, as well as the creation of environmental interpretation path and bird watching hide</a:t>
            </a:r>
            <a:endParaRPr lang="el-GR" sz="2000" dirty="0" smtClean="0">
              <a:solidFill>
                <a:srgbClr val="003C96"/>
              </a:solidFill>
              <a:latin typeface="+mn-lt"/>
              <a:cs typeface="Arial" pitchFamily="34" charset="0"/>
            </a:endParaRPr>
          </a:p>
          <a:p>
            <a:pPr marL="399600" indent="-400050" algn="just">
              <a:spcBef>
                <a:spcPts val="1200"/>
              </a:spcBef>
              <a:spcAft>
                <a:spcPts val="0"/>
              </a:spcAft>
              <a:buFont typeface="Arial" pitchFamily="34" charset="0"/>
              <a:buChar char="•"/>
              <a:tabLst>
                <a:tab pos="1257300" algn="l"/>
                <a:tab pos="6192838" algn="r"/>
                <a:tab pos="6640513" algn="l"/>
              </a:tabLst>
              <a:defRPr/>
            </a:pPr>
            <a:r>
              <a:rPr lang="en-US" sz="2000" dirty="0" smtClean="0">
                <a:solidFill>
                  <a:srgbClr val="003C96"/>
                </a:solidFill>
                <a:latin typeface="+mn-lt"/>
                <a:cs typeface="Arial" pitchFamily="34" charset="0"/>
              </a:rPr>
              <a:t>Investment interest attraction for the reed biomass utilization and creation </a:t>
            </a:r>
            <a:r>
              <a:rPr lang="en-US" sz="2000" dirty="0" smtClean="0">
                <a:solidFill>
                  <a:srgbClr val="003C96"/>
                </a:solidFill>
                <a:latin typeface="+mn-lt"/>
              </a:rPr>
              <a:t>of new green jobs.</a:t>
            </a:r>
            <a:endParaRPr lang="en-US" altLang="zh-CN" sz="2000" dirty="0" smtClean="0">
              <a:solidFill>
                <a:srgbClr val="003C96"/>
              </a:solidFill>
              <a:latin typeface="+mn-lt"/>
            </a:endParaRPr>
          </a:p>
        </p:txBody>
      </p:sp>
      <p:pic>
        <p:nvPicPr>
          <p:cNvPr id="1026" name="Picture 2" descr="D:\PHOTOS PIRAEUS BANK 2014\PHOTOS OF STYMFALIA 2014\20140222-23 BEST  Stymfalia\20140222 Stymfalia (28).JPG"/>
          <p:cNvPicPr>
            <a:picLocks noChangeAspect="1" noChangeArrowheads="1"/>
          </p:cNvPicPr>
          <p:nvPr/>
        </p:nvPicPr>
        <p:blipFill>
          <a:blip r:embed="rId2" cstate="print"/>
          <a:srcRect/>
          <a:stretch>
            <a:fillRect/>
          </a:stretch>
        </p:blipFill>
        <p:spPr bwMode="auto">
          <a:xfrm>
            <a:off x="7368988" y="3536576"/>
            <a:ext cx="3161460" cy="2409451"/>
          </a:xfrm>
          <a:prstGeom prst="ellipse">
            <a:avLst/>
          </a:prstGeom>
          <a:ln>
            <a:noFill/>
          </a:ln>
          <a:effectLst>
            <a:softEdge rad="112500"/>
          </a:effectLst>
        </p:spPr>
      </p:pic>
      <p:pic>
        <p:nvPicPr>
          <p:cNvPr id="3074" name="Picture 2" descr="Z:\LIFE STYMFALIA\ACTION E1. Communication plan-Info campaign\ΦΩΤΟΓΡΑΦΙΕΣ\bonett\Ardea purpurea 01.jpg"/>
          <p:cNvPicPr>
            <a:picLocks noChangeAspect="1" noChangeArrowheads="1"/>
          </p:cNvPicPr>
          <p:nvPr/>
        </p:nvPicPr>
        <p:blipFill>
          <a:blip r:embed="rId3"/>
          <a:srcRect l="5473" r="9184" b="8200"/>
          <a:stretch>
            <a:fillRect/>
          </a:stretch>
        </p:blipFill>
        <p:spPr bwMode="auto">
          <a:xfrm>
            <a:off x="7422776" y="1401201"/>
            <a:ext cx="3012141" cy="216000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17</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Suggestion for further discussion</a:t>
            </a:r>
            <a:endParaRPr lang="el-GR" dirty="0"/>
          </a:p>
        </p:txBody>
      </p:sp>
      <p:graphicFrame>
        <p:nvGraphicFramePr>
          <p:cNvPr id="11" name="Diagram 10"/>
          <p:cNvGraphicFramePr/>
          <p:nvPr/>
        </p:nvGraphicFramePr>
        <p:xfrm>
          <a:off x="699247" y="1403879"/>
          <a:ext cx="9332259" cy="5467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graphicEl>
                                              <a:dgm id="{4C949C45-56DA-4D14-8D72-2135D926785B}"/>
                                            </p:graphicEl>
                                          </p:spTgt>
                                        </p:tgtEl>
                                        <p:attrNameLst>
                                          <p:attrName>style.visibility</p:attrName>
                                        </p:attrNameLst>
                                      </p:cBhvr>
                                      <p:to>
                                        <p:strVal val="visible"/>
                                      </p:to>
                                    </p:set>
                                    <p:animEffect transition="in" filter="fade">
                                      <p:cBhvr>
                                        <p:cTn id="7" dur="2000"/>
                                        <p:tgtEl>
                                          <p:spTgt spid="11">
                                            <p:graphicEl>
                                              <a:dgm id="{4C949C45-56DA-4D14-8D72-2135D926785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graphicEl>
                                              <a:dgm id="{EE2E547B-C9D2-4B21-A78D-3CB3C38D373A}"/>
                                            </p:graphicEl>
                                          </p:spTgt>
                                        </p:tgtEl>
                                        <p:attrNameLst>
                                          <p:attrName>style.visibility</p:attrName>
                                        </p:attrNameLst>
                                      </p:cBhvr>
                                      <p:to>
                                        <p:strVal val="visible"/>
                                      </p:to>
                                    </p:set>
                                    <p:animEffect transition="in" filter="fade">
                                      <p:cBhvr>
                                        <p:cTn id="12" dur="2000"/>
                                        <p:tgtEl>
                                          <p:spTgt spid="11">
                                            <p:graphicEl>
                                              <a:dgm id="{EE2E547B-C9D2-4B21-A78D-3CB3C38D373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graphicEl>
                                              <a:dgm id="{9E5A3E7D-1C6A-4216-B8AA-8AC7869D08C4}"/>
                                            </p:graphicEl>
                                          </p:spTgt>
                                        </p:tgtEl>
                                        <p:attrNameLst>
                                          <p:attrName>style.visibility</p:attrName>
                                        </p:attrNameLst>
                                      </p:cBhvr>
                                      <p:to>
                                        <p:strVal val="visible"/>
                                      </p:to>
                                    </p:set>
                                    <p:animEffect transition="in" filter="fade">
                                      <p:cBhvr>
                                        <p:cTn id="17" dur="2000"/>
                                        <p:tgtEl>
                                          <p:spTgt spid="11">
                                            <p:graphicEl>
                                              <a:dgm id="{9E5A3E7D-1C6A-4216-B8AA-8AC7869D08C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834116" y="3643735"/>
            <a:ext cx="7023580" cy="1080313"/>
          </a:xfrm>
          <a:prstGeom prst="rect">
            <a:avLst/>
          </a:prstGeom>
          <a:noFill/>
          <a:ln>
            <a:noFill/>
          </a:ln>
          <a:effectLst/>
          <a:extLst/>
        </p:spPr>
        <p:txBody>
          <a:bodyPr lIns="234000" tIns="180000" rIns="91354" bIns="107898" anchor="ctr"/>
          <a:lstStyle/>
          <a:p>
            <a:pPr algn="ctr" fontAlgn="auto">
              <a:spcBef>
                <a:spcPts val="0"/>
              </a:spcBef>
              <a:spcAft>
                <a:spcPts val="0"/>
              </a:spcAft>
              <a:defRPr/>
            </a:pPr>
            <a:r>
              <a:rPr lang="en-US" sz="4600" spc="-150" dirty="0" smtClean="0">
                <a:solidFill>
                  <a:srgbClr val="003C96"/>
                </a:solidFill>
                <a:latin typeface="+mj-lt"/>
                <a:ea typeface="+mn-ea"/>
                <a:cs typeface="UB-HelveticaCond"/>
              </a:rPr>
              <a:t>Thank You</a:t>
            </a:r>
            <a:r>
              <a:rPr lang="el-GR" sz="4600" spc="-150" dirty="0" smtClean="0">
                <a:solidFill>
                  <a:srgbClr val="003C96"/>
                </a:solidFill>
                <a:latin typeface="+mj-lt"/>
                <a:ea typeface="+mn-ea"/>
                <a:cs typeface="UB-HelveticaCond"/>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2</a:t>
            </a:fld>
            <a:endParaRPr lang="el-GR"/>
          </a:p>
        </p:txBody>
      </p:sp>
      <p:sp>
        <p:nvSpPr>
          <p:cNvPr id="3" name="Date Placeholder 2"/>
          <p:cNvSpPr>
            <a:spLocks noGrp="1"/>
          </p:cNvSpPr>
          <p:nvPr>
            <p:ph type="dt" sz="half" idx="2"/>
          </p:nvPr>
        </p:nvSpPr>
        <p:spPr/>
        <p:txBody>
          <a:bodyPr/>
          <a:lstStyle/>
          <a:p>
            <a:r>
              <a:rPr lang="en-US" dirty="0" smtClean="0"/>
              <a:t>16.05.2014</a:t>
            </a:r>
            <a:endParaRPr lang="el-GR" dirty="0"/>
          </a:p>
        </p:txBody>
      </p:sp>
      <p:sp>
        <p:nvSpPr>
          <p:cNvPr id="4" name="Title 3"/>
          <p:cNvSpPr>
            <a:spLocks noGrp="1"/>
          </p:cNvSpPr>
          <p:nvPr>
            <p:ph type="title"/>
          </p:nvPr>
        </p:nvSpPr>
        <p:spPr/>
        <p:txBody>
          <a:bodyPr>
            <a:normAutofit fontScale="90000"/>
          </a:bodyPr>
          <a:lstStyle/>
          <a:p>
            <a:r>
              <a:rPr lang="en-US" dirty="0" smtClean="0"/>
              <a:t>Project Data</a:t>
            </a:r>
            <a:endParaRPr lang="el-GR" dirty="0"/>
          </a:p>
        </p:txBody>
      </p:sp>
      <p:sp>
        <p:nvSpPr>
          <p:cNvPr id="6" name="TextBox 1"/>
          <p:cNvSpPr txBox="1">
            <a:spLocks noChangeArrowheads="1"/>
          </p:cNvSpPr>
          <p:nvPr/>
        </p:nvSpPr>
        <p:spPr bwMode="auto">
          <a:xfrm>
            <a:off x="1452780" y="1553780"/>
            <a:ext cx="4800403" cy="3647152"/>
          </a:xfrm>
          <a:prstGeom prst="rect">
            <a:avLst/>
          </a:prstGeom>
          <a:noFill/>
          <a:ln w="9525">
            <a:noFill/>
            <a:miter lim="800000"/>
            <a:headEnd/>
            <a:tailEnd/>
          </a:ln>
        </p:spPr>
        <p:txBody>
          <a:bodyPr wrap="square" lIns="0" tIns="0" rIns="0">
            <a:spAutoFit/>
          </a:bodyPr>
          <a:lstStyle/>
          <a:p>
            <a:pPr lvl="0" algn="just" defTabSz="914400" eaLnBrk="0" hangingPunct="0"/>
            <a:r>
              <a:rPr lang="en-US" altLang="zh-CN" b="1" dirty="0" smtClean="0">
                <a:solidFill>
                  <a:srgbClr val="274187"/>
                </a:solidFill>
                <a:latin typeface="+mn-lt"/>
              </a:rPr>
              <a:t>Project acronym: </a:t>
            </a:r>
            <a:r>
              <a:rPr lang="en-US" altLang="zh-CN" dirty="0" smtClean="0">
                <a:solidFill>
                  <a:srgbClr val="274187"/>
                </a:solidFill>
                <a:latin typeface="+mn-lt"/>
              </a:rPr>
              <a:t>LIFE- </a:t>
            </a:r>
            <a:r>
              <a:rPr lang="en-US" altLang="zh-CN" dirty="0" err="1" smtClean="0">
                <a:solidFill>
                  <a:srgbClr val="274187"/>
                </a:solidFill>
                <a:latin typeface="+mn-lt"/>
              </a:rPr>
              <a:t>Stymfalia</a:t>
            </a:r>
            <a:endParaRPr lang="en-US" altLang="zh-CN" dirty="0" smtClean="0">
              <a:solidFill>
                <a:srgbClr val="274187"/>
              </a:solidFill>
              <a:latin typeface="+mn-lt"/>
            </a:endParaRPr>
          </a:p>
          <a:p>
            <a:pPr lvl="0" algn="just" defTabSz="914400" eaLnBrk="0" hangingPunct="0"/>
            <a:endParaRPr lang="el-GR" altLang="zh-CN" b="1" dirty="0" smtClean="0">
              <a:solidFill>
                <a:srgbClr val="274187"/>
              </a:solidFill>
              <a:latin typeface="+mn-lt"/>
            </a:endParaRPr>
          </a:p>
          <a:p>
            <a:pPr lvl="0" algn="just" defTabSz="914400" eaLnBrk="0" hangingPunct="0"/>
            <a:r>
              <a:rPr lang="en-US" altLang="zh-CN" b="1" dirty="0" smtClean="0">
                <a:solidFill>
                  <a:srgbClr val="274187"/>
                </a:solidFill>
                <a:latin typeface="+mn-lt"/>
              </a:rPr>
              <a:t>Project code No: </a:t>
            </a:r>
            <a:r>
              <a:rPr lang="en-US" altLang="zh-CN" dirty="0" smtClean="0">
                <a:solidFill>
                  <a:srgbClr val="274187"/>
                </a:solidFill>
                <a:latin typeface="+mn-lt"/>
              </a:rPr>
              <a:t>LIFE12 NAT/GR/000275</a:t>
            </a:r>
          </a:p>
          <a:p>
            <a:pPr lvl="0" algn="just" defTabSz="914400" eaLnBrk="0" hangingPunct="0"/>
            <a:endParaRPr lang="el-GR" altLang="zh-CN" b="1" dirty="0" smtClean="0">
              <a:solidFill>
                <a:srgbClr val="274187"/>
              </a:solidFill>
              <a:latin typeface="+mn-lt"/>
            </a:endParaRPr>
          </a:p>
          <a:p>
            <a:pPr lvl="0" algn="just" defTabSz="914400" eaLnBrk="0" hangingPunct="0"/>
            <a:r>
              <a:rPr lang="en-US" altLang="zh-CN" b="1" dirty="0" smtClean="0">
                <a:solidFill>
                  <a:srgbClr val="274187"/>
                </a:solidFill>
                <a:latin typeface="+mn-lt"/>
              </a:rPr>
              <a:t>Project funding: </a:t>
            </a:r>
            <a:r>
              <a:rPr lang="en-US" altLang="zh-CN" dirty="0" smtClean="0">
                <a:solidFill>
                  <a:srgbClr val="274187"/>
                </a:solidFill>
                <a:latin typeface="+mn-lt"/>
              </a:rPr>
              <a:t>The LIFE Stymfalia project is co-funded by the European’s Union “LIFE+ Nature and Biodiversity” funding instrument</a:t>
            </a:r>
          </a:p>
          <a:p>
            <a:pPr lvl="0" algn="just" defTabSz="914400" eaLnBrk="0" hangingPunct="0"/>
            <a:endParaRPr lang="el-GR" altLang="zh-CN" b="1" dirty="0" smtClean="0">
              <a:solidFill>
                <a:srgbClr val="274187"/>
              </a:solidFill>
              <a:latin typeface="+mn-lt"/>
            </a:endParaRPr>
          </a:p>
          <a:p>
            <a:pPr lvl="0" algn="just" defTabSz="914400" eaLnBrk="0" hangingPunct="0"/>
            <a:r>
              <a:rPr lang="en-US" altLang="zh-CN" b="1" dirty="0" smtClean="0">
                <a:solidFill>
                  <a:srgbClr val="274187"/>
                </a:solidFill>
                <a:latin typeface="+mn-lt"/>
              </a:rPr>
              <a:t>Total project budget: </a:t>
            </a:r>
            <a:r>
              <a:rPr lang="en-US" altLang="zh-CN" dirty="0" smtClean="0">
                <a:solidFill>
                  <a:srgbClr val="274187"/>
                </a:solidFill>
                <a:latin typeface="+mn-lt"/>
              </a:rPr>
              <a:t>€ 2.013.290</a:t>
            </a:r>
          </a:p>
          <a:p>
            <a:pPr lvl="0" algn="just" defTabSz="914400" eaLnBrk="0" hangingPunct="0"/>
            <a:endParaRPr lang="el-GR" altLang="zh-CN" dirty="0" smtClean="0">
              <a:solidFill>
                <a:srgbClr val="274187"/>
              </a:solidFill>
              <a:latin typeface="+mn-lt"/>
            </a:endParaRPr>
          </a:p>
          <a:p>
            <a:pPr lvl="0" algn="just" defTabSz="914400" eaLnBrk="0" hangingPunct="0"/>
            <a:r>
              <a:rPr lang="en-US" altLang="zh-CN" b="1" dirty="0" smtClean="0">
                <a:solidFill>
                  <a:srgbClr val="274187"/>
                </a:solidFill>
                <a:latin typeface="+mn-lt"/>
              </a:rPr>
              <a:t>EC financial contribution: </a:t>
            </a:r>
            <a:r>
              <a:rPr lang="en-US" altLang="zh-CN" dirty="0" smtClean="0">
                <a:solidFill>
                  <a:srgbClr val="274187"/>
                </a:solidFill>
                <a:latin typeface="+mn-lt"/>
              </a:rPr>
              <a:t>€ 1.006.646 (50%)</a:t>
            </a:r>
          </a:p>
          <a:p>
            <a:pPr lvl="0" algn="just" defTabSz="914400" eaLnBrk="0" hangingPunct="0"/>
            <a:endParaRPr lang="en-US" altLang="zh-CN" dirty="0" smtClean="0">
              <a:solidFill>
                <a:srgbClr val="274187"/>
              </a:solidFill>
              <a:latin typeface="+mn-lt"/>
            </a:endParaRPr>
          </a:p>
          <a:p>
            <a:pPr lvl="0" algn="just" defTabSz="914400" eaLnBrk="0" hangingPunct="0"/>
            <a:endParaRPr lang="en-US" altLang="zh-CN" dirty="0" smtClean="0">
              <a:solidFill>
                <a:srgbClr val="274187"/>
              </a:solidFill>
              <a:latin typeface="+mn-lt"/>
            </a:endParaRPr>
          </a:p>
        </p:txBody>
      </p:sp>
      <p:sp>
        <p:nvSpPr>
          <p:cNvPr id="7" name="Rectangle 6"/>
          <p:cNvSpPr/>
          <p:nvPr/>
        </p:nvSpPr>
        <p:spPr>
          <a:xfrm>
            <a:off x="1362010" y="4871750"/>
            <a:ext cx="6074213" cy="400110"/>
          </a:xfrm>
          <a:prstGeom prst="rect">
            <a:avLst/>
          </a:prstGeom>
        </p:spPr>
        <p:txBody>
          <a:bodyPr wrap="square">
            <a:spAutoFit/>
          </a:bodyPr>
          <a:lstStyle/>
          <a:p>
            <a:pPr lvl="0" algn="just" defTabSz="914400" eaLnBrk="0" hangingPunct="0"/>
            <a:r>
              <a:rPr lang="en-US" altLang="zh-CN" sz="2000" b="1" dirty="0" smtClean="0">
                <a:solidFill>
                  <a:srgbClr val="274187"/>
                </a:solidFill>
                <a:latin typeface="+mn-lt"/>
              </a:rPr>
              <a:t>Project duration: </a:t>
            </a:r>
            <a:r>
              <a:rPr lang="en-US" altLang="zh-CN" sz="2000" dirty="0" smtClean="0">
                <a:solidFill>
                  <a:srgbClr val="274187"/>
                </a:solidFill>
                <a:latin typeface="+mn-lt"/>
              </a:rPr>
              <a:t>01 October 2013 - 29 September 2017</a:t>
            </a:r>
          </a:p>
        </p:txBody>
      </p:sp>
      <p:pic>
        <p:nvPicPr>
          <p:cNvPr id="8" name="Picture 3" descr="U:\LIFE Stymfalia\ΔΡΑΣΕΙΣ E\E1\Key visual\LifeStymfalia 3.jpg"/>
          <p:cNvPicPr>
            <a:picLocks noChangeAspect="1" noChangeArrowheads="1"/>
          </p:cNvPicPr>
          <p:nvPr/>
        </p:nvPicPr>
        <p:blipFill>
          <a:blip r:embed="rId2" cstate="print"/>
          <a:srcRect/>
          <a:stretch>
            <a:fillRect/>
          </a:stretch>
        </p:blipFill>
        <p:spPr bwMode="auto">
          <a:xfrm>
            <a:off x="6472517" y="1468660"/>
            <a:ext cx="3761087" cy="3444683"/>
          </a:xfrm>
          <a:prstGeom prst="rect">
            <a:avLst/>
          </a:prstGeom>
          <a:noFill/>
        </p:spPr>
      </p:pic>
      <p:grpSp>
        <p:nvGrpSpPr>
          <p:cNvPr id="5" name="Group 32"/>
          <p:cNvGrpSpPr/>
          <p:nvPr/>
        </p:nvGrpSpPr>
        <p:grpSpPr>
          <a:xfrm>
            <a:off x="1238186" y="5406760"/>
            <a:ext cx="8434884" cy="951140"/>
            <a:chOff x="1238186" y="5406760"/>
            <a:chExt cx="8434884" cy="951140"/>
          </a:xfrm>
        </p:grpSpPr>
        <p:cxnSp>
          <p:nvCxnSpPr>
            <p:cNvPr id="10" name="Straight Connector 28"/>
            <p:cNvCxnSpPr>
              <a:cxnSpLocks noChangeShapeType="1"/>
            </p:cNvCxnSpPr>
            <p:nvPr/>
          </p:nvCxnSpPr>
          <p:spPr bwMode="auto">
            <a:xfrm rot="5400000" flipH="1" flipV="1">
              <a:off x="2955164" y="5839653"/>
              <a:ext cx="254142" cy="1588"/>
            </a:xfrm>
            <a:prstGeom prst="line">
              <a:avLst/>
            </a:prstGeom>
            <a:noFill/>
            <a:ln w="9525" algn="ctr">
              <a:solidFill>
                <a:srgbClr val="92D050"/>
              </a:solidFill>
              <a:round/>
              <a:headEnd/>
              <a:tailEnd/>
            </a:ln>
          </p:spPr>
        </p:cxnSp>
        <p:sp>
          <p:nvSpPr>
            <p:cNvPr id="11" name="TextBox 32"/>
            <p:cNvSpPr txBox="1">
              <a:spLocks noChangeArrowheads="1"/>
            </p:cNvSpPr>
            <p:nvPr/>
          </p:nvSpPr>
          <p:spPr bwMode="auto">
            <a:xfrm>
              <a:off x="2817919" y="5425482"/>
              <a:ext cx="690059" cy="276999"/>
            </a:xfrm>
            <a:prstGeom prst="rect">
              <a:avLst/>
            </a:prstGeom>
            <a:noFill/>
            <a:ln w="9525">
              <a:noFill/>
              <a:miter lim="800000"/>
              <a:headEnd/>
              <a:tailEnd/>
            </a:ln>
          </p:spPr>
          <p:txBody>
            <a:bodyPr>
              <a:spAutoFit/>
            </a:bodyPr>
            <a:lstStyle/>
            <a:p>
              <a:r>
                <a:rPr lang="el-GR" sz="1200" b="1" dirty="0" smtClean="0">
                  <a:solidFill>
                    <a:srgbClr val="000099"/>
                  </a:solidFill>
                  <a:latin typeface="Calibri" pitchFamily="34" charset="0"/>
                </a:rPr>
                <a:t>201</a:t>
              </a:r>
              <a:r>
                <a:rPr lang="en-US" sz="1200" b="1" dirty="0" smtClean="0">
                  <a:solidFill>
                    <a:srgbClr val="000099"/>
                  </a:solidFill>
                  <a:latin typeface="+mn-lt"/>
                </a:rPr>
                <a:t>4</a:t>
              </a:r>
              <a:endParaRPr lang="el-GR" sz="1200" b="1" dirty="0">
                <a:solidFill>
                  <a:srgbClr val="000099"/>
                </a:solidFill>
                <a:latin typeface="+mn-lt"/>
              </a:endParaRPr>
            </a:p>
          </p:txBody>
        </p:sp>
        <p:sp>
          <p:nvSpPr>
            <p:cNvPr id="12" name="TextBox 33"/>
            <p:cNvSpPr txBox="1">
              <a:spLocks noChangeArrowheads="1"/>
            </p:cNvSpPr>
            <p:nvPr/>
          </p:nvSpPr>
          <p:spPr bwMode="auto">
            <a:xfrm>
              <a:off x="4442212" y="5425482"/>
              <a:ext cx="690059" cy="276999"/>
            </a:xfrm>
            <a:prstGeom prst="rect">
              <a:avLst/>
            </a:prstGeom>
            <a:noFill/>
            <a:ln w="9525">
              <a:noFill/>
              <a:miter lim="800000"/>
              <a:headEnd/>
              <a:tailEnd/>
            </a:ln>
          </p:spPr>
          <p:txBody>
            <a:bodyPr>
              <a:spAutoFit/>
            </a:bodyPr>
            <a:lstStyle/>
            <a:p>
              <a:r>
                <a:rPr lang="el-GR" sz="1200" b="1" dirty="0" smtClean="0">
                  <a:solidFill>
                    <a:srgbClr val="000099"/>
                  </a:solidFill>
                  <a:latin typeface="+mn-lt"/>
                </a:rPr>
                <a:t>201</a:t>
              </a:r>
              <a:r>
                <a:rPr lang="en-US" sz="1200" b="1" dirty="0" smtClean="0">
                  <a:solidFill>
                    <a:srgbClr val="000099"/>
                  </a:solidFill>
                  <a:latin typeface="+mn-lt"/>
                </a:rPr>
                <a:t>5</a:t>
              </a:r>
              <a:endParaRPr lang="el-GR" sz="1200" b="1" dirty="0">
                <a:solidFill>
                  <a:srgbClr val="000099"/>
                </a:solidFill>
                <a:latin typeface="+mn-lt"/>
              </a:endParaRPr>
            </a:p>
          </p:txBody>
        </p:sp>
        <p:sp>
          <p:nvSpPr>
            <p:cNvPr id="13" name="TextBox 34"/>
            <p:cNvSpPr txBox="1">
              <a:spLocks noChangeArrowheads="1"/>
            </p:cNvSpPr>
            <p:nvPr/>
          </p:nvSpPr>
          <p:spPr bwMode="auto">
            <a:xfrm>
              <a:off x="6110062" y="5412994"/>
              <a:ext cx="690059" cy="276999"/>
            </a:xfrm>
            <a:prstGeom prst="rect">
              <a:avLst/>
            </a:prstGeom>
            <a:noFill/>
            <a:ln w="9525">
              <a:noFill/>
              <a:miter lim="800000"/>
              <a:headEnd/>
              <a:tailEnd/>
            </a:ln>
          </p:spPr>
          <p:txBody>
            <a:bodyPr>
              <a:spAutoFit/>
            </a:bodyPr>
            <a:lstStyle/>
            <a:p>
              <a:r>
                <a:rPr lang="el-GR" sz="1200" b="1" dirty="0" smtClean="0">
                  <a:solidFill>
                    <a:srgbClr val="000099"/>
                  </a:solidFill>
                  <a:latin typeface="+mn-lt"/>
                </a:rPr>
                <a:t>201</a:t>
              </a:r>
              <a:r>
                <a:rPr lang="en-US" sz="1200" b="1" dirty="0" smtClean="0">
                  <a:solidFill>
                    <a:srgbClr val="000099"/>
                  </a:solidFill>
                  <a:latin typeface="+mn-lt"/>
                </a:rPr>
                <a:t>6</a:t>
              </a:r>
              <a:endParaRPr lang="el-GR" sz="1200" b="1" dirty="0">
                <a:solidFill>
                  <a:srgbClr val="000099"/>
                </a:solidFill>
                <a:latin typeface="+mn-lt"/>
              </a:endParaRPr>
            </a:p>
          </p:txBody>
        </p:sp>
        <p:sp>
          <p:nvSpPr>
            <p:cNvPr id="14" name="TextBox 21"/>
            <p:cNvSpPr txBox="1">
              <a:spLocks noChangeArrowheads="1"/>
            </p:cNvSpPr>
            <p:nvPr/>
          </p:nvSpPr>
          <p:spPr bwMode="auto">
            <a:xfrm>
              <a:off x="3090966" y="5957790"/>
              <a:ext cx="1645526" cy="390100"/>
            </a:xfrm>
            <a:prstGeom prst="rect">
              <a:avLst/>
            </a:prstGeom>
            <a:noFill/>
            <a:ln w="9525">
              <a:solidFill>
                <a:schemeClr val="accent2"/>
              </a:solidFill>
              <a:miter lim="800000"/>
              <a:headEnd/>
              <a:tailEnd/>
            </a:ln>
          </p:spPr>
          <p:txBody>
            <a:bodyPr wrap="square">
              <a:spAutoFit/>
            </a:bodyPr>
            <a:lstStyle/>
            <a:p>
              <a:endParaRPr lang="el-GR"/>
            </a:p>
          </p:txBody>
        </p:sp>
        <p:sp>
          <p:nvSpPr>
            <p:cNvPr id="15" name="TextBox 23"/>
            <p:cNvSpPr txBox="1">
              <a:spLocks noChangeArrowheads="1"/>
            </p:cNvSpPr>
            <p:nvPr/>
          </p:nvSpPr>
          <p:spPr bwMode="auto">
            <a:xfrm>
              <a:off x="3090301" y="5957790"/>
              <a:ext cx="591111" cy="400110"/>
            </a:xfrm>
            <a:prstGeom prst="rect">
              <a:avLst/>
            </a:prstGeom>
            <a:solidFill>
              <a:srgbClr val="92D050"/>
            </a:solidFill>
            <a:ln w="9525">
              <a:solidFill>
                <a:schemeClr val="accent2"/>
              </a:solidFill>
              <a:miter lim="800000"/>
              <a:headEnd/>
              <a:tailEnd/>
            </a:ln>
          </p:spPr>
          <p:txBody>
            <a:bodyPr wrap="square">
              <a:spAutoFit/>
            </a:bodyPr>
            <a:lstStyle/>
            <a:p>
              <a:endParaRPr lang="el-GR"/>
            </a:p>
          </p:txBody>
        </p:sp>
        <p:sp>
          <p:nvSpPr>
            <p:cNvPr id="16" name="TextBox 34"/>
            <p:cNvSpPr txBox="1">
              <a:spLocks noChangeArrowheads="1"/>
            </p:cNvSpPr>
            <p:nvPr/>
          </p:nvSpPr>
          <p:spPr bwMode="auto">
            <a:xfrm>
              <a:off x="7764407" y="5406760"/>
              <a:ext cx="690059" cy="276999"/>
            </a:xfrm>
            <a:prstGeom prst="rect">
              <a:avLst/>
            </a:prstGeom>
            <a:noFill/>
            <a:ln w="9525">
              <a:noFill/>
              <a:miter lim="800000"/>
              <a:headEnd/>
              <a:tailEnd/>
            </a:ln>
          </p:spPr>
          <p:txBody>
            <a:bodyPr>
              <a:spAutoFit/>
            </a:bodyPr>
            <a:lstStyle/>
            <a:p>
              <a:r>
                <a:rPr lang="el-GR" sz="1200" b="1" dirty="0" smtClean="0">
                  <a:solidFill>
                    <a:srgbClr val="000099"/>
                  </a:solidFill>
                  <a:latin typeface="+mj-lt"/>
                </a:rPr>
                <a:t>201</a:t>
              </a:r>
              <a:r>
                <a:rPr lang="en-US" sz="1200" b="1" dirty="0" smtClean="0">
                  <a:solidFill>
                    <a:srgbClr val="000099"/>
                  </a:solidFill>
                  <a:latin typeface="+mj-lt"/>
                </a:rPr>
                <a:t>7</a:t>
              </a:r>
              <a:endParaRPr lang="el-GR" sz="1200" b="1" dirty="0">
                <a:solidFill>
                  <a:srgbClr val="000099"/>
                </a:solidFill>
                <a:latin typeface="+mj-lt"/>
              </a:endParaRPr>
            </a:p>
          </p:txBody>
        </p:sp>
        <p:sp>
          <p:nvSpPr>
            <p:cNvPr id="17" name="TextBox 32"/>
            <p:cNvSpPr txBox="1">
              <a:spLocks noChangeArrowheads="1"/>
            </p:cNvSpPr>
            <p:nvPr/>
          </p:nvSpPr>
          <p:spPr bwMode="auto">
            <a:xfrm>
              <a:off x="1238186" y="5434704"/>
              <a:ext cx="690059" cy="276999"/>
            </a:xfrm>
            <a:prstGeom prst="rect">
              <a:avLst/>
            </a:prstGeom>
            <a:noFill/>
            <a:ln w="9525">
              <a:noFill/>
              <a:miter lim="800000"/>
              <a:headEnd/>
              <a:tailEnd/>
            </a:ln>
          </p:spPr>
          <p:txBody>
            <a:bodyPr>
              <a:spAutoFit/>
            </a:bodyPr>
            <a:lstStyle/>
            <a:p>
              <a:r>
                <a:rPr lang="el-GR" sz="1200" b="1" dirty="0" smtClean="0">
                  <a:solidFill>
                    <a:srgbClr val="000099"/>
                  </a:solidFill>
                  <a:latin typeface="Calibri" pitchFamily="34" charset="0"/>
                </a:rPr>
                <a:t>201</a:t>
              </a:r>
              <a:r>
                <a:rPr lang="en-US" sz="1200" b="1" dirty="0" smtClean="0">
                  <a:solidFill>
                    <a:srgbClr val="000099"/>
                  </a:solidFill>
                  <a:latin typeface="Calibri" pitchFamily="34" charset="0"/>
                </a:rPr>
                <a:t>3</a:t>
              </a:r>
              <a:endParaRPr lang="el-GR" sz="1200" b="1" dirty="0">
                <a:solidFill>
                  <a:srgbClr val="000099"/>
                </a:solidFill>
                <a:latin typeface="Calibri" pitchFamily="34" charset="0"/>
              </a:endParaRPr>
            </a:p>
          </p:txBody>
        </p:sp>
        <p:sp>
          <p:nvSpPr>
            <p:cNvPr id="18" name="TextBox 32"/>
            <p:cNvSpPr txBox="1">
              <a:spLocks noChangeArrowheads="1"/>
            </p:cNvSpPr>
            <p:nvPr/>
          </p:nvSpPr>
          <p:spPr bwMode="auto">
            <a:xfrm>
              <a:off x="2445543" y="5696180"/>
              <a:ext cx="477734" cy="261610"/>
            </a:xfrm>
            <a:prstGeom prst="rect">
              <a:avLst/>
            </a:prstGeom>
            <a:noFill/>
            <a:ln w="9525">
              <a:noFill/>
              <a:miter lim="800000"/>
              <a:headEnd/>
              <a:tailEnd/>
            </a:ln>
          </p:spPr>
          <p:txBody>
            <a:bodyPr wrap="square">
              <a:spAutoFit/>
            </a:bodyPr>
            <a:lstStyle/>
            <a:p>
              <a:r>
                <a:rPr lang="en-US" sz="1100" b="1" dirty="0" smtClean="0">
                  <a:solidFill>
                    <a:srgbClr val="C00000"/>
                  </a:solidFill>
                  <a:latin typeface="Calibri" pitchFamily="34" charset="0"/>
                </a:rPr>
                <a:t>Start</a:t>
              </a:r>
              <a:endParaRPr lang="el-GR" sz="1100" b="1" dirty="0">
                <a:solidFill>
                  <a:srgbClr val="C00000"/>
                </a:solidFill>
                <a:latin typeface="Calibri" pitchFamily="34" charset="0"/>
              </a:endParaRPr>
            </a:p>
          </p:txBody>
        </p:sp>
        <p:sp>
          <p:nvSpPr>
            <p:cNvPr id="19" name="TextBox 32"/>
            <p:cNvSpPr txBox="1">
              <a:spLocks noChangeArrowheads="1"/>
            </p:cNvSpPr>
            <p:nvPr/>
          </p:nvSpPr>
          <p:spPr bwMode="auto">
            <a:xfrm>
              <a:off x="9012912" y="5701561"/>
              <a:ext cx="477734" cy="261610"/>
            </a:xfrm>
            <a:prstGeom prst="rect">
              <a:avLst/>
            </a:prstGeom>
            <a:noFill/>
            <a:ln w="9525">
              <a:noFill/>
              <a:miter lim="800000"/>
              <a:headEnd/>
              <a:tailEnd/>
            </a:ln>
          </p:spPr>
          <p:txBody>
            <a:bodyPr wrap="square">
              <a:spAutoFit/>
            </a:bodyPr>
            <a:lstStyle/>
            <a:p>
              <a:r>
                <a:rPr lang="en-US" sz="1100" b="1" dirty="0" smtClean="0">
                  <a:solidFill>
                    <a:srgbClr val="C00000"/>
                  </a:solidFill>
                  <a:latin typeface="Calibri" pitchFamily="34" charset="0"/>
                </a:rPr>
                <a:t>End</a:t>
              </a:r>
              <a:endParaRPr lang="el-GR" sz="1100" b="1" dirty="0">
                <a:solidFill>
                  <a:srgbClr val="C00000"/>
                </a:solidFill>
                <a:latin typeface="Calibri" pitchFamily="34" charset="0"/>
              </a:endParaRPr>
            </a:p>
          </p:txBody>
        </p:sp>
        <p:sp>
          <p:nvSpPr>
            <p:cNvPr id="20" name="TextBox 21"/>
            <p:cNvSpPr txBox="1">
              <a:spLocks noChangeArrowheads="1"/>
            </p:cNvSpPr>
            <p:nvPr/>
          </p:nvSpPr>
          <p:spPr bwMode="auto">
            <a:xfrm>
              <a:off x="1444776" y="5960922"/>
              <a:ext cx="1645526" cy="390100"/>
            </a:xfrm>
            <a:prstGeom prst="rect">
              <a:avLst/>
            </a:prstGeom>
            <a:noFill/>
            <a:ln w="9525">
              <a:solidFill>
                <a:schemeClr val="accent2"/>
              </a:solidFill>
              <a:miter lim="800000"/>
              <a:headEnd/>
              <a:tailEnd/>
            </a:ln>
          </p:spPr>
          <p:txBody>
            <a:bodyPr wrap="square">
              <a:spAutoFit/>
            </a:bodyPr>
            <a:lstStyle/>
            <a:p>
              <a:endParaRPr lang="el-GR"/>
            </a:p>
          </p:txBody>
        </p:sp>
        <p:sp>
          <p:nvSpPr>
            <p:cNvPr id="21" name="TextBox 23"/>
            <p:cNvSpPr txBox="1">
              <a:spLocks noChangeArrowheads="1"/>
            </p:cNvSpPr>
            <p:nvPr/>
          </p:nvSpPr>
          <p:spPr bwMode="auto">
            <a:xfrm>
              <a:off x="2642426" y="5957792"/>
              <a:ext cx="447876" cy="393230"/>
            </a:xfrm>
            <a:prstGeom prst="rect">
              <a:avLst/>
            </a:prstGeom>
            <a:solidFill>
              <a:srgbClr val="92D050"/>
            </a:solidFill>
            <a:ln w="9525">
              <a:solidFill>
                <a:schemeClr val="accent2"/>
              </a:solidFill>
              <a:miter lim="800000"/>
              <a:headEnd/>
              <a:tailEnd/>
            </a:ln>
          </p:spPr>
          <p:txBody>
            <a:bodyPr wrap="square">
              <a:spAutoFit/>
            </a:bodyPr>
            <a:lstStyle/>
            <a:p>
              <a:endParaRPr lang="el-GR"/>
            </a:p>
          </p:txBody>
        </p:sp>
        <p:cxnSp>
          <p:nvCxnSpPr>
            <p:cNvPr id="22" name="Straight Connector 28"/>
            <p:cNvCxnSpPr>
              <a:cxnSpLocks noChangeShapeType="1"/>
            </p:cNvCxnSpPr>
            <p:nvPr/>
          </p:nvCxnSpPr>
          <p:spPr bwMode="auto">
            <a:xfrm rot="5400000" flipH="1" flipV="1">
              <a:off x="1325799" y="5836407"/>
              <a:ext cx="254142" cy="1588"/>
            </a:xfrm>
            <a:prstGeom prst="line">
              <a:avLst/>
            </a:prstGeom>
            <a:noFill/>
            <a:ln w="9525" algn="ctr">
              <a:solidFill>
                <a:srgbClr val="92D050"/>
              </a:solidFill>
              <a:round/>
              <a:headEnd/>
              <a:tailEnd/>
            </a:ln>
          </p:spPr>
        </p:cxnSp>
        <p:cxnSp>
          <p:nvCxnSpPr>
            <p:cNvPr id="23" name="Straight Connector 28"/>
            <p:cNvCxnSpPr>
              <a:cxnSpLocks noChangeShapeType="1"/>
            </p:cNvCxnSpPr>
            <p:nvPr/>
          </p:nvCxnSpPr>
          <p:spPr bwMode="auto">
            <a:xfrm rot="5400000" flipH="1" flipV="1">
              <a:off x="4611803" y="5836407"/>
              <a:ext cx="254142" cy="1588"/>
            </a:xfrm>
            <a:prstGeom prst="line">
              <a:avLst/>
            </a:prstGeom>
            <a:noFill/>
            <a:ln w="9525" algn="ctr">
              <a:solidFill>
                <a:srgbClr val="92D050"/>
              </a:solidFill>
              <a:round/>
              <a:headEnd/>
              <a:tailEnd/>
            </a:ln>
          </p:spPr>
        </p:cxnSp>
        <p:cxnSp>
          <p:nvCxnSpPr>
            <p:cNvPr id="24" name="Straight Connector 28"/>
            <p:cNvCxnSpPr>
              <a:cxnSpLocks noChangeShapeType="1"/>
            </p:cNvCxnSpPr>
            <p:nvPr/>
          </p:nvCxnSpPr>
          <p:spPr bwMode="auto">
            <a:xfrm rot="5400000" flipH="1" flipV="1">
              <a:off x="6258420" y="5812932"/>
              <a:ext cx="254142" cy="1588"/>
            </a:xfrm>
            <a:prstGeom prst="line">
              <a:avLst/>
            </a:prstGeom>
            <a:noFill/>
            <a:ln w="9525" algn="ctr">
              <a:solidFill>
                <a:srgbClr val="92D050"/>
              </a:solidFill>
              <a:round/>
              <a:headEnd/>
              <a:tailEnd/>
            </a:ln>
          </p:spPr>
        </p:cxnSp>
        <p:cxnSp>
          <p:nvCxnSpPr>
            <p:cNvPr id="25" name="Straight Connector 28"/>
            <p:cNvCxnSpPr>
              <a:cxnSpLocks noChangeShapeType="1"/>
            </p:cNvCxnSpPr>
            <p:nvPr/>
          </p:nvCxnSpPr>
          <p:spPr bwMode="auto">
            <a:xfrm rot="5400000" flipH="1" flipV="1">
              <a:off x="7902358" y="5819502"/>
              <a:ext cx="254142" cy="1588"/>
            </a:xfrm>
            <a:prstGeom prst="line">
              <a:avLst/>
            </a:prstGeom>
            <a:noFill/>
            <a:ln w="9525" algn="ctr">
              <a:solidFill>
                <a:srgbClr val="92D050"/>
              </a:solidFill>
              <a:round/>
              <a:headEnd/>
              <a:tailEnd/>
            </a:ln>
          </p:spPr>
        </p:cxnSp>
        <p:sp>
          <p:nvSpPr>
            <p:cNvPr id="26" name="TextBox 21"/>
            <p:cNvSpPr txBox="1">
              <a:spLocks noChangeArrowheads="1"/>
            </p:cNvSpPr>
            <p:nvPr/>
          </p:nvSpPr>
          <p:spPr bwMode="auto">
            <a:xfrm>
              <a:off x="4736492" y="5957790"/>
              <a:ext cx="1645526" cy="390100"/>
            </a:xfrm>
            <a:prstGeom prst="rect">
              <a:avLst/>
            </a:prstGeom>
            <a:noFill/>
            <a:ln w="9525">
              <a:solidFill>
                <a:schemeClr val="accent2"/>
              </a:solidFill>
              <a:miter lim="800000"/>
              <a:headEnd/>
              <a:tailEnd/>
            </a:ln>
          </p:spPr>
          <p:txBody>
            <a:bodyPr wrap="square">
              <a:spAutoFit/>
            </a:bodyPr>
            <a:lstStyle/>
            <a:p>
              <a:endParaRPr lang="el-GR"/>
            </a:p>
          </p:txBody>
        </p:sp>
        <p:sp>
          <p:nvSpPr>
            <p:cNvPr id="27" name="TextBox 21"/>
            <p:cNvSpPr txBox="1">
              <a:spLocks noChangeArrowheads="1"/>
            </p:cNvSpPr>
            <p:nvPr/>
          </p:nvSpPr>
          <p:spPr bwMode="auto">
            <a:xfrm>
              <a:off x="6382018" y="5953646"/>
              <a:ext cx="1645526" cy="390100"/>
            </a:xfrm>
            <a:prstGeom prst="rect">
              <a:avLst/>
            </a:prstGeom>
            <a:noFill/>
            <a:ln w="9525">
              <a:solidFill>
                <a:schemeClr val="accent2"/>
              </a:solidFill>
              <a:miter lim="800000"/>
              <a:headEnd/>
              <a:tailEnd/>
            </a:ln>
          </p:spPr>
          <p:txBody>
            <a:bodyPr wrap="square">
              <a:spAutoFit/>
            </a:bodyPr>
            <a:lstStyle/>
            <a:p>
              <a:endParaRPr lang="el-GR"/>
            </a:p>
          </p:txBody>
        </p:sp>
        <p:sp>
          <p:nvSpPr>
            <p:cNvPr id="28" name="TextBox 21"/>
            <p:cNvSpPr txBox="1">
              <a:spLocks noChangeArrowheads="1"/>
            </p:cNvSpPr>
            <p:nvPr/>
          </p:nvSpPr>
          <p:spPr bwMode="auto">
            <a:xfrm>
              <a:off x="8027544" y="5953646"/>
              <a:ext cx="1645526" cy="390100"/>
            </a:xfrm>
            <a:prstGeom prst="rect">
              <a:avLst/>
            </a:prstGeom>
            <a:noFill/>
            <a:ln w="9525">
              <a:solidFill>
                <a:schemeClr val="accent2"/>
              </a:solidFill>
              <a:miter lim="800000"/>
              <a:headEnd/>
              <a:tailEnd/>
            </a:ln>
          </p:spPr>
          <p:txBody>
            <a:bodyPr wrap="square">
              <a:spAutoFit/>
            </a:bodyPr>
            <a:lstStyle/>
            <a:p>
              <a:endParaRPr lang="el-GR"/>
            </a:p>
          </p:txBody>
        </p:sp>
        <p:cxnSp>
          <p:nvCxnSpPr>
            <p:cNvPr id="29" name="Straight Connector 28"/>
            <p:cNvCxnSpPr>
              <a:cxnSpLocks noChangeShapeType="1"/>
            </p:cNvCxnSpPr>
            <p:nvPr/>
          </p:nvCxnSpPr>
          <p:spPr bwMode="auto">
            <a:xfrm rot="5400000" flipH="1" flipV="1">
              <a:off x="9063038" y="6148388"/>
              <a:ext cx="371474" cy="1"/>
            </a:xfrm>
            <a:prstGeom prst="line">
              <a:avLst/>
            </a:prstGeom>
            <a:noFill/>
            <a:ln w="9525" algn="ctr">
              <a:solidFill>
                <a:srgbClr val="92D050"/>
              </a:solidFill>
              <a:round/>
              <a:headEnd/>
              <a:tailEnd/>
            </a:ln>
          </p:spPr>
        </p:cxn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3</a:t>
            </a:fld>
            <a:endParaRPr lang="el-GR"/>
          </a:p>
        </p:txBody>
      </p:sp>
      <p:sp>
        <p:nvSpPr>
          <p:cNvPr id="3" name="Date Placeholder 2"/>
          <p:cNvSpPr>
            <a:spLocks noGrp="1"/>
          </p:cNvSpPr>
          <p:nvPr>
            <p:ph type="dt" sz="half" idx="2"/>
          </p:nvPr>
        </p:nvSpPr>
        <p:spPr/>
        <p:txBody>
          <a:bodyPr/>
          <a:lstStyle/>
          <a:p>
            <a:r>
              <a:rPr lang="en-US" dirty="0" smtClean="0"/>
              <a:t>16.05.2014</a:t>
            </a:r>
            <a:endParaRPr lang="el-GR" dirty="0"/>
          </a:p>
        </p:txBody>
      </p:sp>
      <p:sp>
        <p:nvSpPr>
          <p:cNvPr id="4" name="Title 3"/>
          <p:cNvSpPr>
            <a:spLocks noGrp="1"/>
          </p:cNvSpPr>
          <p:nvPr>
            <p:ph type="title"/>
          </p:nvPr>
        </p:nvSpPr>
        <p:spPr/>
        <p:txBody>
          <a:bodyPr>
            <a:normAutofit fontScale="90000"/>
          </a:bodyPr>
          <a:lstStyle/>
          <a:p>
            <a:r>
              <a:rPr lang="en-US" dirty="0" smtClean="0"/>
              <a:t>Project Data</a:t>
            </a:r>
            <a:endParaRPr lang="el-GR" dirty="0"/>
          </a:p>
        </p:txBody>
      </p:sp>
      <p:sp>
        <p:nvSpPr>
          <p:cNvPr id="6" name="TextBox 1"/>
          <p:cNvSpPr txBox="1">
            <a:spLocks noChangeArrowheads="1"/>
          </p:cNvSpPr>
          <p:nvPr/>
        </p:nvSpPr>
        <p:spPr bwMode="auto">
          <a:xfrm>
            <a:off x="1150883" y="1513490"/>
            <a:ext cx="3263462" cy="251351"/>
          </a:xfrm>
          <a:prstGeom prst="rect">
            <a:avLst/>
          </a:prstGeom>
          <a:noFill/>
          <a:ln w="9525">
            <a:noFill/>
            <a:miter lim="800000"/>
            <a:headEnd/>
            <a:tailEnd/>
          </a:ln>
        </p:spPr>
        <p:txBody>
          <a:bodyPr wrap="square" lIns="0" tIns="0" rIns="0">
            <a:spAutoFit/>
          </a:bodyPr>
          <a:lstStyle/>
          <a:p>
            <a:pPr>
              <a:lnSpc>
                <a:spcPts val="1600"/>
              </a:lnSpc>
              <a:tabLst>
                <a:tab pos="190500" algn="l"/>
              </a:tabLst>
            </a:pPr>
            <a:r>
              <a:rPr lang="en-US" altLang="zh-CN" sz="2400" b="1" dirty="0" smtClean="0">
                <a:solidFill>
                  <a:srgbClr val="274187"/>
                </a:solidFill>
                <a:latin typeface="+mn-lt"/>
              </a:rPr>
              <a:t>Project </a:t>
            </a:r>
            <a:r>
              <a:rPr lang="en-US" altLang="zh-CN" sz="2800" b="1" dirty="0" smtClean="0">
                <a:solidFill>
                  <a:srgbClr val="274187"/>
                </a:solidFill>
                <a:latin typeface="+mn-lt"/>
              </a:rPr>
              <a:t>Partners</a:t>
            </a:r>
            <a:endParaRPr lang="en-US" altLang="zh-CN" sz="2800" b="1" dirty="0">
              <a:solidFill>
                <a:srgbClr val="274187"/>
              </a:solidFill>
              <a:latin typeface="+mn-lt"/>
            </a:endParaRPr>
          </a:p>
        </p:txBody>
      </p:sp>
      <p:sp>
        <p:nvSpPr>
          <p:cNvPr id="7" name="TextBox 1"/>
          <p:cNvSpPr txBox="1">
            <a:spLocks noChangeArrowheads="1"/>
          </p:cNvSpPr>
          <p:nvPr/>
        </p:nvSpPr>
        <p:spPr bwMode="auto">
          <a:xfrm>
            <a:off x="1458849" y="1861729"/>
            <a:ext cx="4286314" cy="5098832"/>
          </a:xfrm>
          <a:prstGeom prst="rect">
            <a:avLst/>
          </a:prstGeom>
          <a:noFill/>
          <a:ln w="9525">
            <a:noFill/>
            <a:miter lim="800000"/>
            <a:headEnd/>
            <a:tailEnd/>
          </a:ln>
        </p:spPr>
        <p:txBody>
          <a:bodyPr wrap="square" lIns="0" tIns="0" rIns="0">
            <a:spAutoFit/>
          </a:bodyPr>
          <a:lstStyle/>
          <a:p>
            <a:pPr lvl="0" algn="just" defTabSz="914400" eaLnBrk="0" hangingPunct="0"/>
            <a:endParaRPr lang="el-GR" altLang="zh-CN" sz="2000" b="1" dirty="0" smtClean="0">
              <a:solidFill>
                <a:srgbClr val="274187"/>
              </a:solidFill>
              <a:latin typeface="+mn-lt"/>
            </a:endParaRPr>
          </a:p>
          <a:p>
            <a:pPr lvl="0" algn="just" defTabSz="914400" eaLnBrk="0" hangingPunct="0"/>
            <a:r>
              <a:rPr lang="en-US" altLang="zh-CN" sz="2000" b="1" dirty="0" smtClean="0">
                <a:solidFill>
                  <a:srgbClr val="274187"/>
                </a:solidFill>
                <a:latin typeface="+mn-lt"/>
              </a:rPr>
              <a:t>Coordinating Beneficiary: </a:t>
            </a:r>
            <a:r>
              <a:rPr lang="en-US" altLang="zh-CN" sz="2000" dirty="0" smtClean="0">
                <a:solidFill>
                  <a:srgbClr val="274187"/>
                </a:solidFill>
                <a:latin typeface="+mn-lt"/>
              </a:rPr>
              <a:t>Piraeus Bank </a:t>
            </a:r>
          </a:p>
          <a:p>
            <a:pPr lvl="0" algn="just" defTabSz="914400" eaLnBrk="0" hangingPunct="0"/>
            <a:endParaRPr lang="el-GR" altLang="zh-CN" sz="2000" b="1" dirty="0" smtClean="0">
              <a:solidFill>
                <a:srgbClr val="274187"/>
              </a:solidFill>
              <a:latin typeface="+mn-lt"/>
            </a:endParaRPr>
          </a:p>
          <a:p>
            <a:pPr lvl="0" algn="just" defTabSz="914400" eaLnBrk="0" hangingPunct="0"/>
            <a:r>
              <a:rPr lang="en-US" altLang="zh-CN" sz="2000" b="1" dirty="0" smtClean="0">
                <a:solidFill>
                  <a:srgbClr val="274187"/>
                </a:solidFill>
                <a:latin typeface="+mn-lt"/>
              </a:rPr>
              <a:t>Associated Beneficiaries: </a:t>
            </a:r>
          </a:p>
          <a:p>
            <a:pPr marL="342900" lvl="0" indent="-342900" algn="just" defTabSz="914400" eaLnBrk="0" hangingPunct="0">
              <a:spcBef>
                <a:spcPts val="1800"/>
              </a:spcBef>
              <a:buAutoNum type="arabicPeriod"/>
            </a:pPr>
            <a:r>
              <a:rPr lang="en-GB" altLang="zh-CN" sz="2000" dirty="0" smtClean="0">
                <a:solidFill>
                  <a:srgbClr val="274187"/>
                </a:solidFill>
                <a:latin typeface="+mn-lt"/>
              </a:rPr>
              <a:t>Piraeus Bank Group Cultural Foundation (PIOP)</a:t>
            </a:r>
            <a:endParaRPr lang="en-US" altLang="zh-CN" sz="2000" dirty="0" smtClean="0">
              <a:solidFill>
                <a:srgbClr val="274187"/>
              </a:solidFill>
              <a:latin typeface="+mn-lt"/>
            </a:endParaRPr>
          </a:p>
          <a:p>
            <a:pPr marL="342900" lvl="0" indent="-342900" algn="just" defTabSz="914400" eaLnBrk="0" hangingPunct="0">
              <a:spcBef>
                <a:spcPts val="1800"/>
              </a:spcBef>
              <a:buAutoNum type="arabicPeriod"/>
            </a:pPr>
            <a:r>
              <a:rPr lang="en-GB" altLang="zh-CN" sz="2000" dirty="0" smtClean="0">
                <a:solidFill>
                  <a:srgbClr val="274187"/>
                </a:solidFill>
                <a:latin typeface="+mn-lt"/>
              </a:rPr>
              <a:t>Municipality of Sikyonion</a:t>
            </a:r>
            <a:endParaRPr lang="en-US" altLang="zh-CN" sz="2000" dirty="0" smtClean="0">
              <a:solidFill>
                <a:srgbClr val="274187"/>
              </a:solidFill>
              <a:latin typeface="+mn-lt"/>
            </a:endParaRPr>
          </a:p>
          <a:p>
            <a:pPr marL="342900" lvl="0" indent="-342900" algn="just" defTabSz="914400" eaLnBrk="0" hangingPunct="0">
              <a:spcBef>
                <a:spcPts val="1800"/>
              </a:spcBef>
              <a:buAutoNum type="arabicPeriod"/>
            </a:pPr>
            <a:r>
              <a:rPr lang="en-US" altLang="zh-CN" sz="2000" dirty="0" smtClean="0">
                <a:solidFill>
                  <a:srgbClr val="274187"/>
                </a:solidFill>
                <a:latin typeface="+mn-lt"/>
              </a:rPr>
              <a:t>OIKOM Environmental Studies Ltd</a:t>
            </a:r>
          </a:p>
          <a:p>
            <a:pPr marL="342900" lvl="0" indent="-342900" algn="just" defTabSz="914400" eaLnBrk="0" hangingPunct="0">
              <a:spcBef>
                <a:spcPts val="1800"/>
              </a:spcBef>
              <a:buAutoNum type="arabicPeriod"/>
            </a:pPr>
            <a:r>
              <a:rPr lang="en-US" altLang="zh-CN" sz="2000" dirty="0" smtClean="0">
                <a:solidFill>
                  <a:srgbClr val="274187"/>
                </a:solidFill>
                <a:latin typeface="+mn-lt"/>
              </a:rPr>
              <a:t>Society for the Protection of Prespa (SPP)</a:t>
            </a:r>
          </a:p>
          <a:p>
            <a:pPr marL="342900" lvl="0" indent="-342900" algn="just" defTabSz="914400" eaLnBrk="0" hangingPunct="0">
              <a:spcBef>
                <a:spcPts val="1800"/>
              </a:spcBef>
              <a:buAutoNum type="arabicPeriod"/>
            </a:pPr>
            <a:r>
              <a:rPr lang="en-US" altLang="zh-CN" sz="2000" dirty="0" smtClean="0">
                <a:solidFill>
                  <a:srgbClr val="274187"/>
                </a:solidFill>
                <a:latin typeface="+mn-lt"/>
              </a:rPr>
              <a:t>Center for Renewable </a:t>
            </a:r>
            <a:r>
              <a:rPr lang="en-US" altLang="zh-CN" sz="2000" dirty="0" smtClean="0">
                <a:solidFill>
                  <a:srgbClr val="274187"/>
                </a:solidFill>
                <a:latin typeface="+mn-lt"/>
              </a:rPr>
              <a:t>Energy </a:t>
            </a:r>
            <a:r>
              <a:rPr lang="en-US" altLang="zh-CN" sz="2000" dirty="0" smtClean="0">
                <a:solidFill>
                  <a:srgbClr val="274187"/>
                </a:solidFill>
                <a:latin typeface="+mn-lt"/>
              </a:rPr>
              <a:t>Sources and Saving (CRES)</a:t>
            </a:r>
          </a:p>
          <a:p>
            <a:pPr>
              <a:lnSpc>
                <a:spcPts val="1600"/>
              </a:lnSpc>
              <a:tabLst>
                <a:tab pos="1257300" algn="l"/>
                <a:tab pos="6192838" algn="r"/>
                <a:tab pos="6640513" algn="l"/>
              </a:tabLst>
            </a:pPr>
            <a:endParaRPr lang="en-US" altLang="zh-CN" sz="2000" b="1" dirty="0">
              <a:solidFill>
                <a:srgbClr val="274187"/>
              </a:solidFill>
              <a:latin typeface="+mn-lt"/>
            </a:endParaRPr>
          </a:p>
        </p:txBody>
      </p:sp>
      <p:pic>
        <p:nvPicPr>
          <p:cNvPr id="8" name="Picture 3" descr="U:\LIFE Stymfalia\ΔΡΑΣΕΙΣ E\E1\Key visual\LifeStymfalia 3.jpg"/>
          <p:cNvPicPr>
            <a:picLocks noChangeAspect="1" noChangeArrowheads="1"/>
          </p:cNvPicPr>
          <p:nvPr/>
        </p:nvPicPr>
        <p:blipFill>
          <a:blip r:embed="rId2" cstate="print"/>
          <a:srcRect/>
          <a:stretch>
            <a:fillRect/>
          </a:stretch>
        </p:blipFill>
        <p:spPr bwMode="auto">
          <a:xfrm>
            <a:off x="5919694" y="2323412"/>
            <a:ext cx="4340225" cy="39751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Sequential Access Storage 8"/>
          <p:cNvSpPr/>
          <p:nvPr/>
        </p:nvSpPr>
        <p:spPr>
          <a:xfrm>
            <a:off x="605117" y="2501152"/>
            <a:ext cx="5271247" cy="3671048"/>
          </a:xfrm>
          <a:prstGeom prst="flowChartMagneticTap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rgbClr val="003C96"/>
                </a:solidFill>
              </a:rPr>
              <a:t>In recent years, the wetland of Stymfalia has been significantly degraded. Covered by dense reeds and without any management plan for the area, the result was the unsustainable use of its natural resources and the reduction of life in the Lake.</a:t>
            </a:r>
            <a:endParaRPr lang="el-GR" dirty="0" smtClean="0">
              <a:solidFill>
                <a:srgbClr val="003C96"/>
              </a:solidFill>
            </a:endParaRPr>
          </a:p>
        </p:txBody>
      </p:sp>
      <p:sp>
        <p:nvSpPr>
          <p:cNvPr id="2" name="Slide Number Placeholder 1"/>
          <p:cNvSpPr>
            <a:spLocks noGrp="1"/>
          </p:cNvSpPr>
          <p:nvPr>
            <p:ph type="sldNum" sz="quarter" idx="4"/>
          </p:nvPr>
        </p:nvSpPr>
        <p:spPr/>
        <p:txBody>
          <a:bodyPr/>
          <a:lstStyle/>
          <a:p>
            <a:fld id="{AE1DCBC4-61EE-4E0E-8792-2CCD4C147655}" type="slidenum">
              <a:rPr lang="el-GR" smtClean="0"/>
              <a:pPr/>
              <a:t>4</a:t>
            </a:fld>
            <a:endParaRPr lang="el-GR"/>
          </a:p>
        </p:txBody>
      </p:sp>
      <p:sp>
        <p:nvSpPr>
          <p:cNvPr id="3" name="Date Placeholder 2"/>
          <p:cNvSpPr>
            <a:spLocks noGrp="1"/>
          </p:cNvSpPr>
          <p:nvPr>
            <p:ph type="dt" sz="half" idx="2"/>
          </p:nvPr>
        </p:nvSpPr>
        <p:spPr/>
        <p:txBody>
          <a:bodyPr/>
          <a:lstStyle/>
          <a:p>
            <a:r>
              <a:rPr lang="en-US" dirty="0" smtClean="0"/>
              <a:t>16.05.2014</a:t>
            </a:r>
            <a:endParaRPr lang="el-GR" dirty="0"/>
          </a:p>
        </p:txBody>
      </p:sp>
      <p:pic>
        <p:nvPicPr>
          <p:cNvPr id="6" name="Picture 1" descr="U:\LIFE STYMFALIA\ΦΩΤΟΓΡΑΦΙΕΣ &amp; ΠΕΡΙΓΡΑΦΗ ΣΤΥΜΦΑΛΙΑ\Stymfalia\1.jpg"/>
          <p:cNvPicPr>
            <a:picLocks noChangeAspect="1" noChangeArrowheads="1"/>
          </p:cNvPicPr>
          <p:nvPr/>
        </p:nvPicPr>
        <p:blipFill>
          <a:blip r:embed="rId2" cstate="print"/>
          <a:srcRect/>
          <a:stretch>
            <a:fillRect/>
          </a:stretch>
        </p:blipFill>
        <p:spPr bwMode="auto">
          <a:xfrm>
            <a:off x="5744283" y="1465329"/>
            <a:ext cx="4947530" cy="3312000"/>
          </a:xfrm>
          <a:prstGeom prst="ellipse">
            <a:avLst/>
          </a:prstGeom>
          <a:ln>
            <a:noFill/>
          </a:ln>
          <a:effectLst>
            <a:softEdge rad="112500"/>
          </a:effectLst>
        </p:spPr>
      </p:pic>
      <p:pic>
        <p:nvPicPr>
          <p:cNvPr id="12" name="Picture 3" descr="U:\LIFE STYMFALIA\ΦΩΤΟΓΡΑΦΙΕΣ &amp; ΠΕΡΙΓΡΑΦΗ ΣΤΥΜΦΑΛΙΑ\Stymfalia\3.jpg"/>
          <p:cNvPicPr>
            <a:picLocks noChangeAspect="1" noChangeArrowheads="1"/>
          </p:cNvPicPr>
          <p:nvPr/>
        </p:nvPicPr>
        <p:blipFill>
          <a:blip r:embed="rId3" cstate="print"/>
          <a:srcRect/>
          <a:stretch>
            <a:fillRect/>
          </a:stretch>
        </p:blipFill>
        <p:spPr bwMode="auto">
          <a:xfrm>
            <a:off x="5446059" y="4069490"/>
            <a:ext cx="4208929" cy="2869191"/>
          </a:xfrm>
          <a:prstGeom prst="ellipse">
            <a:avLst/>
          </a:prstGeom>
          <a:ln>
            <a:noFill/>
          </a:ln>
          <a:effectLst>
            <a:softEdge rad="112500"/>
          </a:effectLst>
        </p:spPr>
      </p:pic>
      <p:sp>
        <p:nvSpPr>
          <p:cNvPr id="7" name="Text Placeholder 4"/>
          <p:cNvSpPr>
            <a:spLocks noGrp="1"/>
          </p:cNvSpPr>
          <p:nvPr>
            <p:ph type="body" sz="quarter" idx="11"/>
          </p:nvPr>
        </p:nvSpPr>
        <p:spPr>
          <a:xfrm>
            <a:off x="1053703" y="1360489"/>
            <a:ext cx="7942379" cy="723805"/>
          </a:xfrm>
          <a:ln w="12700">
            <a:solidFill>
              <a:schemeClr val="accent1"/>
            </a:solidFill>
          </a:ln>
        </p:spPr>
        <p:txBody>
          <a:bodyPr>
            <a:noAutofit/>
          </a:bodyPr>
          <a:lstStyle/>
          <a:p>
            <a:pPr>
              <a:buNone/>
            </a:pPr>
            <a:r>
              <a:rPr lang="el-GR" sz="1700" dirty="0" smtClean="0"/>
              <a:t>	</a:t>
            </a:r>
            <a:r>
              <a:rPr lang="en-US" sz="1700" dirty="0" smtClean="0"/>
              <a:t> </a:t>
            </a:r>
            <a:r>
              <a:rPr lang="en-US" sz="1700" dirty="0" err="1" smtClean="0"/>
              <a:t>Limni</a:t>
            </a:r>
            <a:r>
              <a:rPr lang="en-US" sz="1700" dirty="0" smtClean="0"/>
              <a:t> Stymfalia</a:t>
            </a:r>
            <a:r>
              <a:rPr lang="el-GR" sz="1700" dirty="0" smtClean="0"/>
              <a:t>: </a:t>
            </a:r>
            <a:r>
              <a:rPr lang="en-US" sz="1700" dirty="0" smtClean="0"/>
              <a:t>Special Protected Area</a:t>
            </a:r>
            <a:r>
              <a:rPr lang="el-GR" sz="1700" dirty="0" smtClean="0"/>
              <a:t> (</a:t>
            </a:r>
            <a:r>
              <a:rPr lang="en-US" sz="1700" dirty="0" smtClean="0"/>
              <a:t>SPA</a:t>
            </a:r>
            <a:r>
              <a:rPr lang="el-GR" sz="1700" dirty="0" smtClean="0"/>
              <a:t>) </a:t>
            </a:r>
            <a:r>
              <a:rPr lang="en-US" sz="1700" dirty="0" smtClean="0"/>
              <a:t>and</a:t>
            </a:r>
            <a:r>
              <a:rPr lang="el-GR" sz="1700" dirty="0" smtClean="0"/>
              <a:t> </a:t>
            </a:r>
            <a:r>
              <a:rPr lang="en-US" sz="1700" dirty="0" smtClean="0"/>
              <a:t>Special Area of Conservation</a:t>
            </a:r>
            <a:r>
              <a:rPr lang="el-GR" sz="1700" dirty="0" smtClean="0"/>
              <a:t> (</a:t>
            </a:r>
            <a:r>
              <a:rPr lang="en-US" sz="1700" b="1" dirty="0" smtClean="0"/>
              <a:t>SAC</a:t>
            </a:r>
            <a:r>
              <a:rPr lang="el-GR" sz="1700" dirty="0" smtClean="0"/>
              <a:t>) </a:t>
            </a:r>
            <a:r>
              <a:rPr lang="en-US" sz="1700" dirty="0" smtClean="0"/>
              <a:t>code </a:t>
            </a:r>
            <a:r>
              <a:rPr lang="el-GR" sz="1700" b="1" dirty="0" smtClean="0"/>
              <a:t>GR2530002</a:t>
            </a:r>
            <a:r>
              <a:rPr lang="el-GR" sz="1700" dirty="0" smtClean="0"/>
              <a:t>.</a:t>
            </a:r>
          </a:p>
          <a:p>
            <a:endParaRPr lang="el-GR" sz="1700" dirty="0" smtClean="0">
              <a:solidFill>
                <a:srgbClr val="92D050"/>
              </a:solidFill>
            </a:endParaRPr>
          </a:p>
        </p:txBody>
      </p:sp>
      <p:sp>
        <p:nvSpPr>
          <p:cNvPr id="8" name="Title 3"/>
          <p:cNvSpPr>
            <a:spLocks noGrp="1"/>
          </p:cNvSpPr>
          <p:nvPr>
            <p:ph type="title"/>
          </p:nvPr>
        </p:nvSpPr>
        <p:spPr>
          <a:xfrm>
            <a:off x="1935127" y="733647"/>
            <a:ext cx="6730408" cy="414669"/>
          </a:xfrm>
        </p:spPr>
        <p:txBody>
          <a:bodyPr>
            <a:normAutofit fontScale="90000"/>
          </a:bodyPr>
          <a:lstStyle/>
          <a:p>
            <a:r>
              <a:rPr lang="en-US" dirty="0" smtClean="0"/>
              <a:t>Lake Stymfalia Natura 2000</a:t>
            </a:r>
            <a:endParaRPr lang="el-G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5</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Lake Stymfalia Natura 2000</a:t>
            </a:r>
            <a:endParaRPr lang="el-GR" dirty="0"/>
          </a:p>
        </p:txBody>
      </p:sp>
      <p:sp>
        <p:nvSpPr>
          <p:cNvPr id="5" name="Text Placeholder 4"/>
          <p:cNvSpPr>
            <a:spLocks noGrp="1"/>
          </p:cNvSpPr>
          <p:nvPr>
            <p:ph type="body" sz="quarter" idx="11"/>
          </p:nvPr>
        </p:nvSpPr>
        <p:spPr>
          <a:xfrm>
            <a:off x="193091" y="2785875"/>
            <a:ext cx="5360544" cy="2001277"/>
          </a:xfrm>
        </p:spPr>
        <p:txBody>
          <a:bodyPr>
            <a:normAutofit/>
          </a:bodyPr>
          <a:lstStyle/>
          <a:p>
            <a:pPr algn="ctr">
              <a:buNone/>
            </a:pPr>
            <a:r>
              <a:rPr lang="en-US" sz="2200" dirty="0" smtClean="0"/>
              <a:t>	The area is also mentioned in Greek Mythology, due to the </a:t>
            </a:r>
            <a:r>
              <a:rPr lang="en-US" sz="2200" dirty="0" err="1" smtClean="0"/>
              <a:t>Stymphalian</a:t>
            </a:r>
            <a:r>
              <a:rPr lang="en-US" sz="2200" dirty="0" smtClean="0"/>
              <a:t> birds which infested the Arcadian woods near the lake. </a:t>
            </a:r>
          </a:p>
          <a:p>
            <a:pPr algn="ctr">
              <a:buNone/>
            </a:pPr>
            <a:r>
              <a:rPr lang="en-US" sz="2200" dirty="0" smtClean="0"/>
              <a:t>Heracles' sixth </a:t>
            </a:r>
            <a:r>
              <a:rPr lang="en-US" sz="2200" dirty="0" err="1" smtClean="0"/>
              <a:t>labour</a:t>
            </a:r>
            <a:r>
              <a:rPr lang="en-US" sz="2200" dirty="0" smtClean="0"/>
              <a:t> was to defeat them.</a:t>
            </a:r>
            <a:endParaRPr lang="el-GR" sz="2200" dirty="0"/>
          </a:p>
        </p:txBody>
      </p:sp>
      <p:pic>
        <p:nvPicPr>
          <p:cNvPr id="7" name="Picture 6" descr="1970+Έκδοση+Ηρακλέους_0019a[1].jpg"/>
          <p:cNvPicPr>
            <a:picLocks noChangeAspect="1"/>
          </p:cNvPicPr>
          <p:nvPr/>
        </p:nvPicPr>
        <p:blipFill>
          <a:blip r:embed="rId2"/>
          <a:srcRect l="12125" t="6029" r="13316" b="8698"/>
          <a:stretch>
            <a:fillRect/>
          </a:stretch>
        </p:blipFill>
        <p:spPr>
          <a:xfrm>
            <a:off x="5432613" y="1855695"/>
            <a:ext cx="4612340" cy="4101352"/>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6</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a:xfrm>
            <a:off x="1479177" y="605119"/>
            <a:ext cx="7745506" cy="699246"/>
          </a:xfrm>
        </p:spPr>
        <p:txBody>
          <a:bodyPr>
            <a:normAutofit/>
          </a:bodyPr>
          <a:lstStyle/>
          <a:p>
            <a:r>
              <a:rPr lang="en-US" sz="2000" dirty="0" smtClean="0"/>
              <a:t>Conservation Problems and Threats</a:t>
            </a:r>
            <a:endParaRPr lang="el-GR" sz="2000" dirty="0"/>
          </a:p>
        </p:txBody>
      </p:sp>
      <p:sp>
        <p:nvSpPr>
          <p:cNvPr id="5" name="Text Placeholder 4"/>
          <p:cNvSpPr>
            <a:spLocks noGrp="1"/>
          </p:cNvSpPr>
          <p:nvPr>
            <p:ph type="body" sz="quarter" idx="11"/>
          </p:nvPr>
        </p:nvSpPr>
        <p:spPr>
          <a:xfrm>
            <a:off x="811656" y="2049517"/>
            <a:ext cx="5750509" cy="4633671"/>
          </a:xfrm>
        </p:spPr>
        <p:txBody>
          <a:bodyPr>
            <a:noAutofit/>
          </a:bodyPr>
          <a:lstStyle/>
          <a:p>
            <a:pPr marL="514350" indent="-514350">
              <a:spcBef>
                <a:spcPts val="1200"/>
              </a:spcBef>
              <a:buNone/>
            </a:pPr>
            <a:r>
              <a:rPr lang="en-US" sz="2000" b="1" dirty="0" smtClean="0"/>
              <a:t>The dramatic expansion of reed beds:</a:t>
            </a:r>
            <a:endParaRPr lang="el-GR" sz="2000" b="1" dirty="0" smtClean="0"/>
          </a:p>
          <a:p>
            <a:pPr marL="514350" indent="-514350">
              <a:spcBef>
                <a:spcPts val="1200"/>
              </a:spcBef>
              <a:buAutoNum type="arabicParenR"/>
            </a:pPr>
            <a:r>
              <a:rPr lang="en-US" sz="2000" dirty="0" smtClean="0"/>
              <a:t>Suppresses </a:t>
            </a:r>
            <a:r>
              <a:rPr lang="en-US" sz="2000" dirty="0" smtClean="0"/>
              <a:t>wetland habitat heterogeneity, </a:t>
            </a:r>
          </a:p>
          <a:p>
            <a:pPr marL="514350" indent="-514350">
              <a:spcBef>
                <a:spcPts val="1200"/>
              </a:spcBef>
              <a:buAutoNum type="arabicParenR"/>
            </a:pPr>
            <a:r>
              <a:rPr lang="en-US" sz="2000" dirty="0" smtClean="0"/>
              <a:t>Deteriorates the habitat of fish spawning habitats, </a:t>
            </a:r>
          </a:p>
          <a:p>
            <a:pPr marL="514350" indent="-514350">
              <a:spcBef>
                <a:spcPts val="1200"/>
              </a:spcBef>
              <a:buAutoNum type="arabicParenR"/>
            </a:pPr>
            <a:r>
              <a:rPr lang="en-US" sz="2000" dirty="0" smtClean="0"/>
              <a:t>Reduces the extent of shallow open water habitats and wet meadows,</a:t>
            </a:r>
          </a:p>
          <a:p>
            <a:pPr marL="514350" indent="-514350">
              <a:spcBef>
                <a:spcPts val="1200"/>
              </a:spcBef>
              <a:buAutoNum type="arabicParenR"/>
            </a:pPr>
            <a:r>
              <a:rPr lang="en-US" sz="2000" dirty="0" smtClean="0"/>
              <a:t>Reduces the riparian zone of the lake especially in the dry season and cause limitations to amphibian reproduction,</a:t>
            </a:r>
          </a:p>
          <a:p>
            <a:pPr marL="514350" indent="-514350">
              <a:spcBef>
                <a:spcPts val="1200"/>
              </a:spcBef>
              <a:buFont typeface="Arial" pitchFamily="34" charset="0"/>
              <a:buAutoNum type="arabicParenR"/>
            </a:pPr>
            <a:r>
              <a:rPr lang="en-US" sz="2000" dirty="0" smtClean="0"/>
              <a:t>Bird species breeding populations (Ferruginous Duck, Purple Heron, Little Bittern) have declined due to the drop in water level. </a:t>
            </a:r>
          </a:p>
        </p:txBody>
      </p:sp>
      <p:sp>
        <p:nvSpPr>
          <p:cNvPr id="6" name="Rectangle 5"/>
          <p:cNvSpPr/>
          <p:nvPr/>
        </p:nvSpPr>
        <p:spPr>
          <a:xfrm>
            <a:off x="877267" y="1389853"/>
            <a:ext cx="7860998" cy="400110"/>
          </a:xfrm>
          <a:prstGeom prst="rect">
            <a:avLst/>
          </a:prstGeom>
          <a:solidFill>
            <a:schemeClr val="accent3">
              <a:lumMod val="60000"/>
              <a:lumOff val="40000"/>
            </a:schemeClr>
          </a:solidFill>
          <a:ln cmpd="tri">
            <a:solidFill>
              <a:srgbClr val="003C96"/>
            </a:solidFill>
          </a:ln>
        </p:spPr>
        <p:txBody>
          <a:bodyPr wrap="none">
            <a:spAutoFit/>
          </a:bodyPr>
          <a:lstStyle/>
          <a:p>
            <a:r>
              <a:rPr lang="en-US" sz="2000" b="1" dirty="0" smtClean="0">
                <a:solidFill>
                  <a:srgbClr val="003C96"/>
                </a:solidFill>
                <a:latin typeface="+mn-lt"/>
              </a:rPr>
              <a:t>Problem 1: </a:t>
            </a:r>
            <a:r>
              <a:rPr lang="en-US" sz="2000" dirty="0" smtClean="0">
                <a:solidFill>
                  <a:srgbClr val="003C96"/>
                </a:solidFill>
                <a:latin typeface="+mn-lt"/>
              </a:rPr>
              <a:t>Deterioration of important habitats due to </a:t>
            </a:r>
            <a:r>
              <a:rPr lang="en-US" sz="2000" dirty="0" smtClean="0">
                <a:solidFill>
                  <a:srgbClr val="003C96"/>
                </a:solidFill>
                <a:latin typeface="+mn-lt"/>
              </a:rPr>
              <a:t>reed bed expansion</a:t>
            </a:r>
            <a:endParaRPr lang="en-US" sz="2000" b="1" dirty="0" smtClean="0">
              <a:solidFill>
                <a:srgbClr val="003C96"/>
              </a:solidFill>
              <a:latin typeface="+mn-lt"/>
            </a:endParaRPr>
          </a:p>
        </p:txBody>
      </p:sp>
      <p:pic>
        <p:nvPicPr>
          <p:cNvPr id="1026" name="Picture 2" descr="C:\Users\k696\Desktop\140313_sty_0655p low.jpg"/>
          <p:cNvPicPr>
            <a:picLocks noChangeAspect="1" noChangeArrowheads="1"/>
          </p:cNvPicPr>
          <p:nvPr/>
        </p:nvPicPr>
        <p:blipFill>
          <a:blip r:embed="rId2">
            <a:lum contrast="10000"/>
          </a:blip>
          <a:srcRect b="32640"/>
          <a:stretch>
            <a:fillRect/>
          </a:stretch>
        </p:blipFill>
        <p:spPr bwMode="auto">
          <a:xfrm>
            <a:off x="5905771" y="1946912"/>
            <a:ext cx="4786042" cy="2678875"/>
          </a:xfrm>
          <a:prstGeom prst="ellipse">
            <a:avLst/>
          </a:prstGeom>
          <a:ln>
            <a:noFill/>
          </a:ln>
          <a:effectLst>
            <a:softEdge rad="112500"/>
          </a:effectLst>
        </p:spPr>
      </p:pic>
      <p:pic>
        <p:nvPicPr>
          <p:cNvPr id="7" name="Picture 2" descr="U:\LIFE STYMFALIA\ΦΩΤΟΓΡΑΦΙΕΣ &amp; ΠΕΡΙΓΡΑΦΗ ΣΤΥΜΦΑΛΙΑ\Stymfalia\2.jpg"/>
          <p:cNvPicPr>
            <a:picLocks noChangeAspect="1" noChangeArrowheads="1"/>
          </p:cNvPicPr>
          <p:nvPr/>
        </p:nvPicPr>
        <p:blipFill>
          <a:blip r:embed="rId3" cstate="print"/>
          <a:srcRect/>
          <a:stretch>
            <a:fillRect/>
          </a:stretch>
        </p:blipFill>
        <p:spPr bwMode="auto">
          <a:xfrm>
            <a:off x="7710667" y="3872752"/>
            <a:ext cx="2712205" cy="252000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7</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5" name="Text Placeholder 4"/>
          <p:cNvSpPr>
            <a:spLocks noGrp="1"/>
          </p:cNvSpPr>
          <p:nvPr>
            <p:ph type="body" sz="quarter" idx="11"/>
          </p:nvPr>
        </p:nvSpPr>
        <p:spPr>
          <a:xfrm>
            <a:off x="798209" y="2113523"/>
            <a:ext cx="7942379" cy="1691995"/>
          </a:xfrm>
        </p:spPr>
        <p:txBody>
          <a:bodyPr>
            <a:normAutofit lnSpcReduction="10000"/>
          </a:bodyPr>
          <a:lstStyle/>
          <a:p>
            <a:pPr>
              <a:buNone/>
            </a:pPr>
            <a:r>
              <a:rPr lang="en-US" sz="2000" dirty="0" smtClean="0"/>
              <a:t>In the area of SPA/SAC Lake Stymfalia, there is a lack of infrastructure and effective management concerning:</a:t>
            </a:r>
          </a:p>
          <a:p>
            <a:r>
              <a:rPr lang="en-US" sz="2000" dirty="0" smtClean="0"/>
              <a:t>the regulation of the Lake’s water </a:t>
            </a:r>
          </a:p>
          <a:p>
            <a:r>
              <a:rPr lang="en-US" sz="2000" dirty="0" smtClean="0"/>
              <a:t>the conservation of the habitats and species for which the site has been designated</a:t>
            </a:r>
            <a:endParaRPr lang="el-GR" sz="1800" dirty="0" smtClean="0"/>
          </a:p>
          <a:p>
            <a:pPr marL="514350" indent="-514350">
              <a:buNone/>
            </a:pPr>
            <a:endParaRPr lang="el-GR" sz="2000" dirty="0"/>
          </a:p>
        </p:txBody>
      </p:sp>
      <p:sp>
        <p:nvSpPr>
          <p:cNvPr id="7" name="Rectangle 6"/>
          <p:cNvSpPr/>
          <p:nvPr/>
        </p:nvSpPr>
        <p:spPr>
          <a:xfrm>
            <a:off x="850373" y="1497429"/>
            <a:ext cx="3222742" cy="400110"/>
          </a:xfrm>
          <a:prstGeom prst="rect">
            <a:avLst/>
          </a:prstGeom>
          <a:solidFill>
            <a:schemeClr val="accent3">
              <a:lumMod val="60000"/>
              <a:lumOff val="40000"/>
            </a:schemeClr>
          </a:solidFill>
          <a:ln cmpd="tri">
            <a:solidFill>
              <a:srgbClr val="003C96"/>
            </a:solidFill>
          </a:ln>
        </p:spPr>
        <p:txBody>
          <a:bodyPr wrap="none">
            <a:spAutoFit/>
          </a:bodyPr>
          <a:lstStyle/>
          <a:p>
            <a:r>
              <a:rPr lang="en-US" sz="2000" b="1" dirty="0" smtClean="0">
                <a:solidFill>
                  <a:srgbClr val="003C96"/>
                </a:solidFill>
                <a:latin typeface="+mn-lt"/>
              </a:rPr>
              <a:t>Problem  2: </a:t>
            </a:r>
            <a:r>
              <a:rPr lang="en-US" sz="2000" dirty="0" smtClean="0">
                <a:solidFill>
                  <a:srgbClr val="003C96"/>
                </a:solidFill>
                <a:latin typeface="+mn-lt"/>
              </a:rPr>
              <a:t>No</a:t>
            </a:r>
            <a:r>
              <a:rPr lang="en-US" sz="2000" b="1" dirty="0" smtClean="0">
                <a:solidFill>
                  <a:srgbClr val="003C96"/>
                </a:solidFill>
                <a:latin typeface="+mn-lt"/>
              </a:rPr>
              <a:t> </a:t>
            </a:r>
            <a:r>
              <a:rPr lang="en-US" sz="2000" dirty="0" smtClean="0">
                <a:solidFill>
                  <a:srgbClr val="003C96"/>
                </a:solidFill>
                <a:latin typeface="+mn-lt"/>
              </a:rPr>
              <a:t>Management</a:t>
            </a:r>
            <a:endParaRPr lang="el-GR" sz="2000" b="1" dirty="0">
              <a:solidFill>
                <a:srgbClr val="003C96"/>
              </a:solidFill>
              <a:latin typeface="+mn-lt"/>
            </a:endParaRPr>
          </a:p>
        </p:txBody>
      </p:sp>
      <p:sp>
        <p:nvSpPr>
          <p:cNvPr id="9" name="Rectangle 8"/>
          <p:cNvSpPr/>
          <p:nvPr/>
        </p:nvSpPr>
        <p:spPr>
          <a:xfrm>
            <a:off x="908644" y="3949276"/>
            <a:ext cx="4955011" cy="400110"/>
          </a:xfrm>
          <a:prstGeom prst="rect">
            <a:avLst/>
          </a:prstGeom>
          <a:solidFill>
            <a:schemeClr val="accent3">
              <a:lumMod val="60000"/>
              <a:lumOff val="40000"/>
            </a:schemeClr>
          </a:solidFill>
          <a:ln cmpd="tri">
            <a:solidFill>
              <a:srgbClr val="003C96"/>
            </a:solidFill>
          </a:ln>
        </p:spPr>
        <p:txBody>
          <a:bodyPr wrap="none">
            <a:spAutoFit/>
          </a:bodyPr>
          <a:lstStyle/>
          <a:p>
            <a:r>
              <a:rPr lang="en-US" sz="2000" b="1" dirty="0" smtClean="0">
                <a:solidFill>
                  <a:srgbClr val="003C96"/>
                </a:solidFill>
                <a:latin typeface="+mn-lt"/>
              </a:rPr>
              <a:t>Problem 3: </a:t>
            </a:r>
            <a:r>
              <a:rPr lang="en-US" sz="2000" dirty="0" smtClean="0">
                <a:solidFill>
                  <a:srgbClr val="003C96"/>
                </a:solidFill>
                <a:latin typeface="+mn-lt"/>
              </a:rPr>
              <a:t>Lack of financing for management</a:t>
            </a:r>
            <a:endParaRPr lang="el-GR" sz="2000" dirty="0">
              <a:solidFill>
                <a:srgbClr val="003C96"/>
              </a:solidFill>
              <a:latin typeface="+mn-lt"/>
            </a:endParaRPr>
          </a:p>
        </p:txBody>
      </p:sp>
      <p:sp>
        <p:nvSpPr>
          <p:cNvPr id="11" name="Rectangle 10"/>
          <p:cNvSpPr/>
          <p:nvPr/>
        </p:nvSpPr>
        <p:spPr>
          <a:xfrm>
            <a:off x="952127" y="4716667"/>
            <a:ext cx="7788462" cy="1554272"/>
          </a:xfrm>
          <a:prstGeom prst="rect">
            <a:avLst/>
          </a:prstGeom>
        </p:spPr>
        <p:txBody>
          <a:bodyPr wrap="square">
            <a:spAutoFit/>
          </a:bodyPr>
          <a:lstStyle/>
          <a:p>
            <a:r>
              <a:rPr lang="en-US" sz="2000" dirty="0" smtClean="0">
                <a:solidFill>
                  <a:srgbClr val="003C96"/>
                </a:solidFill>
                <a:latin typeface="+mn-lt"/>
              </a:rPr>
              <a:t>The rate of absorption of various EU funds is still significantly low</a:t>
            </a:r>
          </a:p>
          <a:p>
            <a:r>
              <a:rPr lang="en-US" sz="2000" dirty="0" smtClean="0">
                <a:solidFill>
                  <a:srgbClr val="003C96"/>
                </a:solidFill>
                <a:latin typeface="+mn-lt"/>
              </a:rPr>
              <a:t>and does not meet the financial needs of Natura 2000 sites.</a:t>
            </a:r>
          </a:p>
          <a:p>
            <a:pPr>
              <a:spcBef>
                <a:spcPts val="1800"/>
              </a:spcBef>
            </a:pPr>
            <a:r>
              <a:rPr lang="en-US" sz="2000" dirty="0" smtClean="0">
                <a:solidFill>
                  <a:srgbClr val="003C96"/>
                </a:solidFill>
                <a:latin typeface="+mn-lt"/>
              </a:rPr>
              <a:t>The 2020 EU biodiversity strategy asks to </a:t>
            </a:r>
            <a:r>
              <a:rPr lang="en-US" sz="2000" b="1" dirty="0" smtClean="0">
                <a:solidFill>
                  <a:srgbClr val="003C96"/>
                </a:solidFill>
                <a:latin typeface="+mn-lt"/>
              </a:rPr>
              <a:t>diversify and scale up various sources of funding.</a:t>
            </a:r>
          </a:p>
        </p:txBody>
      </p:sp>
      <p:sp>
        <p:nvSpPr>
          <p:cNvPr id="12" name="Title 3"/>
          <p:cNvSpPr>
            <a:spLocks noGrp="1"/>
          </p:cNvSpPr>
          <p:nvPr>
            <p:ph type="title"/>
          </p:nvPr>
        </p:nvSpPr>
        <p:spPr>
          <a:xfrm>
            <a:off x="1479177" y="605119"/>
            <a:ext cx="7745506" cy="699246"/>
          </a:xfrm>
        </p:spPr>
        <p:txBody>
          <a:bodyPr>
            <a:normAutofit/>
          </a:bodyPr>
          <a:lstStyle/>
          <a:p>
            <a:r>
              <a:rPr lang="en-US" sz="2000" dirty="0" smtClean="0"/>
              <a:t>Conservation Problems and Threats</a:t>
            </a:r>
            <a:endParaRPr lang="el-GR"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8</a:t>
            </a:fld>
            <a:endParaRPr lang="el-GR"/>
          </a:p>
        </p:txBody>
      </p:sp>
      <p:sp>
        <p:nvSpPr>
          <p:cNvPr id="3" name="Date Placeholder 2"/>
          <p:cNvSpPr>
            <a:spLocks noGrp="1"/>
          </p:cNvSpPr>
          <p:nvPr>
            <p:ph type="dt" sz="half" idx="2"/>
          </p:nvPr>
        </p:nvSpPr>
        <p:spPr/>
        <p:txBody>
          <a:bodyPr/>
          <a:lstStyle/>
          <a:p>
            <a:r>
              <a:rPr lang="en-US" dirty="0" smtClean="0"/>
              <a:t>16.05.2014</a:t>
            </a:r>
            <a:endParaRPr lang="el-GR" dirty="0"/>
          </a:p>
        </p:txBody>
      </p:sp>
      <p:sp>
        <p:nvSpPr>
          <p:cNvPr id="4" name="Title 3"/>
          <p:cNvSpPr>
            <a:spLocks noGrp="1"/>
          </p:cNvSpPr>
          <p:nvPr>
            <p:ph type="title"/>
          </p:nvPr>
        </p:nvSpPr>
        <p:spPr/>
        <p:txBody>
          <a:bodyPr>
            <a:normAutofit fontScale="90000"/>
          </a:bodyPr>
          <a:lstStyle/>
          <a:p>
            <a:r>
              <a:rPr lang="en-US" dirty="0" smtClean="0"/>
              <a:t>Project Aim</a:t>
            </a:r>
            <a:endParaRPr lang="el-GR" dirty="0"/>
          </a:p>
        </p:txBody>
      </p:sp>
      <p:sp>
        <p:nvSpPr>
          <p:cNvPr id="6" name="TextBox 1"/>
          <p:cNvSpPr txBox="1">
            <a:spLocks noChangeArrowheads="1"/>
          </p:cNvSpPr>
          <p:nvPr/>
        </p:nvSpPr>
        <p:spPr bwMode="auto">
          <a:xfrm>
            <a:off x="753036" y="2468092"/>
            <a:ext cx="6185647" cy="2816156"/>
          </a:xfrm>
          <a:prstGeom prst="rect">
            <a:avLst/>
          </a:prstGeom>
          <a:noFill/>
          <a:ln w="9525">
            <a:noFill/>
            <a:miter lim="800000"/>
            <a:headEnd/>
            <a:tailEnd/>
          </a:ln>
        </p:spPr>
        <p:txBody>
          <a:bodyPr wrap="square" lIns="0" tIns="0" rIns="0">
            <a:spAutoFit/>
          </a:bodyPr>
          <a:lstStyle/>
          <a:p>
            <a:pPr>
              <a:lnSpc>
                <a:spcPct val="150000"/>
              </a:lnSpc>
            </a:pPr>
            <a:r>
              <a:rPr lang="en-US" sz="2400" b="1" dirty="0" smtClean="0">
                <a:solidFill>
                  <a:srgbClr val="003C96"/>
                </a:solidFill>
                <a:latin typeface="+mn-lt"/>
              </a:rPr>
              <a:t>The aim of the project is the </a:t>
            </a:r>
            <a:r>
              <a:rPr lang="en-US" sz="2400" b="1" dirty="0" smtClean="0">
                <a:solidFill>
                  <a:srgbClr val="92D050"/>
                </a:solidFill>
                <a:latin typeface="+mn-lt"/>
              </a:rPr>
              <a:t>restoration</a:t>
            </a:r>
            <a:r>
              <a:rPr lang="en-US" sz="2400" b="1" dirty="0" smtClean="0">
                <a:solidFill>
                  <a:srgbClr val="003C96"/>
                </a:solidFill>
                <a:latin typeface="+mn-lt"/>
              </a:rPr>
              <a:t> of Lake Stymfalia and its </a:t>
            </a:r>
            <a:r>
              <a:rPr lang="en-US" sz="2400" b="1" dirty="0" smtClean="0">
                <a:solidFill>
                  <a:srgbClr val="92D050"/>
                </a:solidFill>
                <a:latin typeface="+mn-lt"/>
              </a:rPr>
              <a:t>long-term protection and management</a:t>
            </a:r>
            <a:r>
              <a:rPr lang="en-US" sz="2400" b="1" dirty="0" smtClean="0">
                <a:solidFill>
                  <a:srgbClr val="003C96"/>
                </a:solidFill>
                <a:latin typeface="+mn-lt"/>
              </a:rPr>
              <a:t>, through a </a:t>
            </a:r>
            <a:r>
              <a:rPr lang="en-US" sz="2400" b="1" dirty="0" smtClean="0">
                <a:solidFill>
                  <a:srgbClr val="92D050"/>
                </a:solidFill>
                <a:latin typeface="+mn-lt"/>
              </a:rPr>
              <a:t>systematic re-financing process</a:t>
            </a:r>
            <a:r>
              <a:rPr lang="en-US" sz="2400" b="1" dirty="0" smtClean="0">
                <a:solidFill>
                  <a:srgbClr val="003C96"/>
                </a:solidFill>
                <a:latin typeface="+mn-lt"/>
              </a:rPr>
              <a:t>, which will be ensured by the utilization of the reeds’ biomass.  </a:t>
            </a:r>
            <a:endParaRPr lang="el-GR" sz="2400" b="1" dirty="0">
              <a:solidFill>
                <a:srgbClr val="003C96"/>
              </a:solidFill>
              <a:latin typeface="+mn-lt"/>
            </a:endParaRPr>
          </a:p>
        </p:txBody>
      </p:sp>
      <p:pic>
        <p:nvPicPr>
          <p:cNvPr id="2050" name="Picture 2" descr="C:\Users\k696\Desktop\GR-PIOP-1161927_7931.jpg"/>
          <p:cNvPicPr>
            <a:picLocks noChangeAspect="1" noChangeArrowheads="1"/>
          </p:cNvPicPr>
          <p:nvPr/>
        </p:nvPicPr>
        <p:blipFill>
          <a:blip r:embed="rId2"/>
          <a:srcRect/>
          <a:stretch>
            <a:fillRect/>
          </a:stretch>
        </p:blipFill>
        <p:spPr bwMode="auto">
          <a:xfrm>
            <a:off x="6849290" y="1371599"/>
            <a:ext cx="3615490" cy="540000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AE1DCBC4-61EE-4E0E-8792-2CCD4C147655}" type="slidenum">
              <a:rPr lang="el-GR" smtClean="0"/>
              <a:pPr/>
              <a:t>9</a:t>
            </a:fld>
            <a:endParaRPr lang="el-GR"/>
          </a:p>
        </p:txBody>
      </p:sp>
      <p:sp>
        <p:nvSpPr>
          <p:cNvPr id="3" name="Date Placeholder 2"/>
          <p:cNvSpPr>
            <a:spLocks noGrp="1"/>
          </p:cNvSpPr>
          <p:nvPr>
            <p:ph type="dt" sz="half" idx="2"/>
          </p:nvPr>
        </p:nvSpPr>
        <p:spPr/>
        <p:txBody>
          <a:bodyPr/>
          <a:lstStyle/>
          <a:p>
            <a:r>
              <a:rPr lang="en-US" dirty="0" smtClean="0"/>
              <a:t>16.05</a:t>
            </a:r>
            <a:r>
              <a:rPr lang="el-GR" dirty="0" smtClean="0"/>
              <a:t>.2014</a:t>
            </a:r>
            <a:endParaRPr lang="el-GR" dirty="0"/>
          </a:p>
        </p:txBody>
      </p:sp>
      <p:sp>
        <p:nvSpPr>
          <p:cNvPr id="4" name="Title 3"/>
          <p:cNvSpPr>
            <a:spLocks noGrp="1"/>
          </p:cNvSpPr>
          <p:nvPr>
            <p:ph type="title"/>
          </p:nvPr>
        </p:nvSpPr>
        <p:spPr/>
        <p:txBody>
          <a:bodyPr>
            <a:normAutofit fontScale="90000"/>
          </a:bodyPr>
          <a:lstStyle/>
          <a:p>
            <a:r>
              <a:rPr lang="en-US" dirty="0" smtClean="0"/>
              <a:t>Aim 1: Restoration of </a:t>
            </a:r>
            <a:r>
              <a:rPr lang="en-US" dirty="0" smtClean="0"/>
              <a:t>habitats</a:t>
            </a:r>
            <a:endParaRPr lang="el-GR" dirty="0"/>
          </a:p>
        </p:txBody>
      </p:sp>
      <p:sp>
        <p:nvSpPr>
          <p:cNvPr id="5" name="Text Placeholder 4"/>
          <p:cNvSpPr>
            <a:spLocks noGrp="1"/>
          </p:cNvSpPr>
          <p:nvPr>
            <p:ph type="body" sz="quarter" idx="11"/>
          </p:nvPr>
        </p:nvSpPr>
        <p:spPr>
          <a:xfrm>
            <a:off x="771315" y="2274888"/>
            <a:ext cx="7942379" cy="3224959"/>
          </a:xfrm>
        </p:spPr>
        <p:txBody>
          <a:bodyPr>
            <a:normAutofit/>
          </a:bodyPr>
          <a:lstStyle/>
          <a:p>
            <a:pPr>
              <a:buNone/>
            </a:pPr>
            <a:r>
              <a:rPr lang="en-US" sz="2000" b="1" dirty="0" smtClean="0"/>
              <a:t>The reed bed management aims at:</a:t>
            </a:r>
          </a:p>
          <a:p>
            <a:r>
              <a:rPr lang="en-US" sz="2000" dirty="0" smtClean="0"/>
              <a:t>managing and restoring target species of fauna</a:t>
            </a:r>
          </a:p>
          <a:p>
            <a:r>
              <a:rPr lang="en-US" sz="2000" dirty="0" smtClean="0"/>
              <a:t>halting the degradation of wetland functions and attributes</a:t>
            </a:r>
          </a:p>
          <a:p>
            <a:pPr>
              <a:buNone/>
            </a:pPr>
            <a:endParaRPr lang="en-US" sz="2000" dirty="0" smtClean="0"/>
          </a:p>
          <a:p>
            <a:pPr>
              <a:buNone/>
            </a:pPr>
            <a:r>
              <a:rPr lang="en-US" sz="2000" b="1" dirty="0" smtClean="0"/>
              <a:t>Conservation actions include:</a:t>
            </a:r>
          </a:p>
          <a:p>
            <a:pPr>
              <a:buNone/>
            </a:pPr>
            <a:r>
              <a:rPr lang="en-US" sz="2000" dirty="0" smtClean="0"/>
              <a:t>	 Interventions for the management and restoration of important habitats of target species</a:t>
            </a:r>
            <a:endParaRPr lang="el-GR" sz="2000" dirty="0" smtClean="0"/>
          </a:p>
          <a:p>
            <a:pPr>
              <a:buNone/>
            </a:pPr>
            <a:endParaRPr lang="el-GR"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2243</TotalTime>
  <Words>934</Words>
  <Application>Microsoft Office PowerPoint</Application>
  <PresentationFormat>Custom</PresentationFormat>
  <Paragraphs>156</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Project Data</vt:lpstr>
      <vt:lpstr>Project Data</vt:lpstr>
      <vt:lpstr>Lake Stymfalia Natura 2000</vt:lpstr>
      <vt:lpstr>Lake Stymfalia Natura 2000</vt:lpstr>
      <vt:lpstr>Conservation Problems and Threats</vt:lpstr>
      <vt:lpstr>Conservation Problems and Threats</vt:lpstr>
      <vt:lpstr>Project Aim</vt:lpstr>
      <vt:lpstr>Aim 1: Restoration of habitats</vt:lpstr>
      <vt:lpstr>Aim 1: Restoration of habitats </vt:lpstr>
      <vt:lpstr>Aim 1: Restoration of habitats</vt:lpstr>
      <vt:lpstr>Aim 2: Long-term Protection and Management</vt:lpstr>
      <vt:lpstr>Aim 3: Ensure sustainable financing for  the Lake</vt:lpstr>
      <vt:lpstr>Aim 3: Ensure sustainable financing for  the Lake</vt:lpstr>
      <vt:lpstr> LIFE-Stymfalia Conceptual Diagram </vt:lpstr>
      <vt:lpstr> Expected Results </vt:lpstr>
      <vt:lpstr>Suggestion for further discussion</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Σκουλουδάκη Αικατερίνη</dc:creator>
  <cp:lastModifiedBy>Dimitrios Dimopoulos</cp:lastModifiedBy>
  <cp:revision>298</cp:revision>
  <dcterms:created xsi:type="dcterms:W3CDTF">2006-08-16T00:00:00Z</dcterms:created>
  <dcterms:modified xsi:type="dcterms:W3CDTF">2014-05-16T05:55:10Z</dcterms:modified>
</cp:coreProperties>
</file>