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63" r:id="rId2"/>
    <p:sldId id="278" r:id="rId3"/>
    <p:sldId id="285" r:id="rId4"/>
    <p:sldId id="281" r:id="rId5"/>
    <p:sldId id="284" r:id="rId6"/>
    <p:sldId id="282" r:id="rId7"/>
    <p:sldId id="286" r:id="rId8"/>
    <p:sldId id="283" r:id="rId9"/>
  </p:sldIdLst>
  <p:sldSz cx="9144000" cy="6858000" type="screen4x3"/>
  <p:notesSz cx="6805613" cy="99441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FFCC00"/>
    <a:srgbClr val="D3802D"/>
    <a:srgbClr val="008000"/>
    <a:srgbClr val="FFD624"/>
    <a:srgbClr val="3166CF"/>
    <a:srgbClr val="2D5EC1"/>
    <a:srgbClr val="3E6FD2"/>
    <a:srgbClr val="BDDE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930" y="-6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2148"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9841" cy="497762"/>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defRPr sz="1200" b="0">
                <a:solidFill>
                  <a:schemeClr val="tx1"/>
                </a:solidFill>
                <a:latin typeface="Arial" charset="0"/>
              </a:defRPr>
            </a:lvl1pPr>
          </a:lstStyle>
          <a:p>
            <a:pPr>
              <a:defRPr/>
            </a:pPr>
            <a:endParaRPr lang="en-GB" dirty="0"/>
          </a:p>
        </p:txBody>
      </p:sp>
      <p:sp>
        <p:nvSpPr>
          <p:cNvPr id="37891" name="Rectangle 3"/>
          <p:cNvSpPr>
            <a:spLocks noGrp="1" noChangeArrowheads="1"/>
          </p:cNvSpPr>
          <p:nvPr>
            <p:ph type="dt" sz="quarter" idx="1"/>
          </p:nvPr>
        </p:nvSpPr>
        <p:spPr bwMode="auto">
          <a:xfrm>
            <a:off x="3854183" y="0"/>
            <a:ext cx="2949841" cy="497762"/>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a:defRPr sz="1200" b="0">
                <a:solidFill>
                  <a:schemeClr val="tx1"/>
                </a:solidFill>
                <a:latin typeface="Arial" charset="0"/>
              </a:defRPr>
            </a:lvl1pPr>
          </a:lstStyle>
          <a:p>
            <a:pPr>
              <a:defRPr/>
            </a:pPr>
            <a:endParaRPr lang="en-GB" dirty="0"/>
          </a:p>
        </p:txBody>
      </p:sp>
      <p:sp>
        <p:nvSpPr>
          <p:cNvPr id="37892" name="Rectangle 4"/>
          <p:cNvSpPr>
            <a:spLocks noGrp="1" noChangeArrowheads="1"/>
          </p:cNvSpPr>
          <p:nvPr>
            <p:ph type="ftr" sz="quarter" idx="2"/>
          </p:nvPr>
        </p:nvSpPr>
        <p:spPr bwMode="auto">
          <a:xfrm>
            <a:off x="0" y="9444749"/>
            <a:ext cx="2949841" cy="497761"/>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defRPr sz="1200" b="0">
                <a:solidFill>
                  <a:schemeClr val="tx1"/>
                </a:solidFill>
                <a:latin typeface="Arial" charset="0"/>
              </a:defRPr>
            </a:lvl1pPr>
          </a:lstStyle>
          <a:p>
            <a:pPr>
              <a:defRPr/>
            </a:pPr>
            <a:endParaRPr lang="en-GB" dirty="0"/>
          </a:p>
        </p:txBody>
      </p:sp>
      <p:sp>
        <p:nvSpPr>
          <p:cNvPr id="37893" name="Rectangle 5"/>
          <p:cNvSpPr>
            <a:spLocks noGrp="1" noChangeArrowheads="1"/>
          </p:cNvSpPr>
          <p:nvPr>
            <p:ph type="sldNum" sz="quarter" idx="3"/>
          </p:nvPr>
        </p:nvSpPr>
        <p:spPr bwMode="auto">
          <a:xfrm>
            <a:off x="3854183" y="9444749"/>
            <a:ext cx="2949841" cy="497761"/>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dirty="0"/>
          </a:p>
        </p:txBody>
      </p:sp>
    </p:spTree>
    <p:extLst>
      <p:ext uri="{BB962C8B-B14F-4D97-AF65-F5344CB8AC3E}">
        <p14:creationId xmlns:p14="http://schemas.microsoft.com/office/powerpoint/2010/main" val="3536766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9841" cy="497762"/>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defRPr sz="1200" b="0">
                <a:solidFill>
                  <a:schemeClr val="tx1"/>
                </a:solidFill>
                <a:latin typeface="Arial" charset="0"/>
              </a:defRPr>
            </a:lvl1pPr>
          </a:lstStyle>
          <a:p>
            <a:pPr>
              <a:defRPr/>
            </a:pPr>
            <a:endParaRPr lang="en-GB" dirty="0"/>
          </a:p>
        </p:txBody>
      </p:sp>
      <p:sp>
        <p:nvSpPr>
          <p:cNvPr id="36867" name="Rectangle 3"/>
          <p:cNvSpPr>
            <a:spLocks noGrp="1" noChangeArrowheads="1"/>
          </p:cNvSpPr>
          <p:nvPr>
            <p:ph type="dt" idx="1"/>
          </p:nvPr>
        </p:nvSpPr>
        <p:spPr bwMode="auto">
          <a:xfrm>
            <a:off x="3854183" y="0"/>
            <a:ext cx="2949841" cy="497762"/>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a:defRPr sz="1200" b="0">
                <a:solidFill>
                  <a:schemeClr val="tx1"/>
                </a:solidFill>
                <a:latin typeface="Arial" charset="0"/>
              </a:defRPr>
            </a:lvl1pPr>
          </a:lstStyle>
          <a:p>
            <a:pPr>
              <a:defRPr/>
            </a:pPr>
            <a:endParaRPr lang="en-GB" dirty="0"/>
          </a:p>
        </p:txBody>
      </p:sp>
      <p:sp>
        <p:nvSpPr>
          <p:cNvPr id="8196"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0244" y="4723170"/>
            <a:ext cx="5445126" cy="4475083"/>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44749"/>
            <a:ext cx="2949841" cy="497761"/>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defRPr sz="1200" b="0">
                <a:solidFill>
                  <a:schemeClr val="tx1"/>
                </a:solidFill>
                <a:latin typeface="Arial" charset="0"/>
              </a:defRPr>
            </a:lvl1pPr>
          </a:lstStyle>
          <a:p>
            <a:pPr>
              <a:defRPr/>
            </a:pPr>
            <a:endParaRPr lang="en-GB" dirty="0"/>
          </a:p>
        </p:txBody>
      </p:sp>
      <p:sp>
        <p:nvSpPr>
          <p:cNvPr id="36871" name="Rectangle 7"/>
          <p:cNvSpPr>
            <a:spLocks noGrp="1" noChangeArrowheads="1"/>
          </p:cNvSpPr>
          <p:nvPr>
            <p:ph type="sldNum" sz="quarter" idx="5"/>
          </p:nvPr>
        </p:nvSpPr>
        <p:spPr bwMode="auto">
          <a:xfrm>
            <a:off x="3854183" y="9444749"/>
            <a:ext cx="2949841" cy="497761"/>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dirty="0"/>
          </a:p>
        </p:txBody>
      </p:sp>
    </p:spTree>
    <p:extLst>
      <p:ext uri="{BB962C8B-B14F-4D97-AF65-F5344CB8AC3E}">
        <p14:creationId xmlns:p14="http://schemas.microsoft.com/office/powerpoint/2010/main" val="31299238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dirty="0"/>
          </a:p>
        </p:txBody>
      </p:sp>
    </p:spTree>
    <p:extLst>
      <p:ext uri="{BB962C8B-B14F-4D97-AF65-F5344CB8AC3E}">
        <p14:creationId xmlns:p14="http://schemas.microsoft.com/office/powerpoint/2010/main" val="465983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dirty="0"/>
          </a:p>
        </p:txBody>
      </p:sp>
    </p:spTree>
    <p:extLst>
      <p:ext uri="{BB962C8B-B14F-4D97-AF65-F5344CB8AC3E}">
        <p14:creationId xmlns:p14="http://schemas.microsoft.com/office/powerpoint/2010/main" val="1702397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smtClean="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dirty="0"/>
          </a:p>
        </p:txBody>
      </p:sp>
    </p:spTree>
    <p:extLst>
      <p:ext uri="{BB962C8B-B14F-4D97-AF65-F5344CB8AC3E}">
        <p14:creationId xmlns:p14="http://schemas.microsoft.com/office/powerpoint/2010/main" val="1530817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8510" y="4756026"/>
            <a:ext cx="5445126" cy="4475083"/>
          </a:xfrm>
        </p:spPr>
        <p:txBody>
          <a:bodyPr/>
          <a:lstStyle/>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5</a:t>
            </a:fld>
            <a:endParaRPr lang="en-GB" dirty="0"/>
          </a:p>
        </p:txBody>
      </p:sp>
    </p:spTree>
    <p:extLst>
      <p:ext uri="{BB962C8B-B14F-4D97-AF65-F5344CB8AC3E}">
        <p14:creationId xmlns:p14="http://schemas.microsoft.com/office/powerpoint/2010/main" val="692040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6</a:t>
            </a:fld>
            <a:endParaRPr lang="en-GB" dirty="0"/>
          </a:p>
        </p:txBody>
      </p:sp>
    </p:spTree>
    <p:extLst>
      <p:ext uri="{BB962C8B-B14F-4D97-AF65-F5344CB8AC3E}">
        <p14:creationId xmlns:p14="http://schemas.microsoft.com/office/powerpoint/2010/main" val="1777900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a:t>
            </a:r>
            <a:endParaRPr lang="en-GB" dirty="0"/>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7</a:t>
            </a:fld>
            <a:endParaRPr lang="en-GB" dirty="0"/>
          </a:p>
        </p:txBody>
      </p:sp>
    </p:spTree>
    <p:extLst>
      <p:ext uri="{BB962C8B-B14F-4D97-AF65-F5344CB8AC3E}">
        <p14:creationId xmlns:p14="http://schemas.microsoft.com/office/powerpoint/2010/main" val="22437160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dirty="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p>
        </p:txBody>
      </p:sp>
      <p:sp>
        <p:nvSpPr>
          <p:cNvPr id="2" name="Title 1"/>
          <p:cNvSpPr>
            <a:spLocks noGrp="1"/>
          </p:cNvSpPr>
          <p:nvPr>
            <p:ph type="title" hasCustomPrompt="1"/>
          </p:nvPr>
        </p:nvSpPr>
        <p:spPr>
          <a:xfrm>
            <a:off x="4139952" y="1700808"/>
            <a:ext cx="4536504" cy="2016224"/>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a:stretch>
            <a:fillRect/>
          </a:stretch>
        </p:blipFill>
        <p:spPr bwMode="auto">
          <a:xfrm>
            <a:off x="6577013" y="6145213"/>
            <a:ext cx="2243137" cy="596900"/>
          </a:xfrm>
          <a:prstGeom prst="rect">
            <a:avLst/>
          </a:prstGeom>
          <a:noFill/>
          <a:ln w="9525">
            <a:noFill/>
            <a:miter lim="800000"/>
            <a:headEnd/>
            <a:tailEnd/>
          </a:ln>
        </p:spPr>
      </p:pic>
      <p:sp>
        <p:nvSpPr>
          <p:cNvPr id="2" name="Title 1"/>
          <p:cNvSpPr>
            <a:spLocks noGrp="1"/>
          </p:cNvSpPr>
          <p:nvPr>
            <p:ph type="title"/>
          </p:nvPr>
        </p:nvSpPr>
        <p:spPr>
          <a:xfrm>
            <a:off x="468313" y="980728"/>
            <a:ext cx="8229600" cy="936625"/>
          </a:xfrm>
        </p:spPr>
        <p:txBody>
          <a:bodyPr/>
          <a:lstStyle/>
          <a:p>
            <a:r>
              <a:rPr lang="en-US" dirty="0" smtClean="0"/>
              <a:t>Click to edit Master title style</a:t>
            </a:r>
            <a:endParaRPr lang="en-GB" dirty="0"/>
          </a:p>
        </p:txBody>
      </p:sp>
      <p:sp>
        <p:nvSpPr>
          <p:cNvPr id="5" name="Rectangle 4"/>
          <p:cNvSpPr>
            <a:spLocks noGrp="1" noChangeArrowheads="1"/>
          </p:cNvSpPr>
          <p:nvPr>
            <p:ph type="dt" sz="half" idx="10"/>
          </p:nvPr>
        </p:nvSpPr>
        <p:spPr>
          <a:xfrm>
            <a:off x="6577013" y="116632"/>
            <a:ext cx="2133600" cy="476250"/>
          </a:xfrm>
        </p:spPr>
        <p:txBody>
          <a:bodyPr/>
          <a:lstStyle>
            <a:lvl1pPr>
              <a:defRPr sz="1200"/>
            </a:lvl1pPr>
          </a:lstStyle>
          <a:p>
            <a:pPr>
              <a:defRPr/>
            </a:pPr>
            <a:endParaRPr lang="en-GB" dirty="0"/>
          </a:p>
        </p:txBody>
      </p:sp>
      <p:sp>
        <p:nvSpPr>
          <p:cNvPr id="6" name="Rectangle 5"/>
          <p:cNvSpPr>
            <a:spLocks noGrp="1" noChangeArrowheads="1"/>
          </p:cNvSpPr>
          <p:nvPr>
            <p:ph type="ftr" sz="quarter" idx="11"/>
          </p:nvPr>
        </p:nvSpPr>
        <p:spPr>
          <a:xfrm>
            <a:off x="3124200" y="6337126"/>
            <a:ext cx="2895600" cy="476250"/>
          </a:xfrm>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xfrm>
            <a:off x="467544" y="6297439"/>
            <a:ext cx="2133600" cy="476250"/>
          </a:xfrm>
        </p:spPr>
        <p:txBody>
          <a:bodyPr/>
          <a:lstStyle>
            <a:lvl1pPr algn="l">
              <a:defRPr/>
            </a:lvl1pPr>
          </a:lstStyle>
          <a:p>
            <a:pPr>
              <a:defRPr/>
            </a:pPr>
            <a:fld id="{37EC8A20-BA03-4FF7-8742-03D8AD4CA4F4}" type="slidenum">
              <a:rPr lang="en-GB" smtClean="0"/>
              <a:pPr>
                <a:defRPr/>
              </a:pPr>
              <a:t>‹#›</a:t>
            </a:fld>
            <a:endParaRPr lang="en-GB" dirty="0"/>
          </a:p>
        </p:txBody>
      </p:sp>
      <p:sp>
        <p:nvSpPr>
          <p:cNvPr id="9" name="Content Placeholder 2"/>
          <p:cNvSpPr>
            <a:spLocks noGrp="1"/>
          </p:cNvSpPr>
          <p:nvPr>
            <p:ph idx="1"/>
          </p:nvPr>
        </p:nvSpPr>
        <p:spPr>
          <a:xfrm>
            <a:off x="457200" y="2276872"/>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dolor 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3" r:id="rId1"/>
    <p:sldLayoutId id="2147483752"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12776"/>
            <a:ext cx="8208912" cy="3456384"/>
          </a:xfrm>
        </p:spPr>
        <p:txBody>
          <a:bodyPr/>
          <a:lstStyle/>
          <a:p>
            <a:r>
              <a:rPr lang="en-GB" sz="4400" dirty="0" smtClean="0"/>
              <a:t>Assessment </a:t>
            </a:r>
            <a:br>
              <a:rPr lang="en-GB" sz="4400" dirty="0" smtClean="0"/>
            </a:br>
            <a:r>
              <a:rPr lang="en-GB" sz="4400" dirty="0" smtClean="0"/>
              <a:t>of environmental </a:t>
            </a:r>
            <a:br>
              <a:rPr lang="en-GB" sz="4400" dirty="0" smtClean="0"/>
            </a:br>
            <a:r>
              <a:rPr lang="en-GB" sz="4400" dirty="0" smtClean="0"/>
              <a:t>ex ante conditionalities </a:t>
            </a:r>
            <a:r>
              <a:rPr lang="en-GB" sz="3200" dirty="0" smtClean="0"/>
              <a:t/>
            </a:r>
            <a:br>
              <a:rPr lang="en-GB" sz="3200" dirty="0" smtClean="0"/>
            </a:br>
            <a:r>
              <a:rPr lang="en-GB" sz="3200" dirty="0"/>
              <a:t/>
            </a:r>
            <a:br>
              <a:rPr lang="en-GB" sz="3200" dirty="0"/>
            </a:br>
            <a:endParaRPr lang="en-GB" sz="2800" dirty="0"/>
          </a:p>
        </p:txBody>
      </p:sp>
      <p:pic>
        <p:nvPicPr>
          <p:cNvPr id="4" name="Picture 2" descr="C:\Users\payneag\AppData\Local\Microsoft\Windows\Temporary Internet Files\Content.Outlook\BV02L9LL\1667587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592" y="4662388"/>
            <a:ext cx="2664296" cy="22322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544" y="188640"/>
            <a:ext cx="8229600" cy="936625"/>
          </a:xfrm>
        </p:spPr>
        <p:txBody>
          <a:bodyPr/>
          <a:lstStyle/>
          <a:p>
            <a:r>
              <a:rPr lang="en-GB" dirty="0" smtClean="0"/>
              <a:t>EIA/SEA EAC</a:t>
            </a:r>
            <a:endParaRPr lang="fr-BE" dirty="0"/>
          </a:p>
        </p:txBody>
      </p:sp>
      <p:sp>
        <p:nvSpPr>
          <p:cNvPr id="3" name="Content Placeholder 2"/>
          <p:cNvSpPr>
            <a:spLocks noGrp="1"/>
          </p:cNvSpPr>
          <p:nvPr>
            <p:ph idx="1"/>
          </p:nvPr>
        </p:nvSpPr>
        <p:spPr/>
        <p:txBody>
          <a:bodyPr/>
          <a:lstStyle/>
          <a:p>
            <a:pPr eaLnBrk="1" hangingPunct="1">
              <a:lnSpc>
                <a:spcPct val="80000"/>
              </a:lnSpc>
              <a:spcBef>
                <a:spcPct val="50000"/>
              </a:spcBef>
              <a:buClrTx/>
              <a:buFont typeface="Wingdings" pitchFamily="2" charset="2"/>
              <a:buChar char="q"/>
              <a:defRPr/>
            </a:pPr>
            <a:endParaRPr lang="en-GB" sz="1800" b="1" dirty="0" smtClean="0">
              <a:solidFill>
                <a:schemeClr val="tx1"/>
              </a:solidFill>
            </a:endParaRPr>
          </a:p>
          <a:p>
            <a:pPr marL="766763" lvl="1" eaLnBrk="1" hangingPunct="1">
              <a:lnSpc>
                <a:spcPct val="80000"/>
              </a:lnSpc>
              <a:spcBef>
                <a:spcPct val="40000"/>
              </a:spcBef>
              <a:buClrTx/>
              <a:buFont typeface="Arial" pitchFamily="34" charset="0"/>
              <a:buChar char="•"/>
              <a:defRPr/>
            </a:pPr>
            <a:endParaRPr lang="en-GB" sz="1400" b="0" i="1"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674416270"/>
              </p:ext>
            </p:extLst>
          </p:nvPr>
        </p:nvGraphicFramePr>
        <p:xfrm>
          <a:off x="395536" y="980728"/>
          <a:ext cx="8496944" cy="5074920"/>
        </p:xfrm>
        <a:graphic>
          <a:graphicData uri="http://schemas.openxmlformats.org/drawingml/2006/table">
            <a:tbl>
              <a:tblPr firstRow="1" firstCol="1" lastRow="1" lastCol="1" bandRow="1" bandCol="1"/>
              <a:tblGrid>
                <a:gridCol w="2495373"/>
                <a:gridCol w="2791333"/>
                <a:gridCol w="3210238"/>
              </a:tblGrid>
              <a:tr h="1255008">
                <a:tc gridSpan="3">
                  <a:txBody>
                    <a:bodyPr/>
                    <a:lstStyle/>
                    <a:p>
                      <a:pPr>
                        <a:spcAft>
                          <a:spcPts val="0"/>
                        </a:spcAft>
                      </a:pPr>
                      <a:r>
                        <a:rPr lang="en-GB" sz="2200" b="1" dirty="0">
                          <a:solidFill>
                            <a:srgbClr val="0F5494"/>
                          </a:solidFill>
                          <a:effectLst/>
                          <a:latin typeface="Times New Roman"/>
                          <a:ea typeface="Times New Roman"/>
                        </a:rPr>
                        <a:t>Environmental legislation related to Environmental Impact Assessment and Strategic Environmental Assessment:</a:t>
                      </a:r>
                      <a:r>
                        <a:rPr lang="en-GB" sz="2200" dirty="0">
                          <a:solidFill>
                            <a:srgbClr val="0F5494"/>
                          </a:solidFill>
                          <a:effectLst/>
                          <a:latin typeface="Times New Roman"/>
                          <a:ea typeface="Times New Roman"/>
                        </a:rPr>
                        <a:t> The existence of arrangements for the effective application of Union environmental legislation related to EIA and SEA.</a:t>
                      </a:r>
                      <a:endParaRPr lang="fr-BE" sz="2200" dirty="0">
                        <a:solidFill>
                          <a:srgbClr val="0F5494"/>
                        </a:solidFill>
                        <a:effectLst/>
                        <a:latin typeface="Times New Roman"/>
                        <a:ea typeface="Times New Roman"/>
                      </a:endParaRPr>
                    </a:p>
                  </a:txBody>
                  <a:tcPr marL="56005" marR="56005" marT="0" marB="0" anchor="ctr">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fr-BE"/>
                    </a:p>
                  </a:txBody>
                  <a:tcPr/>
                </a:tc>
                <a:tc hMerge="1">
                  <a:txBody>
                    <a:bodyPr/>
                    <a:lstStyle/>
                    <a:p>
                      <a:endParaRPr lang="fr-BE"/>
                    </a:p>
                  </a:txBody>
                  <a:tcPr/>
                </a:tc>
              </a:tr>
              <a:tr h="1615831">
                <a:tc>
                  <a:txBody>
                    <a:bodyPr/>
                    <a:lstStyle/>
                    <a:p>
                      <a:pPr>
                        <a:spcAft>
                          <a:spcPts val="0"/>
                        </a:spcAft>
                      </a:pPr>
                      <a:r>
                        <a:rPr lang="en-GB" sz="2000" b="1" dirty="0">
                          <a:solidFill>
                            <a:srgbClr val="0F5494"/>
                          </a:solidFill>
                          <a:effectLst/>
                          <a:latin typeface="Times New Roman"/>
                          <a:ea typeface="Times New Roman"/>
                        </a:rPr>
                        <a:t>Criteria</a:t>
                      </a:r>
                      <a:r>
                        <a:rPr lang="en-GB" sz="2000" dirty="0">
                          <a:solidFill>
                            <a:srgbClr val="0F5494"/>
                          </a:solidFill>
                          <a:effectLst/>
                          <a:latin typeface="Times New Roman"/>
                          <a:ea typeface="Times New Roman"/>
                        </a:rPr>
                        <a:t>: Arrangements for the effective application of Directive 2011/92/EU of the European Parliament and of the Council (EIA) and of Directive 2001/42/EC of the European Parliament and of the Council (SEA);</a:t>
                      </a:r>
                      <a:endParaRPr lang="fr-BE" sz="2000" dirty="0">
                        <a:solidFill>
                          <a:srgbClr val="0F5494"/>
                        </a:solidFill>
                        <a:effectLst/>
                        <a:latin typeface="Times New Roman"/>
                        <a:ea typeface="Times New Roman"/>
                      </a:endParaRPr>
                    </a:p>
                    <a:p>
                      <a:pPr marL="899795" algn="l">
                        <a:spcBef>
                          <a:spcPts val="600"/>
                        </a:spcBef>
                        <a:spcAft>
                          <a:spcPts val="0"/>
                        </a:spcAft>
                        <a:tabLst>
                          <a:tab pos="899795" algn="l"/>
                          <a:tab pos="449580" algn="l"/>
                        </a:tabLst>
                      </a:pPr>
                      <a:r>
                        <a:rPr lang="en-GB" sz="2000" dirty="0">
                          <a:solidFill>
                            <a:srgbClr val="0F5494"/>
                          </a:solidFill>
                          <a:effectLst/>
                          <a:latin typeface="Times New Roman"/>
                          <a:ea typeface="Times New Roman"/>
                        </a:rPr>
                        <a:t> </a:t>
                      </a:r>
                      <a:endParaRPr lang="fr-BE" sz="2000" dirty="0">
                        <a:solidFill>
                          <a:srgbClr val="0F5494"/>
                        </a:solidFill>
                        <a:effectLst/>
                        <a:latin typeface="Times New Roman"/>
                        <a:ea typeface="Times New Roman"/>
                      </a:endParaRPr>
                    </a:p>
                  </a:txBody>
                  <a:tcPr marL="56005" marR="56005"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Aft>
                          <a:spcPts val="0"/>
                        </a:spcAft>
                      </a:pPr>
                      <a:r>
                        <a:rPr lang="en-GB" sz="2000" b="1" dirty="0">
                          <a:solidFill>
                            <a:srgbClr val="0F5494"/>
                          </a:solidFill>
                          <a:effectLst/>
                          <a:latin typeface="Times New Roman"/>
                          <a:ea typeface="Times New Roman"/>
                        </a:rPr>
                        <a:t>Criteria</a:t>
                      </a:r>
                      <a:r>
                        <a:rPr lang="en-GB" sz="2000" dirty="0">
                          <a:solidFill>
                            <a:srgbClr val="0F5494"/>
                          </a:solidFill>
                          <a:effectLst/>
                          <a:latin typeface="Times New Roman"/>
                          <a:ea typeface="Times New Roman"/>
                        </a:rPr>
                        <a:t>: Arrangements for training and dissemination of information for staff involved in the implementation of EIA and SEA Directives;</a:t>
                      </a:r>
                      <a:endParaRPr lang="fr-BE" sz="20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600"/>
                        </a:spcBef>
                        <a:spcAft>
                          <a:spcPts val="0"/>
                        </a:spcAft>
                      </a:pPr>
                      <a:r>
                        <a:rPr lang="en-GB" sz="2000" b="1" dirty="0">
                          <a:solidFill>
                            <a:srgbClr val="0F5494"/>
                          </a:solidFill>
                          <a:effectLst/>
                          <a:latin typeface="Times New Roman"/>
                          <a:ea typeface="Times New Roman"/>
                        </a:rPr>
                        <a:t>Criteria:</a:t>
                      </a:r>
                      <a:r>
                        <a:rPr lang="en-GB" sz="2000" dirty="0">
                          <a:solidFill>
                            <a:srgbClr val="0F5494"/>
                          </a:solidFill>
                          <a:effectLst/>
                          <a:latin typeface="Times New Roman"/>
                          <a:ea typeface="Times New Roman"/>
                        </a:rPr>
                        <a:t> Arrangements to ensure sufficient administrative capacity.</a:t>
                      </a:r>
                      <a:endParaRPr lang="fr-BE" sz="20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40497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620688"/>
            <a:ext cx="8964488" cy="936625"/>
          </a:xfrm>
        </p:spPr>
        <p:txBody>
          <a:bodyPr/>
          <a:lstStyle/>
          <a:p>
            <a:r>
              <a:rPr lang="en-GB" sz="2800" dirty="0" smtClean="0"/>
              <a:t>Preliminary observations on EIA/SEA EAC</a:t>
            </a:r>
            <a:endParaRPr lang="fr-BE" sz="2800" dirty="0"/>
          </a:p>
        </p:txBody>
      </p:sp>
      <p:sp>
        <p:nvSpPr>
          <p:cNvPr id="3" name="Content Placeholder 2"/>
          <p:cNvSpPr>
            <a:spLocks noGrp="1"/>
          </p:cNvSpPr>
          <p:nvPr>
            <p:ph idx="1"/>
          </p:nvPr>
        </p:nvSpPr>
        <p:spPr>
          <a:xfrm>
            <a:off x="457200" y="1700808"/>
            <a:ext cx="8229600" cy="4209852"/>
          </a:xfrm>
        </p:spPr>
        <p:txBody>
          <a:bodyPr/>
          <a:lstStyle/>
          <a:p>
            <a:pPr>
              <a:buFont typeface="Wingdings" panose="05000000000000000000" pitchFamily="2" charset="2"/>
              <a:buChar char="q"/>
            </a:pPr>
            <a:r>
              <a:rPr lang="en-GB" i="0" dirty="0" smtClean="0"/>
              <a:t>EIA infringements (e.g. screening/Annex II, splitting projects to avoid EIA)</a:t>
            </a:r>
          </a:p>
          <a:p>
            <a:pPr marL="0" indent="0">
              <a:buNone/>
            </a:pPr>
            <a:endParaRPr lang="en-GB" i="0" dirty="0" smtClean="0"/>
          </a:p>
          <a:p>
            <a:pPr>
              <a:buFont typeface="Wingdings" panose="05000000000000000000" pitchFamily="2" charset="2"/>
              <a:buChar char="q"/>
            </a:pPr>
            <a:r>
              <a:rPr lang="en-GB" i="0" dirty="0" smtClean="0"/>
              <a:t>Impact of infringements on other criteria</a:t>
            </a:r>
          </a:p>
          <a:p>
            <a:pPr lvl="1">
              <a:buFont typeface="Wingdings" panose="05000000000000000000" pitchFamily="2" charset="2"/>
              <a:buChar char="Ø"/>
            </a:pPr>
            <a:r>
              <a:rPr lang="en-GB" b="0" dirty="0" smtClean="0"/>
              <a:t>training and dissemination of information</a:t>
            </a:r>
          </a:p>
          <a:p>
            <a:pPr lvl="1">
              <a:buFont typeface="Wingdings" panose="05000000000000000000" pitchFamily="2" charset="2"/>
              <a:buChar char="Ø"/>
            </a:pPr>
            <a:r>
              <a:rPr lang="en-GB" b="0" i="0" dirty="0" smtClean="0"/>
              <a:t> administrative capacity</a:t>
            </a:r>
          </a:p>
          <a:p>
            <a:pPr marL="0" indent="0">
              <a:buNone/>
            </a:pPr>
            <a:endParaRPr lang="fr-BE" b="0" i="0" dirty="0"/>
          </a:p>
        </p:txBody>
      </p:sp>
    </p:spTree>
    <p:extLst>
      <p:ext uri="{BB962C8B-B14F-4D97-AF65-F5344CB8AC3E}">
        <p14:creationId xmlns:p14="http://schemas.microsoft.com/office/powerpoint/2010/main" val="28171717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936625"/>
          </a:xfrm>
        </p:spPr>
        <p:txBody>
          <a:bodyPr/>
          <a:lstStyle/>
          <a:p>
            <a:r>
              <a:rPr lang="en-GB" dirty="0" smtClean="0"/>
              <a:t>Water EAC</a:t>
            </a:r>
            <a:endParaRPr lang="fr-B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3591032"/>
              </p:ext>
            </p:extLst>
          </p:nvPr>
        </p:nvGraphicFramePr>
        <p:xfrm>
          <a:off x="323528" y="1083320"/>
          <a:ext cx="8568952" cy="5334000"/>
        </p:xfrm>
        <a:graphic>
          <a:graphicData uri="http://schemas.openxmlformats.org/drawingml/2006/table">
            <a:tbl>
              <a:tblPr firstRow="1" firstCol="1" lastRow="1" lastCol="1" bandRow="1" bandCol="1"/>
              <a:tblGrid>
                <a:gridCol w="4320480"/>
                <a:gridCol w="4248472"/>
              </a:tblGrid>
              <a:tr h="569901">
                <a:tc gridSpan="2">
                  <a:txBody>
                    <a:bodyPr/>
                    <a:lstStyle/>
                    <a:p>
                      <a:pPr>
                        <a:spcAft>
                          <a:spcPts val="0"/>
                        </a:spcAft>
                      </a:pPr>
                      <a:r>
                        <a:rPr lang="en-GB" sz="2200" b="1" dirty="0">
                          <a:solidFill>
                            <a:srgbClr val="0F5494"/>
                          </a:solidFill>
                          <a:effectLst/>
                          <a:latin typeface="Times New Roman"/>
                          <a:ea typeface="Times New Roman"/>
                        </a:rPr>
                        <a:t>Water sector</a:t>
                      </a:r>
                      <a:r>
                        <a:rPr lang="en-GB" sz="2200" dirty="0">
                          <a:solidFill>
                            <a:srgbClr val="0F5494"/>
                          </a:solidFill>
                          <a:effectLst/>
                          <a:latin typeface="Times New Roman"/>
                          <a:ea typeface="Times New Roman"/>
                        </a:rPr>
                        <a:t>: The existence of a) a water pricing policy which provides adequate incentives for users to use water resources efficiently and b) an adequate contribution of the different water uses to the recovery of the costs of water services at a rate determined in the approved river basin management plan for investment supported by the programmes.</a:t>
                      </a:r>
                      <a:endParaRPr lang="fr-BE" sz="2200" dirty="0">
                        <a:solidFill>
                          <a:srgbClr val="0F5494"/>
                        </a:solidFill>
                        <a:effectLst/>
                        <a:latin typeface="Times New Roman"/>
                        <a:ea typeface="Times New Roman"/>
                      </a:endParaRPr>
                    </a:p>
                  </a:txBody>
                  <a:tcPr marL="56005" marR="56005" marT="0" marB="0" anchor="ctr">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fr-BE"/>
                    </a:p>
                  </a:txBody>
                  <a:tcPr/>
                </a:tc>
              </a:tr>
              <a:tr h="825553">
                <a:tc>
                  <a:txBody>
                    <a:bodyPr/>
                    <a:lstStyle/>
                    <a:p>
                      <a:pPr marL="25400" indent="-25400">
                        <a:spcBef>
                          <a:spcPts val="300"/>
                        </a:spcBef>
                        <a:spcAft>
                          <a:spcPts val="0"/>
                        </a:spcAft>
                        <a:tabLst>
                          <a:tab pos="25400" algn="l"/>
                        </a:tabLst>
                      </a:pPr>
                      <a:r>
                        <a:rPr lang="en-GB" sz="2000" b="1" dirty="0">
                          <a:solidFill>
                            <a:srgbClr val="0F5494"/>
                          </a:solidFill>
                          <a:effectLst/>
                          <a:latin typeface="Times New Roman"/>
                          <a:ea typeface="Times New Roman"/>
                        </a:rPr>
                        <a:t>Criteria</a:t>
                      </a:r>
                      <a:r>
                        <a:rPr lang="en-GB" sz="2000" dirty="0">
                          <a:solidFill>
                            <a:srgbClr val="0F5494"/>
                          </a:solidFill>
                          <a:effectLst/>
                          <a:latin typeface="Times New Roman"/>
                          <a:ea typeface="Times New Roman"/>
                        </a:rPr>
                        <a:t>: In sectors supported by the ERDF and the Cohesion Fund, a Member State has ensured a contribution of the different water uses to the recovery of the costs of water services by sector consistent with the first indent of Article 9(1) of Directive 2000/60/EC </a:t>
                      </a:r>
                      <a:r>
                        <a:rPr lang="fr-BE" sz="2000" dirty="0">
                          <a:solidFill>
                            <a:srgbClr val="0F5494"/>
                          </a:solidFill>
                          <a:effectLst/>
                          <a:latin typeface="Times New Roman"/>
                          <a:ea typeface="Times New Roman"/>
                        </a:rPr>
                        <a:t>having regard, where appropriate, to the social, environmental and economic effects of the recovery as well as the geographic and climatic conditions of the region or regions affected.</a:t>
                      </a:r>
                    </a:p>
                  </a:txBody>
                  <a:tcPr marL="56005" marR="56005"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300"/>
                        </a:spcBef>
                        <a:spcAft>
                          <a:spcPts val="0"/>
                        </a:spcAft>
                        <a:tabLst>
                          <a:tab pos="50800" algn="l"/>
                        </a:tabLst>
                      </a:pPr>
                      <a:r>
                        <a:rPr lang="en-GB" sz="2000" b="1" dirty="0">
                          <a:solidFill>
                            <a:srgbClr val="0F5494"/>
                          </a:solidFill>
                          <a:effectLst/>
                          <a:latin typeface="Times New Roman"/>
                          <a:ea typeface="Times New Roman"/>
                        </a:rPr>
                        <a:t>Criteria</a:t>
                      </a:r>
                      <a:r>
                        <a:rPr lang="en-GB" sz="2000" dirty="0">
                          <a:solidFill>
                            <a:srgbClr val="0F5494"/>
                          </a:solidFill>
                          <a:effectLst/>
                          <a:latin typeface="Times New Roman"/>
                          <a:ea typeface="Times New Roman"/>
                        </a:rPr>
                        <a:t>: The adoption of a river basin management plan for the river basin district with a justified concentration of investments consistent with Article 13 of </a:t>
                      </a:r>
                      <a:r>
                        <a:rPr lang="en-GB" sz="2000" dirty="0">
                          <a:solidFill>
                            <a:srgbClr val="0F5494"/>
                          </a:solidFill>
                          <a:effectLst/>
                          <a:latin typeface="Times New Roman"/>
                          <a:ea typeface="Times New Roman"/>
                          <a:cs typeface="Tahoma"/>
                        </a:rPr>
                        <a:t>Directive 2000/60/EC.  </a:t>
                      </a:r>
                      <a:endParaRPr lang="fr-BE" sz="20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699494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568952" cy="936625"/>
          </a:xfrm>
        </p:spPr>
        <p:txBody>
          <a:bodyPr/>
          <a:lstStyle/>
          <a:p>
            <a:r>
              <a:rPr lang="en-GB" sz="2800" dirty="0" smtClean="0"/>
              <a:t>Preliminary observations on water EAC</a:t>
            </a:r>
            <a:endParaRPr lang="fr-BE" sz="2800" dirty="0"/>
          </a:p>
        </p:txBody>
      </p:sp>
      <p:sp>
        <p:nvSpPr>
          <p:cNvPr id="3" name="Content Placeholder 2"/>
          <p:cNvSpPr>
            <a:spLocks noGrp="1"/>
          </p:cNvSpPr>
          <p:nvPr>
            <p:ph idx="1"/>
          </p:nvPr>
        </p:nvSpPr>
        <p:spPr>
          <a:xfrm>
            <a:off x="457200" y="1628800"/>
            <a:ext cx="8579296" cy="4281860"/>
          </a:xfrm>
        </p:spPr>
        <p:txBody>
          <a:bodyPr/>
          <a:lstStyle/>
          <a:p>
            <a:pPr>
              <a:spcBef>
                <a:spcPts val="600"/>
              </a:spcBef>
              <a:buFont typeface="Wingdings" panose="05000000000000000000" pitchFamily="2" charset="2"/>
              <a:buChar char="q"/>
            </a:pPr>
            <a:r>
              <a:rPr lang="en-GB" i="0" dirty="0" smtClean="0"/>
              <a:t>Different scope: EARD/CF vs </a:t>
            </a:r>
            <a:r>
              <a:rPr lang="en-GB" i="0" dirty="0" smtClean="0"/>
              <a:t>EAFRD</a:t>
            </a:r>
          </a:p>
          <a:p>
            <a:pPr marL="0" indent="0">
              <a:spcBef>
                <a:spcPts val="600"/>
              </a:spcBef>
              <a:buNone/>
            </a:pPr>
            <a:endParaRPr lang="en-GB" i="0" dirty="0"/>
          </a:p>
          <a:p>
            <a:pPr>
              <a:spcBef>
                <a:spcPts val="600"/>
              </a:spcBef>
              <a:buFont typeface="Wingdings" panose="05000000000000000000" pitchFamily="2" charset="2"/>
              <a:buChar char="q"/>
            </a:pPr>
            <a:r>
              <a:rPr lang="en-GB" i="0" dirty="0" smtClean="0"/>
              <a:t>Missing self-assessments (PA) for EAFRD water </a:t>
            </a:r>
            <a:r>
              <a:rPr lang="en-GB" i="0" dirty="0" smtClean="0"/>
              <a:t>EAC</a:t>
            </a:r>
          </a:p>
          <a:p>
            <a:pPr marL="0" indent="0">
              <a:spcBef>
                <a:spcPts val="600"/>
              </a:spcBef>
              <a:buNone/>
            </a:pPr>
            <a:r>
              <a:rPr lang="en-GB" i="0" dirty="0" smtClean="0"/>
              <a:t> </a:t>
            </a:r>
            <a:endParaRPr lang="en-GB" i="0" dirty="0"/>
          </a:p>
          <a:p>
            <a:pPr>
              <a:spcBef>
                <a:spcPts val="600"/>
              </a:spcBef>
              <a:buFont typeface="Wingdings" panose="05000000000000000000" pitchFamily="2" charset="2"/>
              <a:buChar char="q"/>
            </a:pPr>
            <a:r>
              <a:rPr lang="fr-BE" i="0" dirty="0" smtClean="0"/>
              <a:t>EACs Guidance often not followed</a:t>
            </a:r>
            <a:r>
              <a:rPr lang="en-GB" i="0" dirty="0" smtClean="0"/>
              <a:t> (key elements</a:t>
            </a:r>
            <a:r>
              <a:rPr lang="en-GB" i="0" dirty="0" smtClean="0"/>
              <a:t>)</a:t>
            </a:r>
          </a:p>
          <a:p>
            <a:pPr marL="0" indent="0">
              <a:spcBef>
                <a:spcPts val="600"/>
              </a:spcBef>
              <a:buNone/>
            </a:pPr>
            <a:endParaRPr lang="en-GB" i="0" dirty="0" smtClean="0"/>
          </a:p>
          <a:p>
            <a:pPr>
              <a:spcBef>
                <a:spcPts val="600"/>
              </a:spcBef>
              <a:buFont typeface="Wingdings" panose="05000000000000000000" pitchFamily="2" charset="2"/>
              <a:buChar char="q"/>
            </a:pPr>
            <a:r>
              <a:rPr lang="en-GB" i="0" dirty="0" smtClean="0"/>
              <a:t>Action </a:t>
            </a:r>
            <a:r>
              <a:rPr lang="en-GB" i="0" dirty="0"/>
              <a:t>plans </a:t>
            </a:r>
            <a:r>
              <a:rPr lang="en-GB" i="0" dirty="0" smtClean="0"/>
              <a:t>need more </a:t>
            </a:r>
            <a:r>
              <a:rPr lang="en-GB" i="0" dirty="0" smtClean="0"/>
              <a:t>detail</a:t>
            </a:r>
          </a:p>
          <a:p>
            <a:pPr marL="0" indent="0">
              <a:spcBef>
                <a:spcPts val="600"/>
              </a:spcBef>
              <a:buNone/>
            </a:pPr>
            <a:endParaRPr lang="en-GB" i="0" dirty="0" smtClean="0"/>
          </a:p>
          <a:p>
            <a:pPr>
              <a:spcBef>
                <a:spcPts val="600"/>
              </a:spcBef>
              <a:buFont typeface="Wingdings" panose="05000000000000000000" pitchFamily="2" charset="2"/>
              <a:buChar char="q"/>
            </a:pPr>
            <a:r>
              <a:rPr lang="en-GB" i="0" dirty="0" smtClean="0"/>
              <a:t>RBMPs</a:t>
            </a:r>
          </a:p>
          <a:p>
            <a:pPr lvl="1">
              <a:spcBef>
                <a:spcPts val="600"/>
              </a:spcBef>
              <a:buFont typeface="Wingdings" panose="05000000000000000000" pitchFamily="2" charset="2"/>
              <a:buChar char="Ø"/>
            </a:pPr>
            <a:r>
              <a:rPr lang="en-GB" b="0" i="0" dirty="0" smtClean="0"/>
              <a:t>missing</a:t>
            </a:r>
          </a:p>
          <a:p>
            <a:pPr lvl="1">
              <a:spcBef>
                <a:spcPts val="600"/>
              </a:spcBef>
              <a:buFont typeface="Wingdings" panose="05000000000000000000" pitchFamily="2" charset="2"/>
              <a:buChar char="Ø"/>
            </a:pPr>
            <a:r>
              <a:rPr lang="en-GB" b="0" dirty="0"/>
              <a:t>p</a:t>
            </a:r>
            <a:r>
              <a:rPr lang="en-GB" b="0" i="0" dirty="0" smtClean="0"/>
              <a:t>oor quality </a:t>
            </a:r>
          </a:p>
          <a:p>
            <a:pPr marL="0" indent="0">
              <a:spcBef>
                <a:spcPts val="600"/>
              </a:spcBef>
              <a:buNone/>
            </a:pPr>
            <a:endParaRPr lang="en-GB" i="0" dirty="0" smtClean="0"/>
          </a:p>
        </p:txBody>
      </p:sp>
    </p:spTree>
    <p:extLst>
      <p:ext uri="{BB962C8B-B14F-4D97-AF65-F5344CB8AC3E}">
        <p14:creationId xmlns:p14="http://schemas.microsoft.com/office/powerpoint/2010/main" val="3289708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936625"/>
          </a:xfrm>
        </p:spPr>
        <p:txBody>
          <a:bodyPr/>
          <a:lstStyle/>
          <a:p>
            <a:r>
              <a:rPr lang="en-GB" dirty="0" smtClean="0"/>
              <a:t>Waste EAC</a:t>
            </a:r>
            <a:endParaRPr lang="fr-B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86749060"/>
              </p:ext>
            </p:extLst>
          </p:nvPr>
        </p:nvGraphicFramePr>
        <p:xfrm>
          <a:off x="395536" y="1052736"/>
          <a:ext cx="8496944" cy="5105400"/>
        </p:xfrm>
        <a:graphic>
          <a:graphicData uri="http://schemas.openxmlformats.org/drawingml/2006/table">
            <a:tbl>
              <a:tblPr firstRow="1" firstCol="1" lastRow="1" lastCol="1" bandRow="1" bandCol="1"/>
              <a:tblGrid>
                <a:gridCol w="2135599"/>
                <a:gridCol w="2156145"/>
                <a:gridCol w="2095129"/>
                <a:gridCol w="2110071"/>
              </a:tblGrid>
              <a:tr h="454261">
                <a:tc gridSpan="4">
                  <a:txBody>
                    <a:bodyPr/>
                    <a:lstStyle/>
                    <a:p>
                      <a:pPr>
                        <a:spcAft>
                          <a:spcPts val="0"/>
                        </a:spcAft>
                      </a:pPr>
                      <a:r>
                        <a:rPr lang="en-GB" sz="2200" b="1" dirty="0">
                          <a:solidFill>
                            <a:srgbClr val="0F5494"/>
                          </a:solidFill>
                          <a:effectLst/>
                          <a:latin typeface="Times New Roman"/>
                          <a:ea typeface="Times New Roman"/>
                        </a:rPr>
                        <a:t>Waste sector:</a:t>
                      </a:r>
                      <a:r>
                        <a:rPr lang="en-GB" sz="2200" dirty="0">
                          <a:solidFill>
                            <a:srgbClr val="0F5494"/>
                          </a:solidFill>
                          <a:effectLst/>
                          <a:latin typeface="Times New Roman"/>
                          <a:ea typeface="Times New Roman"/>
                        </a:rPr>
                        <a:t> Promoting economically and environmentally sustainable investments in the waste sector particularly through the development of waste management plans consistent with Directive 2008/98/EC, and with the waste hierarchy.</a:t>
                      </a:r>
                      <a:endParaRPr lang="fr-BE" sz="2200" dirty="0">
                        <a:solidFill>
                          <a:srgbClr val="0F5494"/>
                        </a:solidFill>
                        <a:effectLst/>
                        <a:latin typeface="Times New Roman"/>
                        <a:ea typeface="Times New Roman"/>
                      </a:endParaRPr>
                    </a:p>
                  </a:txBody>
                  <a:tcPr marL="56005" marR="56005" marT="0" marB="0" anchor="ctr">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fr-BE"/>
                    </a:p>
                  </a:txBody>
                  <a:tcPr/>
                </a:tc>
                <a:tc hMerge="1">
                  <a:txBody>
                    <a:bodyPr/>
                    <a:lstStyle/>
                    <a:p>
                      <a:endParaRPr lang="fr-BE"/>
                    </a:p>
                  </a:txBody>
                  <a:tcPr/>
                </a:tc>
                <a:tc hMerge="1">
                  <a:txBody>
                    <a:bodyPr/>
                    <a:lstStyle/>
                    <a:p>
                      <a:endParaRPr lang="fr-BE"/>
                    </a:p>
                  </a:txBody>
                  <a:tcPr/>
                </a:tc>
              </a:tr>
              <a:tr h="821404">
                <a:tc>
                  <a:txBody>
                    <a:bodyPr/>
                    <a:lstStyle/>
                    <a:p>
                      <a:pPr>
                        <a:spcBef>
                          <a:spcPts val="300"/>
                        </a:spcBef>
                        <a:spcAft>
                          <a:spcPts val="0"/>
                        </a:spcAft>
                        <a:tabLst>
                          <a:tab pos="424815" algn="l"/>
                        </a:tabLst>
                      </a:pPr>
                      <a:r>
                        <a:rPr lang="en-GB" sz="1900" b="1" dirty="0">
                          <a:solidFill>
                            <a:srgbClr val="0F5494"/>
                          </a:solidFill>
                          <a:effectLst/>
                          <a:latin typeface="Times New Roman"/>
                          <a:ea typeface="Times New Roman"/>
                        </a:rPr>
                        <a:t>Criteria:</a:t>
                      </a:r>
                      <a:r>
                        <a:rPr lang="en-GB" sz="1900" dirty="0">
                          <a:solidFill>
                            <a:srgbClr val="0F5494"/>
                          </a:solidFill>
                          <a:effectLst/>
                          <a:latin typeface="Times New Roman"/>
                          <a:ea typeface="Times New Roman"/>
                        </a:rPr>
                        <a:t> An implementation  report as requested by Article 11(5) of Directive 2008/98/EC has been submitted to the Commission on progress towards meeting the targets set out in Article 11 of Directive 2008/98/EC. </a:t>
                      </a:r>
                      <a:endParaRPr lang="fr-BE" sz="1900" dirty="0">
                        <a:solidFill>
                          <a:srgbClr val="0F5494"/>
                        </a:solidFill>
                        <a:effectLst/>
                        <a:latin typeface="Times New Roman"/>
                        <a:ea typeface="Times New Roman"/>
                      </a:endParaRPr>
                    </a:p>
                  </a:txBody>
                  <a:tcPr marL="56005" marR="56005"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46990" indent="-46990">
                        <a:spcBef>
                          <a:spcPts val="300"/>
                        </a:spcBef>
                        <a:spcAft>
                          <a:spcPts val="0"/>
                        </a:spcAft>
                        <a:tabLst>
                          <a:tab pos="46990" algn="l"/>
                        </a:tabLst>
                      </a:pPr>
                      <a:r>
                        <a:rPr lang="en-GB" sz="1900" b="1" dirty="0">
                          <a:solidFill>
                            <a:srgbClr val="0F5494"/>
                          </a:solidFill>
                          <a:effectLst/>
                          <a:latin typeface="Times New Roman"/>
                          <a:ea typeface="Times New Roman"/>
                        </a:rPr>
                        <a:t>Criteria: </a:t>
                      </a:r>
                      <a:r>
                        <a:rPr lang="en-GB" sz="1900" dirty="0">
                          <a:solidFill>
                            <a:srgbClr val="0F5494"/>
                          </a:solidFill>
                          <a:effectLst/>
                          <a:latin typeface="Times New Roman"/>
                          <a:ea typeface="Times New Roman"/>
                          <a:cs typeface="EUAlbertina"/>
                        </a:rPr>
                        <a:t>The existence of one or more</a:t>
                      </a:r>
                      <a:r>
                        <a:rPr lang="en-GB" sz="1900" dirty="0">
                          <a:solidFill>
                            <a:srgbClr val="0F5494"/>
                          </a:solidFill>
                          <a:effectLst/>
                          <a:latin typeface="Times New Roman"/>
                          <a:ea typeface="Times New Roman"/>
                        </a:rPr>
                        <a:t> waste management plans as required under Article 28 of Directive </a:t>
                      </a:r>
                      <a:r>
                        <a:rPr lang="en-GB" sz="1900" dirty="0">
                          <a:solidFill>
                            <a:srgbClr val="0F5494"/>
                          </a:solidFill>
                          <a:effectLst/>
                          <a:latin typeface="Times New Roman"/>
                          <a:ea typeface="Times New Roman"/>
                          <a:cs typeface="EUAlbertina"/>
                        </a:rPr>
                        <a:t>2008/98/EC</a:t>
                      </a:r>
                      <a:r>
                        <a:rPr lang="en-GB" sz="1900" dirty="0">
                          <a:solidFill>
                            <a:srgbClr val="0F5494"/>
                          </a:solidFill>
                          <a:effectLst/>
                          <a:latin typeface="Times New Roman"/>
                          <a:ea typeface="Times New Roman"/>
                        </a:rPr>
                        <a:t>.</a:t>
                      </a:r>
                      <a:endParaRPr lang="fr-BE" sz="1900" dirty="0">
                        <a:solidFill>
                          <a:srgbClr val="0F5494"/>
                        </a:solidFill>
                        <a:effectLst/>
                        <a:latin typeface="Times New Roman"/>
                        <a:ea typeface="Times New Roman"/>
                      </a:endParaRPr>
                    </a:p>
                    <a:p>
                      <a:pPr>
                        <a:spcBef>
                          <a:spcPts val="600"/>
                        </a:spcBef>
                        <a:spcAft>
                          <a:spcPts val="200"/>
                        </a:spcAft>
                      </a:pPr>
                      <a:r>
                        <a:rPr lang="en-GB" sz="1900" dirty="0">
                          <a:solidFill>
                            <a:srgbClr val="0F5494"/>
                          </a:solidFill>
                          <a:effectLst/>
                          <a:latin typeface="Times New Roman"/>
                          <a:ea typeface="Times New Roman"/>
                        </a:rPr>
                        <a:t> </a:t>
                      </a:r>
                      <a:endParaRPr lang="fr-BE" sz="19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indent="0" algn="l">
                        <a:spcBef>
                          <a:spcPts val="600"/>
                        </a:spcBef>
                        <a:spcAft>
                          <a:spcPts val="600"/>
                        </a:spcAft>
                        <a:tabLst>
                          <a:tab pos="0" algn="l"/>
                        </a:tabLst>
                      </a:pPr>
                      <a:r>
                        <a:rPr lang="en-GB" sz="1900" b="1" dirty="0">
                          <a:solidFill>
                            <a:srgbClr val="0F5494"/>
                          </a:solidFill>
                          <a:effectLst/>
                          <a:latin typeface="Times New Roman"/>
                          <a:ea typeface="Times New Roman"/>
                        </a:rPr>
                        <a:t>Criteria: </a:t>
                      </a:r>
                      <a:r>
                        <a:rPr lang="en-GB" sz="1900" dirty="0">
                          <a:solidFill>
                            <a:srgbClr val="0F5494"/>
                          </a:solidFill>
                          <a:effectLst/>
                          <a:latin typeface="Times New Roman"/>
                          <a:ea typeface="Times New Roman"/>
                        </a:rPr>
                        <a:t>The existence of</a:t>
                      </a:r>
                      <a:r>
                        <a:rPr lang="en-GB" sz="1900" b="1" dirty="0">
                          <a:solidFill>
                            <a:srgbClr val="0F5494"/>
                          </a:solidFill>
                          <a:effectLst/>
                          <a:latin typeface="Times New Roman"/>
                          <a:ea typeface="Times New Roman"/>
                        </a:rPr>
                        <a:t> </a:t>
                      </a:r>
                      <a:r>
                        <a:rPr lang="en-GB" sz="1900" dirty="0">
                          <a:solidFill>
                            <a:srgbClr val="0F5494"/>
                          </a:solidFill>
                          <a:effectLst/>
                          <a:latin typeface="Times New Roman"/>
                          <a:ea typeface="Times New Roman"/>
                        </a:rPr>
                        <a:t>waste prevention programmes, as required under Article 29 of Directive 2008/98/EC.</a:t>
                      </a:r>
                      <a:endParaRPr lang="fr-BE" sz="19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0" indent="0" algn="l">
                        <a:spcBef>
                          <a:spcPts val="600"/>
                        </a:spcBef>
                        <a:spcAft>
                          <a:spcPts val="600"/>
                        </a:spcAft>
                        <a:tabLst>
                          <a:tab pos="0" algn="l"/>
                        </a:tabLst>
                      </a:pPr>
                      <a:r>
                        <a:rPr lang="en-GB" sz="1900" b="1" dirty="0">
                          <a:solidFill>
                            <a:srgbClr val="0F5494"/>
                          </a:solidFill>
                          <a:effectLst/>
                          <a:latin typeface="Times New Roman"/>
                          <a:ea typeface="Times New Roman"/>
                        </a:rPr>
                        <a:t>Criteria: </a:t>
                      </a:r>
                      <a:r>
                        <a:rPr lang="en-GB" sz="1900" dirty="0">
                          <a:solidFill>
                            <a:srgbClr val="0F5494"/>
                          </a:solidFill>
                          <a:effectLst/>
                          <a:latin typeface="Times New Roman"/>
                          <a:ea typeface="Times New Roman"/>
                        </a:rPr>
                        <a:t>Necessary measures to achieve the targets on preparation for re-use and recycling by 2020 consistent with Article 11(2) of Directive 2008/98/EC have been adopted. </a:t>
                      </a:r>
                      <a:endParaRPr lang="fr-BE" sz="1900" dirty="0">
                        <a:solidFill>
                          <a:srgbClr val="0F5494"/>
                        </a:solidFill>
                        <a:effectLst/>
                        <a:latin typeface="Times New Roman"/>
                        <a:ea typeface="Times New Roman"/>
                      </a:endParaRPr>
                    </a:p>
                  </a:txBody>
                  <a:tcPr marL="56005" marR="56005"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834567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936625"/>
          </a:xfrm>
        </p:spPr>
        <p:txBody>
          <a:bodyPr/>
          <a:lstStyle/>
          <a:p>
            <a:r>
              <a:rPr lang="en-GB" dirty="0" smtClean="0"/>
              <a:t>Preliminary observations …</a:t>
            </a:r>
            <a:endParaRPr lang="fr-BE" dirty="0"/>
          </a:p>
        </p:txBody>
      </p:sp>
      <p:sp>
        <p:nvSpPr>
          <p:cNvPr id="3" name="Content Placeholder 2"/>
          <p:cNvSpPr>
            <a:spLocks noGrp="1"/>
          </p:cNvSpPr>
          <p:nvPr>
            <p:ph idx="1"/>
          </p:nvPr>
        </p:nvSpPr>
        <p:spPr>
          <a:xfrm>
            <a:off x="457200" y="1484784"/>
            <a:ext cx="8579296" cy="4425876"/>
          </a:xfrm>
        </p:spPr>
        <p:txBody>
          <a:bodyPr/>
          <a:lstStyle/>
          <a:p>
            <a:pPr>
              <a:spcBef>
                <a:spcPts val="600"/>
              </a:spcBef>
              <a:buFont typeface="Wingdings" panose="05000000000000000000" pitchFamily="2" charset="2"/>
              <a:buChar char="q"/>
            </a:pPr>
            <a:r>
              <a:rPr lang="en-GB" i="0" dirty="0" smtClean="0"/>
              <a:t>Several MSs lagging behind in sustainable waste management practices</a:t>
            </a:r>
          </a:p>
          <a:p>
            <a:pPr marL="0" indent="0">
              <a:spcBef>
                <a:spcPts val="600"/>
              </a:spcBef>
              <a:buNone/>
            </a:pPr>
            <a:r>
              <a:rPr lang="en-GB" i="0" dirty="0" smtClean="0"/>
              <a:t> </a:t>
            </a:r>
          </a:p>
          <a:p>
            <a:pPr>
              <a:spcBef>
                <a:spcPts val="600"/>
              </a:spcBef>
              <a:buFont typeface="Wingdings" panose="05000000000000000000" pitchFamily="2" charset="2"/>
              <a:buChar char="q"/>
            </a:pPr>
            <a:r>
              <a:rPr lang="en-GB" i="0" dirty="0" smtClean="0"/>
              <a:t>Many national/regional WMPs: need to be updated and adopted</a:t>
            </a:r>
          </a:p>
          <a:p>
            <a:pPr marL="0" indent="0">
              <a:spcBef>
                <a:spcPts val="600"/>
              </a:spcBef>
              <a:buNone/>
            </a:pPr>
            <a:endParaRPr lang="en-GB" i="0" dirty="0" smtClean="0"/>
          </a:p>
          <a:p>
            <a:pPr>
              <a:spcBef>
                <a:spcPts val="600"/>
              </a:spcBef>
              <a:buFont typeface="Wingdings" panose="05000000000000000000" pitchFamily="2" charset="2"/>
              <a:buChar char="q"/>
            </a:pPr>
            <a:r>
              <a:rPr lang="en-GB" i="0" dirty="0" smtClean="0"/>
              <a:t>Most waste prevention programmes notified and adopted</a:t>
            </a:r>
          </a:p>
          <a:p>
            <a:pPr marL="0" indent="0">
              <a:spcBef>
                <a:spcPts val="600"/>
              </a:spcBef>
              <a:buNone/>
            </a:pPr>
            <a:endParaRPr lang="en-GB" i="0" dirty="0" smtClean="0"/>
          </a:p>
          <a:p>
            <a:pPr>
              <a:spcBef>
                <a:spcPts val="600"/>
              </a:spcBef>
              <a:buFont typeface="Wingdings" panose="05000000000000000000" pitchFamily="2" charset="2"/>
              <a:buChar char="q"/>
            </a:pPr>
            <a:r>
              <a:rPr lang="en-GB" i="0" dirty="0" smtClean="0"/>
              <a:t>Measures to achieve waste 2020 targets </a:t>
            </a:r>
          </a:p>
          <a:p>
            <a:pPr marL="0" indent="0">
              <a:buNone/>
            </a:pPr>
            <a:endParaRPr lang="en-GB" b="0" i="0" dirty="0" smtClean="0"/>
          </a:p>
          <a:p>
            <a:pPr marL="457200" lvl="1" indent="0">
              <a:buNone/>
            </a:pPr>
            <a:endParaRPr lang="en-GB" b="0" i="0" dirty="0" smtClean="0"/>
          </a:p>
          <a:p>
            <a:pPr>
              <a:buFont typeface="Wingdings" panose="05000000000000000000" pitchFamily="2" charset="2"/>
              <a:buChar char="q"/>
            </a:pPr>
            <a:endParaRPr lang="en-GB" i="0" dirty="0" smtClean="0"/>
          </a:p>
          <a:p>
            <a:pPr>
              <a:buFont typeface="Wingdings" panose="05000000000000000000" pitchFamily="2" charset="2"/>
              <a:buChar char="q"/>
            </a:pPr>
            <a:endParaRPr lang="fr-BE" i="0" dirty="0"/>
          </a:p>
        </p:txBody>
      </p:sp>
    </p:spTree>
    <p:extLst>
      <p:ext uri="{BB962C8B-B14F-4D97-AF65-F5344CB8AC3E}">
        <p14:creationId xmlns:p14="http://schemas.microsoft.com/office/powerpoint/2010/main" val="733174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936625"/>
          </a:xfrm>
        </p:spPr>
        <p:txBody>
          <a:bodyPr/>
          <a:lstStyle/>
          <a:p>
            <a:r>
              <a:rPr lang="en-GB" dirty="0" smtClean="0"/>
              <a:t>Transport EAC</a:t>
            </a:r>
            <a:endParaRPr lang="fr-B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38115206"/>
              </p:ext>
            </p:extLst>
          </p:nvPr>
        </p:nvGraphicFramePr>
        <p:xfrm>
          <a:off x="251520" y="1052736"/>
          <a:ext cx="8507288" cy="5679693"/>
        </p:xfrm>
        <a:graphic>
          <a:graphicData uri="http://schemas.openxmlformats.org/drawingml/2006/table">
            <a:tbl>
              <a:tblPr firstRow="1" firstCol="1" lastRow="1" lastCol="1" bandRow="1" bandCol="1"/>
              <a:tblGrid>
                <a:gridCol w="1721237"/>
                <a:gridCol w="2239203"/>
                <a:gridCol w="1512168"/>
                <a:gridCol w="1440160"/>
                <a:gridCol w="1594520"/>
              </a:tblGrid>
              <a:tr h="1667461">
                <a:tc gridSpan="5">
                  <a:txBody>
                    <a:bodyPr/>
                    <a:lstStyle/>
                    <a:p>
                      <a:pPr algn="just">
                        <a:spcBef>
                          <a:spcPts val="240"/>
                        </a:spcBef>
                        <a:spcAft>
                          <a:spcPts val="240"/>
                        </a:spcAft>
                      </a:pPr>
                      <a:r>
                        <a:rPr lang="en-GB" sz="2000" b="1" dirty="0">
                          <a:solidFill>
                            <a:srgbClr val="0F5494"/>
                          </a:solidFill>
                          <a:effectLst/>
                          <a:latin typeface="Times New Roman"/>
                          <a:ea typeface="Times New Roman"/>
                        </a:rPr>
                        <a:t>Transport: </a:t>
                      </a:r>
                      <a:r>
                        <a:rPr lang="en-GB" sz="2000" b="0" dirty="0">
                          <a:solidFill>
                            <a:srgbClr val="0F5494"/>
                          </a:solidFill>
                          <a:effectLst/>
                          <a:latin typeface="Times New Roman"/>
                          <a:ea typeface="Times New Roman"/>
                        </a:rPr>
                        <a:t>The existence of a comprehensive plan or plans or framework or frameworks for transport investment in accordance with the Member States’ institutional set-up (including public transport at regional and local level) which supports infrastructure development and improves connectivity to the TEN-T comprehensive and core networks.</a:t>
                      </a:r>
                      <a:endParaRPr lang="fr-BE" sz="2000" b="0" dirty="0">
                        <a:solidFill>
                          <a:srgbClr val="0F5494"/>
                        </a:solidFill>
                        <a:effectLst/>
                        <a:latin typeface="Times New Roman"/>
                        <a:ea typeface="Times New Roman"/>
                      </a:endParaRPr>
                    </a:p>
                  </a:txBody>
                  <a:tcPr marL="55432" marR="55432" marT="0" marB="0">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BE"/>
                    </a:p>
                  </a:txBody>
                  <a:tcPr/>
                </a:tc>
                <a:tc hMerge="1">
                  <a:txBody>
                    <a:bodyPr/>
                    <a:lstStyle/>
                    <a:p>
                      <a:endParaRPr lang="fr-BE"/>
                    </a:p>
                  </a:txBody>
                  <a:tcPr/>
                </a:tc>
                <a:tc hMerge="1">
                  <a:txBody>
                    <a:bodyPr/>
                    <a:lstStyle/>
                    <a:p>
                      <a:endParaRPr lang="fr-BE"/>
                    </a:p>
                  </a:txBody>
                  <a:tcPr/>
                </a:tc>
                <a:tc hMerge="1">
                  <a:txBody>
                    <a:bodyPr/>
                    <a:lstStyle/>
                    <a:p>
                      <a:endParaRPr lang="fr-BE"/>
                    </a:p>
                  </a:txBody>
                  <a:tcPr/>
                </a:tc>
              </a:tr>
              <a:tr h="4012232">
                <a:tc>
                  <a:txBody>
                    <a:bodyPr/>
                    <a:lstStyle/>
                    <a:p>
                      <a:pPr>
                        <a:spcBef>
                          <a:spcPts val="300"/>
                        </a:spcBef>
                        <a:spcAft>
                          <a:spcPts val="0"/>
                        </a:spcAft>
                      </a:pPr>
                      <a:r>
                        <a:rPr lang="en-GB" sz="2000" b="1" dirty="0">
                          <a:solidFill>
                            <a:srgbClr val="0F5494"/>
                          </a:solidFill>
                          <a:effectLst/>
                          <a:latin typeface="Times New Roman"/>
                          <a:ea typeface="Times New Roman"/>
                        </a:rPr>
                        <a:t>Criteria: </a:t>
                      </a:r>
                      <a:r>
                        <a:rPr lang="en-GB" sz="2000" dirty="0">
                          <a:solidFill>
                            <a:srgbClr val="0F5494"/>
                          </a:solidFill>
                          <a:effectLst/>
                          <a:latin typeface="Times New Roman"/>
                          <a:ea typeface="Times New Roman"/>
                        </a:rPr>
                        <a:t> The existence of a comprehensive transport plan or plans or framework or frameworks for transport investment</a:t>
                      </a:r>
                      <a:endParaRPr lang="fr-BE" sz="2000" dirty="0">
                        <a:solidFill>
                          <a:srgbClr val="0F5494"/>
                        </a:solidFill>
                        <a:effectLst/>
                        <a:latin typeface="Times New Roman"/>
                        <a:ea typeface="Times New Roman"/>
                      </a:endParaRPr>
                    </a:p>
                  </a:txBody>
                  <a:tcPr marL="55432" marR="55432"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300"/>
                        </a:spcBef>
                        <a:spcAft>
                          <a:spcPts val="0"/>
                        </a:spcAft>
                      </a:pPr>
                      <a:r>
                        <a:rPr lang="en-GB" sz="2000" b="1" dirty="0">
                          <a:solidFill>
                            <a:srgbClr val="FF0000"/>
                          </a:solidFill>
                          <a:effectLst/>
                          <a:latin typeface="Times New Roman"/>
                          <a:ea typeface="Times New Roman"/>
                        </a:rPr>
                        <a:t>Criteria: </a:t>
                      </a:r>
                      <a:r>
                        <a:rPr lang="en-GB" sz="2000" dirty="0">
                          <a:solidFill>
                            <a:srgbClr val="FF0000"/>
                          </a:solidFill>
                          <a:effectLst/>
                          <a:latin typeface="Times New Roman"/>
                          <a:ea typeface="Times New Roman"/>
                        </a:rPr>
                        <a:t> The comprehensive transport plan or plans or framework or frameworks for transport investment complies with legal requirements for strategic environmental assessment </a:t>
                      </a:r>
                      <a:endParaRPr lang="fr-BE" sz="2000" dirty="0">
                        <a:solidFill>
                          <a:srgbClr val="FF0000"/>
                        </a:solidFill>
                        <a:effectLst/>
                        <a:latin typeface="Times New Roman"/>
                        <a:ea typeface="Times New Roman"/>
                      </a:endParaRPr>
                    </a:p>
                  </a:txBody>
                  <a:tcPr marL="55432" marR="55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300"/>
                        </a:spcBef>
                        <a:spcAft>
                          <a:spcPts val="0"/>
                        </a:spcAft>
                      </a:pPr>
                      <a:r>
                        <a:rPr lang="en-GB" sz="2000" b="1" dirty="0">
                          <a:solidFill>
                            <a:srgbClr val="0F5494"/>
                          </a:solidFill>
                          <a:effectLst/>
                          <a:latin typeface="Times New Roman"/>
                          <a:ea typeface="Times New Roman"/>
                        </a:rPr>
                        <a:t>Criteria</a:t>
                      </a:r>
                      <a:r>
                        <a:rPr lang="en-GB" sz="2000" b="1" dirty="0" smtClean="0">
                          <a:solidFill>
                            <a:srgbClr val="0F5494"/>
                          </a:solidFill>
                          <a:effectLst/>
                          <a:latin typeface="Times New Roman"/>
                          <a:ea typeface="Times New Roman"/>
                        </a:rPr>
                        <a:t>: …</a:t>
                      </a:r>
                      <a:endParaRPr lang="fr-BE" sz="2000" dirty="0">
                        <a:solidFill>
                          <a:srgbClr val="0F5494"/>
                        </a:solidFill>
                        <a:effectLst/>
                        <a:latin typeface="Times New Roman"/>
                        <a:ea typeface="Times New Roman"/>
                      </a:endParaRPr>
                    </a:p>
                  </a:txBody>
                  <a:tcPr marL="55432" marR="55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300"/>
                        </a:spcBef>
                        <a:spcAft>
                          <a:spcPts val="0"/>
                        </a:spcAft>
                        <a:tabLst>
                          <a:tab pos="179705" algn="l"/>
                        </a:tabLst>
                      </a:pPr>
                      <a:r>
                        <a:rPr lang="en-GB" sz="2000" b="1" dirty="0">
                          <a:solidFill>
                            <a:srgbClr val="0F5494"/>
                          </a:solidFill>
                          <a:effectLst/>
                          <a:latin typeface="Times New Roman"/>
                          <a:ea typeface="Times New Roman"/>
                        </a:rPr>
                        <a:t>Criteria</a:t>
                      </a:r>
                      <a:r>
                        <a:rPr lang="en-GB" sz="2000" b="1" dirty="0" smtClean="0">
                          <a:solidFill>
                            <a:srgbClr val="0F5494"/>
                          </a:solidFill>
                          <a:effectLst/>
                          <a:latin typeface="Times New Roman"/>
                          <a:ea typeface="Times New Roman"/>
                        </a:rPr>
                        <a:t>:</a:t>
                      </a:r>
                      <a:r>
                        <a:rPr lang="en-GB" sz="2000" b="1" dirty="0">
                          <a:solidFill>
                            <a:srgbClr val="0F5494"/>
                          </a:solidFill>
                          <a:effectLst/>
                          <a:latin typeface="Times New Roman"/>
                          <a:ea typeface="Times New Roman"/>
                        </a:rPr>
                        <a:t> </a:t>
                      </a:r>
                      <a:r>
                        <a:rPr lang="en-GB" sz="2000" b="1" dirty="0" smtClean="0">
                          <a:solidFill>
                            <a:srgbClr val="0F5494"/>
                          </a:solidFill>
                          <a:effectLst/>
                          <a:latin typeface="Times New Roman"/>
                          <a:ea typeface="Times New Roman"/>
                        </a:rPr>
                        <a:t>…</a:t>
                      </a:r>
                      <a:endParaRPr lang="fr-BE" sz="2000" dirty="0">
                        <a:solidFill>
                          <a:srgbClr val="0F5494"/>
                        </a:solidFill>
                        <a:effectLst/>
                        <a:latin typeface="Times New Roman"/>
                        <a:ea typeface="Times New Roman"/>
                      </a:endParaRPr>
                    </a:p>
                  </a:txBody>
                  <a:tcPr marL="55432" marR="55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spcBef>
                          <a:spcPts val="200"/>
                        </a:spcBef>
                        <a:spcAft>
                          <a:spcPts val="0"/>
                        </a:spcAft>
                      </a:pPr>
                      <a:r>
                        <a:rPr lang="en-GB" sz="2000" b="1" dirty="0">
                          <a:solidFill>
                            <a:srgbClr val="0F5494"/>
                          </a:solidFill>
                          <a:effectLst/>
                          <a:latin typeface="Times New Roman"/>
                          <a:ea typeface="Times New Roman"/>
                        </a:rPr>
                        <a:t>Criteria</a:t>
                      </a:r>
                      <a:r>
                        <a:rPr lang="en-GB" sz="2000" b="1" dirty="0" smtClean="0">
                          <a:solidFill>
                            <a:srgbClr val="0F5494"/>
                          </a:solidFill>
                          <a:effectLst/>
                          <a:latin typeface="Times New Roman"/>
                          <a:ea typeface="Times New Roman"/>
                        </a:rPr>
                        <a:t>: …</a:t>
                      </a:r>
                      <a:endParaRPr lang="fr-BE" sz="2000" dirty="0">
                        <a:solidFill>
                          <a:srgbClr val="0F5494"/>
                        </a:solidFill>
                        <a:effectLst/>
                        <a:latin typeface="Times New Roman"/>
                        <a:ea typeface="Times New Roman"/>
                      </a:endParaRPr>
                    </a:p>
                  </a:txBody>
                  <a:tcPr marL="55432" marR="55432"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48235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2554</TotalTime>
  <Words>623</Words>
  <Application>Microsoft Office PowerPoint</Application>
  <PresentationFormat>On-screen Show (4:3)</PresentationFormat>
  <Paragraphs>60</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Default Design</vt:lpstr>
      <vt:lpstr>Assessment  of environmental  ex ante conditionalities   </vt:lpstr>
      <vt:lpstr>EIA/SEA EAC</vt:lpstr>
      <vt:lpstr>Preliminary observations on EIA/SEA EAC</vt:lpstr>
      <vt:lpstr>Water EAC</vt:lpstr>
      <vt:lpstr>Preliminary observations on water EAC</vt:lpstr>
      <vt:lpstr>Waste EAC</vt:lpstr>
      <vt:lpstr>Preliminary observations …</vt:lpstr>
      <vt:lpstr>Transport EAC</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PAYNE Agata (ENV)</cp:lastModifiedBy>
  <cp:revision>197</cp:revision>
  <cp:lastPrinted>2014-05-14T13:25:17Z</cp:lastPrinted>
  <dcterms:created xsi:type="dcterms:W3CDTF">2011-10-28T10:25:18Z</dcterms:created>
  <dcterms:modified xsi:type="dcterms:W3CDTF">2014-05-14T13:32:49Z</dcterms:modified>
</cp:coreProperties>
</file>