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92" r:id="rId4"/>
    <p:sldId id="280" r:id="rId5"/>
    <p:sldId id="289" r:id="rId6"/>
    <p:sldId id="282" r:id="rId7"/>
    <p:sldId id="281" r:id="rId8"/>
    <p:sldId id="287" r:id="rId9"/>
    <p:sldId id="283" r:id="rId10"/>
    <p:sldId id="288" r:id="rId11"/>
    <p:sldId id="290" r:id="rId12"/>
    <p:sldId id="29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8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8435" autoAdjust="0"/>
  </p:normalViewPr>
  <p:slideViewPr>
    <p:cSldViewPr>
      <p:cViewPr>
        <p:scale>
          <a:sx n="80" d="100"/>
          <a:sy n="80" d="100"/>
        </p:scale>
        <p:origin x="-1092" y="0"/>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49180E-1046-46B3-BF38-CFA373D6A7EF}" type="datetimeFigureOut">
              <a:rPr lang="en-US" smtClean="0"/>
              <a:t>5/14/2014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9B23AA-C509-4F21-AD02-4AC229A49171}" type="slidenum">
              <a:rPr lang="en-US" smtClean="0"/>
              <a:t>‹#›</a:t>
            </a:fld>
            <a:endParaRPr lang="en-US"/>
          </a:p>
        </p:txBody>
      </p:sp>
    </p:spTree>
    <p:extLst>
      <p:ext uri="{BB962C8B-B14F-4D97-AF65-F5344CB8AC3E}">
        <p14:creationId xmlns:p14="http://schemas.microsoft.com/office/powerpoint/2010/main" val="3079904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5DC5E530-F602-463C-81C7-4F043C470A30}" type="datetime1">
              <a:rPr lang="en-US" smtClean="0"/>
              <a:t>5/14/2014</a:t>
            </a:fld>
            <a:endParaRPr lang="en-US"/>
          </a:p>
        </p:txBody>
      </p:sp>
      <p:sp>
        <p:nvSpPr>
          <p:cNvPr id="5" name="Footer Placeholder 4"/>
          <p:cNvSpPr>
            <a:spLocks noGrp="1"/>
          </p:cNvSpPr>
          <p:nvPr>
            <p:ph type="ftr" sz="quarter" idx="11"/>
          </p:nvPr>
        </p:nvSpPr>
        <p:spPr>
          <a:xfrm>
            <a:off x="395536" y="6372225"/>
            <a:ext cx="3536032" cy="365125"/>
          </a:xfrm>
        </p:spPr>
        <p:txBody>
          <a:bodyPr/>
          <a:lstStyle/>
          <a:p>
            <a:r>
              <a:rPr lang="en-US" dirty="0" smtClean="0"/>
              <a:t>Open Days 2012 - strengthening partnership</a:t>
            </a:r>
            <a:endParaRPr lang="en-US" dirty="0"/>
          </a:p>
        </p:txBody>
      </p:sp>
      <p:sp>
        <p:nvSpPr>
          <p:cNvPr id="6" name="Slide Number Placeholder 5"/>
          <p:cNvSpPr>
            <a:spLocks noGrp="1"/>
          </p:cNvSpPr>
          <p:nvPr>
            <p:ph type="sldNum" sz="quarter" idx="12"/>
          </p:nvPr>
        </p:nvSpPr>
        <p:spPr/>
        <p:txBody>
          <a:bodyPr/>
          <a:lstStyle/>
          <a:p>
            <a:fld id="{06EE7AFE-C43E-4CC0-A2E0-4862B41D3F83}" type="slidenum">
              <a:rPr lang="en-US" smtClean="0"/>
              <a:t>‹#›</a:t>
            </a:fld>
            <a:endParaRPr lang="en-US"/>
          </a:p>
        </p:txBody>
      </p:sp>
      <p:pic>
        <p:nvPicPr>
          <p:cNvPr id="7"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8488" y="6478588"/>
            <a:ext cx="1146175" cy="2587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72450" y="6465888"/>
            <a:ext cx="855663" cy="336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346905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0204F1-1F3A-4D55-921B-DC68C074CD78}" type="datetime1">
              <a:rPr lang="en-US" smtClean="0"/>
              <a:t>5/14/2014</a:t>
            </a:fld>
            <a:endParaRPr lang="en-US"/>
          </a:p>
        </p:txBody>
      </p:sp>
      <p:sp>
        <p:nvSpPr>
          <p:cNvPr id="5" name="Footer Placeholder 4"/>
          <p:cNvSpPr>
            <a:spLocks noGrp="1"/>
          </p:cNvSpPr>
          <p:nvPr>
            <p:ph type="ftr" sz="quarter" idx="11"/>
          </p:nvPr>
        </p:nvSpPr>
        <p:spPr/>
        <p:txBody>
          <a:bodyPr/>
          <a:lstStyle/>
          <a:p>
            <a:r>
              <a:rPr lang="en-US" smtClean="0"/>
              <a:t>Open Days 2012 - strengthening partnership</a:t>
            </a:r>
            <a:endParaRPr lang="en-US"/>
          </a:p>
        </p:txBody>
      </p:sp>
      <p:sp>
        <p:nvSpPr>
          <p:cNvPr id="6" name="Slide Number Placeholder 5"/>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21203041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F08018-0708-4373-8755-2C0710DC1B3B}" type="datetime1">
              <a:rPr lang="en-US" smtClean="0"/>
              <a:t>5/14/2014</a:t>
            </a:fld>
            <a:endParaRPr lang="en-US"/>
          </a:p>
        </p:txBody>
      </p:sp>
      <p:sp>
        <p:nvSpPr>
          <p:cNvPr id="5" name="Footer Placeholder 4"/>
          <p:cNvSpPr>
            <a:spLocks noGrp="1"/>
          </p:cNvSpPr>
          <p:nvPr>
            <p:ph type="ftr" sz="quarter" idx="11"/>
          </p:nvPr>
        </p:nvSpPr>
        <p:spPr/>
        <p:txBody>
          <a:bodyPr/>
          <a:lstStyle/>
          <a:p>
            <a:r>
              <a:rPr lang="en-US" smtClean="0"/>
              <a:t>Open Days 2012 - strengthening partnership</a:t>
            </a:r>
            <a:endParaRPr lang="en-US"/>
          </a:p>
        </p:txBody>
      </p:sp>
      <p:sp>
        <p:nvSpPr>
          <p:cNvPr id="6" name="Slide Number Placeholder 5"/>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1608226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06EE7AFE-C43E-4CC0-A2E0-4862B41D3F83}" type="slidenum">
              <a:rPr lang="en-US" smtClean="0"/>
              <a:t>‹#›</a:t>
            </a:fld>
            <a:endParaRPr lang="en-US"/>
          </a:p>
        </p:txBody>
      </p:sp>
      <p:sp>
        <p:nvSpPr>
          <p:cNvPr id="7" name="Footer Placeholder 3"/>
          <p:cNvSpPr>
            <a:spLocks noGrp="1"/>
          </p:cNvSpPr>
          <p:nvPr>
            <p:ph type="ftr" sz="quarter" idx="11"/>
          </p:nvPr>
        </p:nvSpPr>
        <p:spPr>
          <a:xfrm>
            <a:off x="395536" y="6381328"/>
            <a:ext cx="3680048" cy="365125"/>
          </a:xfrm>
        </p:spPr>
        <p:txBody>
          <a:bodyPr/>
          <a:lstStyle/>
          <a:p>
            <a:r>
              <a:rPr lang="en-US" dirty="0" smtClean="0"/>
              <a:t>ENEA-MA May 2014  - good examples and challenges</a:t>
            </a:r>
            <a:endParaRPr lang="en-US" dirty="0"/>
          </a:p>
        </p:txBody>
      </p:sp>
    </p:spTree>
    <p:extLst>
      <p:ext uri="{BB962C8B-B14F-4D97-AF65-F5344CB8AC3E}">
        <p14:creationId xmlns:p14="http://schemas.microsoft.com/office/powerpoint/2010/main" val="35551020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EA4A3E-512C-4371-B916-86DEC75C2417}" type="datetime1">
              <a:rPr lang="en-US" smtClean="0"/>
              <a:t>5/14/2014</a:t>
            </a:fld>
            <a:endParaRPr lang="en-US"/>
          </a:p>
        </p:txBody>
      </p:sp>
      <p:sp>
        <p:nvSpPr>
          <p:cNvPr id="5" name="Footer Placeholder 4"/>
          <p:cNvSpPr>
            <a:spLocks noGrp="1"/>
          </p:cNvSpPr>
          <p:nvPr>
            <p:ph type="ftr" sz="quarter" idx="11"/>
          </p:nvPr>
        </p:nvSpPr>
        <p:spPr/>
        <p:txBody>
          <a:bodyPr/>
          <a:lstStyle/>
          <a:p>
            <a:r>
              <a:rPr lang="en-US" smtClean="0"/>
              <a:t>Open Days 2012 - strengthening partnership</a:t>
            </a:r>
            <a:endParaRPr lang="en-US"/>
          </a:p>
        </p:txBody>
      </p:sp>
      <p:sp>
        <p:nvSpPr>
          <p:cNvPr id="6" name="Slide Number Placeholder 5"/>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1763050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126A4-2A5C-43B4-9356-59783D2A61B0}" type="datetime1">
              <a:rPr lang="en-US" smtClean="0"/>
              <a:t>5/14/2014</a:t>
            </a:fld>
            <a:endParaRPr lang="en-US"/>
          </a:p>
        </p:txBody>
      </p:sp>
      <p:sp>
        <p:nvSpPr>
          <p:cNvPr id="6" name="Footer Placeholder 5"/>
          <p:cNvSpPr>
            <a:spLocks noGrp="1"/>
          </p:cNvSpPr>
          <p:nvPr>
            <p:ph type="ftr" sz="quarter" idx="11"/>
          </p:nvPr>
        </p:nvSpPr>
        <p:spPr/>
        <p:txBody>
          <a:bodyPr/>
          <a:lstStyle/>
          <a:p>
            <a:r>
              <a:rPr lang="en-US" smtClean="0"/>
              <a:t>Open Days 2012 - strengthening partnership</a:t>
            </a:r>
            <a:endParaRPr lang="en-US"/>
          </a:p>
        </p:txBody>
      </p:sp>
      <p:sp>
        <p:nvSpPr>
          <p:cNvPr id="7" name="Slide Number Placeholder 6"/>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381052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DBD038-88D3-448C-9C61-E96957F42573}" type="datetime1">
              <a:rPr lang="en-US" smtClean="0"/>
              <a:t>5/14/2014</a:t>
            </a:fld>
            <a:endParaRPr lang="en-US"/>
          </a:p>
        </p:txBody>
      </p:sp>
      <p:sp>
        <p:nvSpPr>
          <p:cNvPr id="8" name="Footer Placeholder 7"/>
          <p:cNvSpPr>
            <a:spLocks noGrp="1"/>
          </p:cNvSpPr>
          <p:nvPr>
            <p:ph type="ftr" sz="quarter" idx="11"/>
          </p:nvPr>
        </p:nvSpPr>
        <p:spPr/>
        <p:txBody>
          <a:bodyPr/>
          <a:lstStyle/>
          <a:p>
            <a:r>
              <a:rPr lang="en-US" smtClean="0"/>
              <a:t>Open Days 2012 - strengthening partnership</a:t>
            </a:r>
            <a:endParaRPr lang="en-US"/>
          </a:p>
        </p:txBody>
      </p:sp>
      <p:sp>
        <p:nvSpPr>
          <p:cNvPr id="9" name="Slide Number Placeholder 8"/>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904503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AC1380-54F5-4DC7-A9A5-3D4D02F1E71F}" type="datetime1">
              <a:rPr lang="en-US" smtClean="0"/>
              <a:t>5/14/2014</a:t>
            </a:fld>
            <a:endParaRPr lang="en-US"/>
          </a:p>
        </p:txBody>
      </p:sp>
      <p:sp>
        <p:nvSpPr>
          <p:cNvPr id="4" name="Footer Placeholder 3"/>
          <p:cNvSpPr>
            <a:spLocks noGrp="1"/>
          </p:cNvSpPr>
          <p:nvPr>
            <p:ph type="ftr" sz="quarter" idx="11"/>
          </p:nvPr>
        </p:nvSpPr>
        <p:spPr/>
        <p:txBody>
          <a:bodyPr/>
          <a:lstStyle/>
          <a:p>
            <a:r>
              <a:rPr lang="en-US" smtClean="0"/>
              <a:t>Open Days 2012 - strengthening partnership</a:t>
            </a:r>
            <a:endParaRPr lang="en-US"/>
          </a:p>
        </p:txBody>
      </p:sp>
      <p:sp>
        <p:nvSpPr>
          <p:cNvPr id="5" name="Slide Number Placeholder 4"/>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229445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672FB8-24B6-472B-93DE-668490FCC5C9}" type="datetime1">
              <a:rPr lang="en-US" smtClean="0"/>
              <a:t>5/14/2014</a:t>
            </a:fld>
            <a:endParaRPr lang="en-US"/>
          </a:p>
        </p:txBody>
      </p:sp>
      <p:sp>
        <p:nvSpPr>
          <p:cNvPr id="3" name="Footer Placeholder 2"/>
          <p:cNvSpPr>
            <a:spLocks noGrp="1"/>
          </p:cNvSpPr>
          <p:nvPr>
            <p:ph type="ftr" sz="quarter" idx="11"/>
          </p:nvPr>
        </p:nvSpPr>
        <p:spPr/>
        <p:txBody>
          <a:bodyPr/>
          <a:lstStyle/>
          <a:p>
            <a:r>
              <a:rPr lang="en-US" smtClean="0"/>
              <a:t>Open Days 2012 - strengthening partnership</a:t>
            </a:r>
            <a:endParaRPr lang="en-US"/>
          </a:p>
        </p:txBody>
      </p:sp>
      <p:sp>
        <p:nvSpPr>
          <p:cNvPr id="4" name="Slide Number Placeholder 3"/>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2366654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7530FC-EBE6-42C6-B58A-4B1648A4FBA1}" type="datetime1">
              <a:rPr lang="en-US" smtClean="0"/>
              <a:t>5/14/2014</a:t>
            </a:fld>
            <a:endParaRPr lang="en-US"/>
          </a:p>
        </p:txBody>
      </p:sp>
      <p:sp>
        <p:nvSpPr>
          <p:cNvPr id="6" name="Footer Placeholder 5"/>
          <p:cNvSpPr>
            <a:spLocks noGrp="1"/>
          </p:cNvSpPr>
          <p:nvPr>
            <p:ph type="ftr" sz="quarter" idx="11"/>
          </p:nvPr>
        </p:nvSpPr>
        <p:spPr/>
        <p:txBody>
          <a:bodyPr/>
          <a:lstStyle/>
          <a:p>
            <a:r>
              <a:rPr lang="en-US" smtClean="0"/>
              <a:t>Open Days 2012 - strengthening partnership</a:t>
            </a:r>
            <a:endParaRPr lang="en-US"/>
          </a:p>
        </p:txBody>
      </p:sp>
      <p:sp>
        <p:nvSpPr>
          <p:cNvPr id="7" name="Slide Number Placeholder 6"/>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150424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0B909C-F575-4099-84BA-A154611C06F3}" type="datetime1">
              <a:rPr lang="en-US" smtClean="0"/>
              <a:t>5/14/2014</a:t>
            </a:fld>
            <a:endParaRPr lang="en-US"/>
          </a:p>
        </p:txBody>
      </p:sp>
      <p:sp>
        <p:nvSpPr>
          <p:cNvPr id="6" name="Footer Placeholder 5"/>
          <p:cNvSpPr>
            <a:spLocks noGrp="1"/>
          </p:cNvSpPr>
          <p:nvPr>
            <p:ph type="ftr" sz="quarter" idx="11"/>
          </p:nvPr>
        </p:nvSpPr>
        <p:spPr/>
        <p:txBody>
          <a:bodyPr/>
          <a:lstStyle/>
          <a:p>
            <a:r>
              <a:rPr lang="en-US" smtClean="0"/>
              <a:t>Open Days 2012 - strengthening partnership</a:t>
            </a:r>
            <a:endParaRPr lang="en-US"/>
          </a:p>
        </p:txBody>
      </p:sp>
      <p:sp>
        <p:nvSpPr>
          <p:cNvPr id="7" name="Slide Number Placeholder 6"/>
          <p:cNvSpPr>
            <a:spLocks noGrp="1"/>
          </p:cNvSpPr>
          <p:nvPr>
            <p:ph type="sldNum" sz="quarter" idx="12"/>
          </p:nvPr>
        </p:nvSpPr>
        <p:spPr/>
        <p:txBody>
          <a:bodyPr/>
          <a:lstStyle/>
          <a:p>
            <a:fld id="{06EE7AFE-C43E-4CC0-A2E0-4862B41D3F83}" type="slidenum">
              <a:rPr lang="en-US" smtClean="0"/>
              <a:t>‹#›</a:t>
            </a:fld>
            <a:endParaRPr lang="en-US"/>
          </a:p>
        </p:txBody>
      </p:sp>
    </p:spTree>
    <p:extLst>
      <p:ext uri="{BB962C8B-B14F-4D97-AF65-F5344CB8AC3E}">
        <p14:creationId xmlns:p14="http://schemas.microsoft.com/office/powerpoint/2010/main" val="42865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81ADAD-31BE-429A-8B0F-929CB7753700}" type="datetime1">
              <a:rPr lang="en-US" smtClean="0"/>
              <a:t>5/14/2014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Open Days 2012 - strengthening partnership</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E7AFE-C43E-4CC0-A2E0-4862B41D3F83}" type="slidenum">
              <a:rPr lang="en-US" smtClean="0"/>
              <a:t>‹#›</a:t>
            </a:fld>
            <a:endParaRPr lang="en-US"/>
          </a:p>
        </p:txBody>
      </p:sp>
      <p:pic>
        <p:nvPicPr>
          <p:cNvPr id="7" name="Picture 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948488" y="6478588"/>
            <a:ext cx="1146175" cy="2587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172450" y="6465888"/>
            <a:ext cx="855663" cy="336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916375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mailto:markus.trilling@bankwatch.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467544" y="1604392"/>
            <a:ext cx="8208912" cy="1752600"/>
          </a:xfrm>
        </p:spPr>
        <p:txBody>
          <a:bodyPr>
            <a:noAutofit/>
          </a:bodyPr>
          <a:lstStyle/>
          <a:p>
            <a:pPr marL="0" indent="0" algn="ctr">
              <a:buNone/>
            </a:pPr>
            <a:r>
              <a:rPr lang="en-US" sz="2800" b="1" dirty="0" smtClean="0">
                <a:solidFill>
                  <a:srgbClr val="463971"/>
                </a:solidFill>
              </a:rPr>
              <a:t>Good </a:t>
            </a:r>
            <a:r>
              <a:rPr lang="en-US" sz="2800" b="1" dirty="0">
                <a:solidFill>
                  <a:srgbClr val="463971"/>
                </a:solidFill>
              </a:rPr>
              <a:t>examples and challenges </a:t>
            </a:r>
            <a:endParaRPr lang="en-US" sz="2800" b="1" dirty="0" smtClean="0">
              <a:solidFill>
                <a:srgbClr val="463971"/>
              </a:solidFill>
            </a:endParaRPr>
          </a:p>
          <a:p>
            <a:pPr marL="0" indent="0" algn="ctr">
              <a:buNone/>
            </a:pPr>
            <a:r>
              <a:rPr lang="en-US" sz="2800" b="1" dirty="0" smtClean="0">
                <a:solidFill>
                  <a:srgbClr val="463971"/>
                </a:solidFill>
              </a:rPr>
              <a:t>for environmental </a:t>
            </a:r>
            <a:r>
              <a:rPr lang="en-US" sz="2800" b="1" dirty="0">
                <a:solidFill>
                  <a:srgbClr val="463971"/>
                </a:solidFill>
              </a:rPr>
              <a:t>mainstreaming </a:t>
            </a:r>
            <a:endParaRPr lang="en-US" sz="2800" b="1" dirty="0" smtClean="0">
              <a:solidFill>
                <a:srgbClr val="463971"/>
              </a:solidFill>
            </a:endParaRPr>
          </a:p>
          <a:p>
            <a:pPr marL="0" indent="0" algn="ctr">
              <a:buNone/>
            </a:pPr>
            <a:r>
              <a:rPr lang="en-US" sz="2800" b="1" dirty="0" smtClean="0">
                <a:solidFill>
                  <a:srgbClr val="463971"/>
                </a:solidFill>
              </a:rPr>
              <a:t>in CEE countries’ investment plans and programmes</a:t>
            </a:r>
            <a:endParaRPr lang="en-US" sz="2800" b="1" dirty="0">
              <a:solidFill>
                <a:srgbClr val="463971"/>
              </a:solidFill>
            </a:endParaRPr>
          </a:p>
          <a:p>
            <a:pPr marL="0" indent="0" algn="ctr">
              <a:lnSpc>
                <a:spcPct val="170000"/>
              </a:lnSpc>
              <a:buNone/>
            </a:pPr>
            <a:endParaRPr lang="en-US" sz="2800" b="1" dirty="0">
              <a:solidFill>
                <a:srgbClr val="463971"/>
              </a:solidFill>
            </a:endParaRPr>
          </a:p>
        </p:txBody>
      </p:sp>
      <p:sp>
        <p:nvSpPr>
          <p:cNvPr id="4" name="Rectangle 3"/>
          <p:cNvSpPr>
            <a:spLocks noChangeArrowheads="1"/>
          </p:cNvSpPr>
          <p:nvPr/>
        </p:nvSpPr>
        <p:spPr bwMode="auto">
          <a:xfrm>
            <a:off x="2843808" y="5229200"/>
            <a:ext cx="6159500" cy="92333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de-DE" i="1" dirty="0">
                <a:solidFill>
                  <a:schemeClr val="tx2"/>
                </a:solidFill>
                <a:latin typeface="Calibri" pitchFamily="34" charset="0"/>
              </a:rPr>
              <a:t>Markus Trilling</a:t>
            </a:r>
          </a:p>
          <a:p>
            <a:pPr algn="r"/>
            <a:r>
              <a:rPr lang="de-DE" i="1" dirty="0">
                <a:solidFill>
                  <a:schemeClr val="tx2"/>
                </a:solidFill>
                <a:latin typeface="Calibri" pitchFamily="34" charset="0"/>
              </a:rPr>
              <a:t>EU Funds Coordinator</a:t>
            </a:r>
          </a:p>
          <a:p>
            <a:pPr algn="r"/>
            <a:r>
              <a:rPr lang="de-DE" i="1" dirty="0">
                <a:solidFill>
                  <a:schemeClr val="tx2"/>
                </a:solidFill>
                <a:latin typeface="Calibri" pitchFamily="34" charset="0"/>
              </a:rPr>
              <a:t>Friends of Earth Europe/CEE Bankwatch </a:t>
            </a:r>
            <a:r>
              <a:rPr lang="de-DE" i="1" dirty="0" smtClean="0">
                <a:solidFill>
                  <a:schemeClr val="tx2"/>
                </a:solidFill>
                <a:latin typeface="Calibri" pitchFamily="34" charset="0"/>
              </a:rPr>
              <a:t>Network</a:t>
            </a:r>
            <a:endParaRPr lang="en-US" i="1" dirty="0">
              <a:solidFill>
                <a:schemeClr val="tx1"/>
              </a:solidFill>
            </a:endParaRPr>
          </a:p>
        </p:txBody>
      </p:sp>
      <p:sp>
        <p:nvSpPr>
          <p:cNvPr id="5" name="Rectangle 7"/>
          <p:cNvSpPr>
            <a:spLocks noChangeArrowheads="1"/>
          </p:cNvSpPr>
          <p:nvPr/>
        </p:nvSpPr>
        <p:spPr bwMode="auto">
          <a:xfrm>
            <a:off x="253062" y="3956863"/>
            <a:ext cx="3598858" cy="147732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cs-CZ" dirty="0"/>
          </a:p>
          <a:p>
            <a:r>
              <a:rPr lang="cs-CZ" i="1" dirty="0">
                <a:solidFill>
                  <a:schemeClr val="tx2"/>
                </a:solidFill>
                <a:latin typeface="Calibri" pitchFamily="34" charset="0"/>
              </a:rPr>
              <a:t> Joint Meeting </a:t>
            </a:r>
            <a:r>
              <a:rPr lang="en-US" i="1" dirty="0" smtClean="0">
                <a:solidFill>
                  <a:schemeClr val="tx2"/>
                </a:solidFill>
                <a:latin typeface="Calibri" pitchFamily="34" charset="0"/>
              </a:rPr>
              <a:t>of </a:t>
            </a:r>
            <a:r>
              <a:rPr lang="en-US" i="1" dirty="0">
                <a:solidFill>
                  <a:schemeClr val="tx2"/>
                </a:solidFill>
                <a:latin typeface="Calibri" pitchFamily="34" charset="0"/>
              </a:rPr>
              <a:t>the </a:t>
            </a:r>
            <a:r>
              <a:rPr lang="en-US" i="1" dirty="0" smtClean="0">
                <a:solidFill>
                  <a:schemeClr val="tx2"/>
                </a:solidFill>
                <a:latin typeface="Calibri" pitchFamily="34" charset="0"/>
              </a:rPr>
              <a:t>ENEA-MA and </a:t>
            </a:r>
            <a:r>
              <a:rPr lang="en-US" i="1" dirty="0">
                <a:solidFill>
                  <a:schemeClr val="tx2"/>
                </a:solidFill>
                <a:latin typeface="Calibri" pitchFamily="34" charset="0"/>
              </a:rPr>
              <a:t>the Greek Environmental </a:t>
            </a:r>
            <a:r>
              <a:rPr lang="en-US" i="1" dirty="0" smtClean="0">
                <a:solidFill>
                  <a:schemeClr val="tx2"/>
                </a:solidFill>
                <a:latin typeface="Calibri" pitchFamily="34" charset="0"/>
              </a:rPr>
              <a:t>Network</a:t>
            </a:r>
            <a:endParaRPr lang="en-US" i="1" dirty="0">
              <a:solidFill>
                <a:schemeClr val="tx2"/>
              </a:solidFill>
              <a:latin typeface="Calibri" pitchFamily="34" charset="0"/>
            </a:endParaRPr>
          </a:p>
          <a:p>
            <a:endParaRPr lang="de-DE" i="1" dirty="0" smtClean="0">
              <a:solidFill>
                <a:schemeClr val="tx2"/>
              </a:solidFill>
              <a:latin typeface="Calibri" pitchFamily="34" charset="0"/>
            </a:endParaRPr>
          </a:p>
          <a:p>
            <a:r>
              <a:rPr lang="de-DE" i="1" dirty="0" smtClean="0">
                <a:solidFill>
                  <a:schemeClr val="tx2"/>
                </a:solidFill>
                <a:latin typeface="Calibri" pitchFamily="34" charset="0"/>
              </a:rPr>
              <a:t>Athens  </a:t>
            </a:r>
            <a:r>
              <a:rPr lang="de-DE" i="1" dirty="0">
                <a:solidFill>
                  <a:schemeClr val="tx2"/>
                </a:solidFill>
                <a:latin typeface="Calibri" pitchFamily="34" charset="0"/>
              </a:rPr>
              <a:t>- </a:t>
            </a:r>
            <a:r>
              <a:rPr lang="de-DE" i="1" dirty="0" smtClean="0">
                <a:solidFill>
                  <a:schemeClr val="tx2"/>
                </a:solidFill>
                <a:latin typeface="Calibri" pitchFamily="34" charset="0"/>
              </a:rPr>
              <a:t>15. May 2014</a:t>
            </a:r>
            <a:endParaRPr lang="en-US" i="1" dirty="0">
              <a:solidFill>
                <a:schemeClr val="tx2"/>
              </a:solidFill>
              <a:latin typeface="Calibri" pitchFamily="34" charset="0"/>
            </a:endParaRPr>
          </a:p>
        </p:txBody>
      </p:sp>
    </p:spTree>
    <p:extLst>
      <p:ext uri="{BB962C8B-B14F-4D97-AF65-F5344CB8AC3E}">
        <p14:creationId xmlns:p14="http://schemas.microsoft.com/office/powerpoint/2010/main" val="13187858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99592" y="620688"/>
            <a:ext cx="6984776" cy="576064"/>
          </a:xfrm>
        </p:spPr>
        <p:txBody>
          <a:bodyPr>
            <a:normAutofit/>
          </a:bodyPr>
          <a:lstStyle/>
          <a:p>
            <a:pPr>
              <a:lnSpc>
                <a:spcPct val="80000"/>
              </a:lnSpc>
            </a:pPr>
            <a:r>
              <a:rPr lang="en-US" sz="3200" b="1" dirty="0" smtClean="0">
                <a:solidFill>
                  <a:srgbClr val="463971"/>
                </a:solidFill>
                <a:latin typeface="+mn-lt"/>
                <a:ea typeface="+mn-ea"/>
                <a:cs typeface="+mn-cs"/>
              </a:rPr>
              <a:t>Switch of transport modes?</a:t>
            </a:r>
            <a:endParaRPr lang="en-GB" sz="3200" b="1" dirty="0">
              <a:solidFill>
                <a:srgbClr val="463971"/>
              </a:solidFill>
              <a:latin typeface="+mn-lt"/>
              <a:ea typeface="+mn-ea"/>
              <a:cs typeface="+mn-cs"/>
            </a:endParaRPr>
          </a:p>
        </p:txBody>
      </p:sp>
      <p:pic>
        <p:nvPicPr>
          <p:cNvPr id="8195" name="Picture 3" descr="C:\EU FUNDS\pics\congestion ii Germany A5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6927" y="2780928"/>
            <a:ext cx="4391537" cy="321873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457200" y="1700808"/>
            <a:ext cx="8229600" cy="4525963"/>
          </a:xfrm>
        </p:spPr>
        <p:txBody>
          <a:bodyPr/>
          <a:lstStyle/>
          <a:p>
            <a:r>
              <a:rPr lang="en-US" dirty="0" smtClean="0"/>
              <a:t>Road infrastructure still priority?</a:t>
            </a:r>
          </a:p>
          <a:p>
            <a:pPr marL="0" indent="0">
              <a:buNone/>
            </a:pPr>
            <a:endParaRPr lang="cs-CZ" dirty="0"/>
          </a:p>
        </p:txBody>
      </p:sp>
    </p:spTree>
    <p:extLst>
      <p:ext uri="{BB962C8B-B14F-4D97-AF65-F5344CB8AC3E}">
        <p14:creationId xmlns:p14="http://schemas.microsoft.com/office/powerpoint/2010/main" val="784704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620688"/>
            <a:ext cx="7704856" cy="576064"/>
          </a:xfrm>
        </p:spPr>
        <p:txBody>
          <a:bodyPr>
            <a:noAutofit/>
          </a:bodyPr>
          <a:lstStyle/>
          <a:p>
            <a:pPr>
              <a:lnSpc>
                <a:spcPct val="80000"/>
              </a:lnSpc>
            </a:pPr>
            <a:r>
              <a:rPr lang="en-US" sz="3200" b="1" dirty="0" smtClean="0">
                <a:solidFill>
                  <a:srgbClr val="463971"/>
                </a:solidFill>
                <a:latin typeface="+mn-lt"/>
                <a:ea typeface="+mn-ea"/>
                <a:cs typeface="+mn-cs"/>
              </a:rPr>
              <a:t>Do big polluters pay for air protection? </a:t>
            </a:r>
            <a:endParaRPr lang="en-GB" sz="3200" b="1" dirty="0">
              <a:solidFill>
                <a:srgbClr val="463971"/>
              </a:solidFill>
              <a:latin typeface="+mn-lt"/>
              <a:ea typeface="+mn-ea"/>
              <a:cs typeface="+mn-cs"/>
            </a:endParaRPr>
          </a:p>
        </p:txBody>
      </p:sp>
      <p:pic>
        <p:nvPicPr>
          <p:cNvPr id="6" name="Picture 3" descr="C:\EU FUNDS\pics\braunkohle fimmersdo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2366" y="2852936"/>
            <a:ext cx="4474089" cy="312133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457200" y="1412776"/>
            <a:ext cx="8229600" cy="4525963"/>
          </a:xfrm>
        </p:spPr>
        <p:txBody>
          <a:bodyPr/>
          <a:lstStyle/>
          <a:p>
            <a:r>
              <a:rPr lang="en-US" dirty="0" smtClean="0"/>
              <a:t>Industrial emission?</a:t>
            </a:r>
          </a:p>
          <a:p>
            <a:r>
              <a:rPr lang="en-US" dirty="0" smtClean="0"/>
              <a:t>Households and cities?</a:t>
            </a:r>
          </a:p>
          <a:p>
            <a:pPr marL="0" indent="0">
              <a:buNone/>
            </a:pPr>
            <a:endParaRPr lang="cs-CZ" dirty="0"/>
          </a:p>
        </p:txBody>
      </p:sp>
    </p:spTree>
    <p:extLst>
      <p:ext uri="{BB962C8B-B14F-4D97-AF65-F5344CB8AC3E}">
        <p14:creationId xmlns:p14="http://schemas.microsoft.com/office/powerpoint/2010/main" val="229511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36096" y="4293096"/>
            <a:ext cx="3347864" cy="1754326"/>
          </a:xfrm>
          <a:prstGeom prst="rect">
            <a:avLst/>
          </a:prstGeom>
          <a:noFill/>
        </p:spPr>
        <p:txBody>
          <a:bodyPr wrap="square" rtlCol="0">
            <a:spAutoFit/>
          </a:bodyPr>
          <a:lstStyle/>
          <a:p>
            <a:pPr fontAlgn="base">
              <a:spcBef>
                <a:spcPct val="0"/>
              </a:spcBef>
              <a:spcAft>
                <a:spcPct val="0"/>
              </a:spcAft>
            </a:pPr>
            <a:r>
              <a:rPr lang="en-GB" b="1" dirty="0" smtClean="0">
                <a:solidFill>
                  <a:srgbClr val="002060"/>
                </a:solidFill>
                <a:latin typeface="Calibri" pitchFamily="34" charset="0"/>
                <a:ea typeface="ＭＳ Ｐゴシック" pitchFamily="34" charset="-128"/>
              </a:rPr>
              <a:t>Markus Trilling</a:t>
            </a:r>
          </a:p>
          <a:p>
            <a:pPr fontAlgn="base">
              <a:spcBef>
                <a:spcPct val="0"/>
              </a:spcBef>
              <a:spcAft>
                <a:spcPct val="0"/>
              </a:spcAft>
            </a:pPr>
            <a:r>
              <a:rPr lang="en-GB" dirty="0" smtClean="0">
                <a:solidFill>
                  <a:srgbClr val="002060"/>
                </a:solidFill>
                <a:latin typeface="Calibri" pitchFamily="34" charset="0"/>
                <a:ea typeface="ＭＳ Ｐゴシック" pitchFamily="34" charset="-128"/>
              </a:rPr>
              <a:t>Programme coordinator</a:t>
            </a:r>
          </a:p>
          <a:p>
            <a:pPr fontAlgn="base">
              <a:spcBef>
                <a:spcPct val="0"/>
              </a:spcBef>
              <a:spcAft>
                <a:spcPct val="0"/>
              </a:spcAft>
            </a:pPr>
            <a:r>
              <a:rPr lang="en-GB" dirty="0" smtClean="0">
                <a:solidFill>
                  <a:srgbClr val="002060"/>
                </a:solidFill>
                <a:latin typeface="Calibri" pitchFamily="34" charset="0"/>
                <a:ea typeface="ＭＳ Ｐゴシック" pitchFamily="34" charset="-128"/>
              </a:rPr>
              <a:t>Sustainable EU funds</a:t>
            </a:r>
          </a:p>
          <a:p>
            <a:pPr fontAlgn="base">
              <a:spcBef>
                <a:spcPct val="0"/>
              </a:spcBef>
              <a:spcAft>
                <a:spcPct val="0"/>
              </a:spcAft>
            </a:pPr>
            <a:r>
              <a:rPr lang="en-GB" dirty="0" smtClean="0">
                <a:solidFill>
                  <a:srgbClr val="002060"/>
                </a:solidFill>
                <a:latin typeface="Calibri" pitchFamily="34" charset="0"/>
                <a:ea typeface="ＭＳ Ｐゴシック" pitchFamily="34" charset="-128"/>
              </a:rPr>
              <a:t>CEE Bankwatch Network/ </a:t>
            </a:r>
          </a:p>
          <a:p>
            <a:pPr fontAlgn="base">
              <a:spcBef>
                <a:spcPct val="0"/>
              </a:spcBef>
              <a:spcAft>
                <a:spcPct val="0"/>
              </a:spcAft>
            </a:pPr>
            <a:r>
              <a:rPr lang="en-GB" dirty="0" smtClean="0">
                <a:solidFill>
                  <a:srgbClr val="002060"/>
                </a:solidFill>
                <a:latin typeface="Calibri" pitchFamily="34" charset="0"/>
                <a:ea typeface="ＭＳ Ｐゴシック" pitchFamily="34" charset="-128"/>
              </a:rPr>
              <a:t>Friends of the Earth Europe</a:t>
            </a:r>
          </a:p>
          <a:p>
            <a:pPr fontAlgn="base">
              <a:spcBef>
                <a:spcPct val="0"/>
              </a:spcBef>
              <a:spcAft>
                <a:spcPct val="0"/>
              </a:spcAft>
            </a:pPr>
            <a:r>
              <a:rPr lang="en-GB" b="1" dirty="0">
                <a:solidFill>
                  <a:schemeClr val="tx2"/>
                </a:solidFill>
                <a:latin typeface="Calibri" pitchFamily="34" charset="0"/>
                <a:ea typeface="ＭＳ Ｐゴシック" pitchFamily="34" charset="-128"/>
                <a:hlinkClick r:id="rId2"/>
              </a:rPr>
              <a:t>m</a:t>
            </a:r>
            <a:r>
              <a:rPr lang="en-GB" b="1" dirty="0" smtClean="0">
                <a:solidFill>
                  <a:schemeClr val="tx2"/>
                </a:solidFill>
                <a:latin typeface="Calibri" pitchFamily="34" charset="0"/>
                <a:ea typeface="ＭＳ Ｐゴシック" pitchFamily="34" charset="-128"/>
                <a:hlinkClick r:id="rId2"/>
              </a:rPr>
              <a:t>arkus.trilling@bankwatch.org</a:t>
            </a:r>
            <a:r>
              <a:rPr lang="en-GB" dirty="0" smtClean="0">
                <a:solidFill>
                  <a:srgbClr val="002060"/>
                </a:solidFill>
                <a:latin typeface="Calibri" pitchFamily="34" charset="0"/>
                <a:ea typeface="ＭＳ Ｐゴシック" pitchFamily="34" charset="-128"/>
              </a:rPr>
              <a:t> </a:t>
            </a:r>
            <a:endParaRPr lang="en-GB" dirty="0">
              <a:solidFill>
                <a:srgbClr val="002060"/>
              </a:solidFill>
              <a:latin typeface="Calibri" pitchFamily="34" charset="0"/>
              <a:ea typeface="ＭＳ Ｐゴシック" pitchFamily="34" charset="-128"/>
            </a:endParaRPr>
          </a:p>
        </p:txBody>
      </p:sp>
      <p:sp>
        <p:nvSpPr>
          <p:cNvPr id="5" name="TextBox 4"/>
          <p:cNvSpPr txBox="1"/>
          <p:nvPr/>
        </p:nvSpPr>
        <p:spPr>
          <a:xfrm>
            <a:off x="1835697" y="2852936"/>
            <a:ext cx="5544615" cy="738664"/>
          </a:xfrm>
          <a:prstGeom prst="rect">
            <a:avLst/>
          </a:prstGeom>
          <a:noFill/>
        </p:spPr>
        <p:txBody>
          <a:bodyPr wrap="square" rtlCol="0">
            <a:spAutoFit/>
          </a:bodyPr>
          <a:lstStyle/>
          <a:p>
            <a:pPr algn="ctr"/>
            <a:r>
              <a:rPr lang="en-GB" sz="2400" b="1" dirty="0" smtClean="0"/>
              <a:t>You questions and comments please</a:t>
            </a:r>
            <a:r>
              <a:rPr lang="en-GB" b="1" dirty="0" smtClean="0"/>
              <a:t>!</a:t>
            </a:r>
            <a:endParaRPr lang="en-GB" b="1" dirty="0"/>
          </a:p>
          <a:p>
            <a:pPr algn="ctr"/>
            <a:endParaRPr lang="en-GB" dirty="0"/>
          </a:p>
        </p:txBody>
      </p:sp>
    </p:spTree>
    <p:extLst>
      <p:ext uri="{BB962C8B-B14F-4D97-AF65-F5344CB8AC3E}">
        <p14:creationId xmlns:p14="http://schemas.microsoft.com/office/powerpoint/2010/main" val="2652863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Rectangle 2"/>
          <p:cNvSpPr txBox="1">
            <a:spLocks noChangeArrowheads="1"/>
          </p:cNvSpPr>
          <p:nvPr/>
        </p:nvSpPr>
        <p:spPr>
          <a:xfrm>
            <a:off x="0" y="2349500"/>
            <a:ext cx="8686800" cy="5445125"/>
          </a:xfrm>
          <a:prstGeom prst="rect">
            <a:avLst/>
          </a:prstGeo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t>     CEE Bankwatch Network </a:t>
            </a:r>
            <a:r>
              <a:rPr lang="en-US" sz="2000" dirty="0" smtClean="0"/>
              <a:t>is an international NGO with member </a:t>
            </a:r>
            <a:r>
              <a:rPr lang="en-US" sz="2000" dirty="0" err="1" smtClean="0"/>
              <a:t>organisations</a:t>
            </a:r>
            <a:r>
              <a:rPr lang="en-US" sz="2000" dirty="0" smtClean="0"/>
              <a:t> currently from 11 countries across the CEE and CIS region. Its mission is to prevent the environmentally and socially harmful impacts of international financial institutions and EU funding, and to promote alternative solutions and public participation.</a:t>
            </a:r>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smtClean="0"/>
              <a:t> </a:t>
            </a:r>
            <a:endParaRPr lang="en-US" sz="2000" b="1" dirty="0" smtClean="0"/>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000" b="1" dirty="0" smtClean="0"/>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000" b="1" dirty="0" smtClean="0"/>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000" b="1" dirty="0" smtClean="0"/>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000" b="1" dirty="0" smtClean="0"/>
          </a:p>
          <a:p>
            <a:pPr marL="342900" indent="-342900" algn="l">
              <a:lnSpc>
                <a:spcPct val="80000"/>
              </a:lnSpc>
              <a:spcBef>
                <a:spcPts val="5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t>     Friends of the Earth Europe </a:t>
            </a:r>
            <a:r>
              <a:rPr lang="en-US" sz="2000" dirty="0" smtClean="0"/>
              <a:t>unites more than 30 national environmental </a:t>
            </a:r>
            <a:r>
              <a:rPr lang="en-US" sz="2000" dirty="0" err="1" smtClean="0"/>
              <a:t>organisations</a:t>
            </a:r>
            <a:r>
              <a:rPr lang="en-US" sz="2000" dirty="0" smtClean="0"/>
              <a:t> with thousands of local groups and is part of the world’s largest grassroots environmental network, Friends of the Earth International. </a:t>
            </a:r>
            <a:endParaRPr lang="en-US" sz="2000" b="1" dirty="0">
              <a:solidFill>
                <a:srgbClr val="CCCCFF"/>
              </a:solidFill>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57338"/>
            <a:ext cx="3240087" cy="730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4038600"/>
            <a:ext cx="2663825" cy="10461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5"/>
          <p:cNvSpPr txBox="1">
            <a:spLocks noChangeArrowheads="1"/>
          </p:cNvSpPr>
          <p:nvPr/>
        </p:nvSpPr>
        <p:spPr bwMode="auto">
          <a:xfrm>
            <a:off x="250825" y="212725"/>
            <a:ext cx="8664575" cy="947738"/>
          </a:xfrm>
          <a:prstGeom prst="rect">
            <a:avLst/>
          </a:prstGeom>
          <a:noFill/>
        </p:spPr>
        <p:txBody>
          <a:bodyPr vert="horz" wrap="square" lIns="90000" tIns="46800" rIns="90000" bIns="46800" numCol="1" rtlCol="0" anchor="ctr"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3600" b="1" dirty="0" smtClean="0">
                <a:solidFill>
                  <a:srgbClr val="463971"/>
                </a:solidFill>
              </a:rPr>
              <a:t>Monitoring EU funds in CEE countries</a:t>
            </a:r>
            <a:endParaRPr lang="en-GB" sz="3600" b="1" dirty="0">
              <a:solidFill>
                <a:srgbClr val="463971"/>
              </a:solidFill>
            </a:endParaRPr>
          </a:p>
        </p:txBody>
      </p:sp>
      <p:sp>
        <p:nvSpPr>
          <p:cNvPr id="8" name="Rectangle 6"/>
          <p:cNvSpPr>
            <a:spLocks noChangeArrowheads="1"/>
          </p:cNvSpPr>
          <p:nvPr/>
        </p:nvSpPr>
        <p:spPr bwMode="auto">
          <a:xfrm>
            <a:off x="3708400" y="1963738"/>
            <a:ext cx="3671888" cy="20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lnSpc>
                <a:spcPct val="90000"/>
              </a:lnSpc>
              <a:spcBef>
                <a:spcPts val="800"/>
              </a:spcBef>
            </a:pPr>
            <a:r>
              <a:rPr lang="en-US" sz="2400" b="1">
                <a:solidFill>
                  <a:srgbClr val="463971"/>
                </a:solidFill>
                <a:latin typeface="Lucida Sans Unicode" pitchFamily="34" charset="0"/>
              </a:rPr>
              <a:t>www.bankwatch.org</a:t>
            </a:r>
          </a:p>
        </p:txBody>
      </p:sp>
      <p:sp>
        <p:nvSpPr>
          <p:cNvPr id="9" name="Rectangle 7"/>
          <p:cNvSpPr>
            <a:spLocks noChangeArrowheads="1"/>
          </p:cNvSpPr>
          <p:nvPr/>
        </p:nvSpPr>
        <p:spPr bwMode="auto">
          <a:xfrm>
            <a:off x="3059113" y="4619625"/>
            <a:ext cx="3168650" cy="20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lnSpc>
                <a:spcPct val="90000"/>
              </a:lnSpc>
              <a:spcBef>
                <a:spcPts val="800"/>
              </a:spcBef>
            </a:pPr>
            <a:r>
              <a:rPr lang="en-US" sz="2400" b="1" dirty="0" smtClean="0">
                <a:solidFill>
                  <a:srgbClr val="00B85C"/>
                </a:solidFill>
                <a:latin typeface="Lucida Sans Unicode" pitchFamily="34" charset="0"/>
              </a:rPr>
              <a:t>www.foeeurope.org</a:t>
            </a:r>
            <a:endParaRPr lang="en-US" sz="2400" b="1" dirty="0">
              <a:solidFill>
                <a:srgbClr val="00B85C"/>
              </a:solidFill>
              <a:latin typeface="Lucida Sans Unicode" pitchFamily="34" charset="0"/>
            </a:endParaRPr>
          </a:p>
        </p:txBody>
      </p:sp>
    </p:spTree>
    <p:extLst>
      <p:ext uri="{BB962C8B-B14F-4D97-AF65-F5344CB8AC3E}">
        <p14:creationId xmlns:p14="http://schemas.microsoft.com/office/powerpoint/2010/main" val="6574157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ENEA-MA May 2014  - good examples and challenges</a:t>
            </a:r>
            <a:endParaRPr lang="en-US" dirty="0"/>
          </a:p>
        </p:txBody>
      </p:sp>
      <p:sp>
        <p:nvSpPr>
          <p:cNvPr id="7" name="Title 1"/>
          <p:cNvSpPr txBox="1">
            <a:spLocks/>
          </p:cNvSpPr>
          <p:nvPr/>
        </p:nvSpPr>
        <p:spPr>
          <a:xfrm>
            <a:off x="457200" y="116632"/>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80000"/>
              </a:lnSpc>
            </a:pPr>
            <a:r>
              <a:rPr lang="en-GB" sz="3200" b="1" dirty="0" smtClean="0">
                <a:solidFill>
                  <a:srgbClr val="463971"/>
                </a:solidFill>
                <a:latin typeface="+mn-lt"/>
                <a:ea typeface="+mn-ea"/>
                <a:cs typeface="+mn-cs"/>
              </a:rPr>
              <a:t>Good examples of environmental mainstreaming in PAs and OPs</a:t>
            </a:r>
            <a:endParaRPr lang="en-GB" sz="3200" b="1" dirty="0">
              <a:solidFill>
                <a:srgbClr val="463971"/>
              </a:solidFill>
              <a:latin typeface="+mn-lt"/>
              <a:ea typeface="+mn-ea"/>
              <a:cs typeface="+mn-cs"/>
            </a:endParaRPr>
          </a:p>
        </p:txBody>
      </p:sp>
      <p:sp>
        <p:nvSpPr>
          <p:cNvPr id="5" name="Content Placeholder 4"/>
          <p:cNvSpPr>
            <a:spLocks noGrp="1"/>
          </p:cNvSpPr>
          <p:nvPr>
            <p:ph idx="1"/>
          </p:nvPr>
        </p:nvSpPr>
        <p:spPr>
          <a:xfrm>
            <a:off x="107504" y="1259632"/>
            <a:ext cx="9036496" cy="5111155"/>
          </a:xfrm>
        </p:spPr>
        <p:txBody>
          <a:bodyPr>
            <a:normAutofit lnSpcReduction="10000"/>
          </a:bodyPr>
          <a:lstStyle/>
          <a:p>
            <a:r>
              <a:rPr lang="en-US" dirty="0" smtClean="0"/>
              <a:t>Promotion </a:t>
            </a:r>
            <a:r>
              <a:rPr lang="en-US" dirty="0"/>
              <a:t>of sustainable </a:t>
            </a:r>
            <a:r>
              <a:rPr lang="en-US" dirty="0" smtClean="0"/>
              <a:t>lifestyles</a:t>
            </a:r>
          </a:p>
          <a:p>
            <a:r>
              <a:rPr lang="en-US" dirty="0" smtClean="0"/>
              <a:t>Fostering the local economy</a:t>
            </a:r>
          </a:p>
          <a:p>
            <a:r>
              <a:rPr lang="en-US" dirty="0" smtClean="0"/>
              <a:t>Creating green entrepreneurship</a:t>
            </a:r>
          </a:p>
          <a:p>
            <a:r>
              <a:rPr lang="en-US" dirty="0" smtClean="0"/>
              <a:t>Alternative fuels in transportation</a:t>
            </a:r>
          </a:p>
          <a:p>
            <a:r>
              <a:rPr lang="en-US" dirty="0" smtClean="0"/>
              <a:t>Switch from (fossil fueled) DH to small scale RES</a:t>
            </a:r>
          </a:p>
          <a:p>
            <a:r>
              <a:rPr lang="en-US" dirty="0" smtClean="0"/>
              <a:t>Awareness raising on high quality environment</a:t>
            </a:r>
          </a:p>
          <a:p>
            <a:r>
              <a:rPr lang="en-US" dirty="0" smtClean="0"/>
              <a:t>Environmental monitoring + education</a:t>
            </a:r>
          </a:p>
          <a:p>
            <a:r>
              <a:rPr lang="en-US" dirty="0" smtClean="0"/>
              <a:t>Sustainability criteria for biomass</a:t>
            </a:r>
          </a:p>
          <a:p>
            <a:r>
              <a:rPr lang="en-US" dirty="0" smtClean="0"/>
              <a:t>Green Public Procurement</a:t>
            </a:r>
          </a:p>
          <a:p>
            <a:pPr marL="0" indent="0">
              <a:buNone/>
            </a:pPr>
            <a:endParaRPr lang="cs-CZ" dirty="0"/>
          </a:p>
        </p:txBody>
      </p:sp>
    </p:spTree>
    <p:extLst>
      <p:ext uri="{BB962C8B-B14F-4D97-AF65-F5344CB8AC3E}">
        <p14:creationId xmlns:p14="http://schemas.microsoft.com/office/powerpoint/2010/main" val="3452279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95536" y="6381328"/>
            <a:ext cx="3680048" cy="365125"/>
          </a:xfrm>
        </p:spPr>
        <p:txBody>
          <a:bodyPr/>
          <a:lstStyle/>
          <a:p>
            <a:r>
              <a:rPr lang="en-US" dirty="0" smtClean="0"/>
              <a:t>ENEA-MA May 2014  - good examples and challenges</a:t>
            </a:r>
            <a:endParaRPr lang="en-US" dirty="0"/>
          </a:p>
        </p:txBody>
      </p:sp>
      <p:pic>
        <p:nvPicPr>
          <p:cNvPr id="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26352" y="1340768"/>
            <a:ext cx="7634080" cy="4994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p:txBody>
          <a:bodyPr>
            <a:noAutofit/>
          </a:bodyPr>
          <a:lstStyle/>
          <a:p>
            <a:pPr>
              <a:lnSpc>
                <a:spcPct val="80000"/>
              </a:lnSpc>
            </a:pPr>
            <a:r>
              <a:rPr lang="en-GB" sz="3200" b="1" dirty="0" smtClean="0">
                <a:solidFill>
                  <a:srgbClr val="463971"/>
                </a:solidFill>
                <a:latin typeface="+mn-lt"/>
                <a:ea typeface="+mn-ea"/>
                <a:cs typeface="+mn-cs"/>
              </a:rPr>
              <a:t>Climate action: more than legally required, enough for the low-carbon transition?</a:t>
            </a:r>
            <a:endParaRPr lang="en-GB" sz="3200" b="1" dirty="0">
              <a:solidFill>
                <a:srgbClr val="463971"/>
              </a:solidFill>
              <a:latin typeface="+mn-lt"/>
              <a:ea typeface="+mn-ea"/>
              <a:cs typeface="+mn-cs"/>
            </a:endParaRPr>
          </a:p>
        </p:txBody>
      </p:sp>
    </p:spTree>
    <p:extLst>
      <p:ext uri="{BB962C8B-B14F-4D97-AF65-F5344CB8AC3E}">
        <p14:creationId xmlns:p14="http://schemas.microsoft.com/office/powerpoint/2010/main" val="4335573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692696"/>
            <a:ext cx="8460432" cy="576064"/>
          </a:xfrm>
        </p:spPr>
        <p:txBody>
          <a:bodyPr>
            <a:noAutofit/>
          </a:bodyPr>
          <a:lstStyle/>
          <a:p>
            <a:pPr>
              <a:lnSpc>
                <a:spcPct val="80000"/>
              </a:lnSpc>
            </a:pPr>
            <a:r>
              <a:rPr lang="en-US" sz="3200" b="1" dirty="0">
                <a:solidFill>
                  <a:srgbClr val="463971"/>
                </a:solidFill>
                <a:latin typeface="+mn-lt"/>
                <a:ea typeface="+mn-ea"/>
                <a:cs typeface="+mn-cs"/>
              </a:rPr>
              <a:t>Biodiversity and eco-system protection </a:t>
            </a:r>
            <a:r>
              <a:rPr lang="en-US" sz="3200" b="1" dirty="0" smtClean="0">
                <a:solidFill>
                  <a:srgbClr val="463971"/>
                </a:solidFill>
                <a:latin typeface="+mn-lt"/>
                <a:ea typeface="+mn-ea"/>
                <a:cs typeface="+mn-cs"/>
              </a:rPr>
              <a:t>ensured?</a:t>
            </a:r>
            <a:endParaRPr lang="en-GB" sz="3200" b="1" dirty="0">
              <a:solidFill>
                <a:srgbClr val="463971"/>
              </a:solidFill>
              <a:latin typeface="+mn-lt"/>
              <a:ea typeface="+mn-ea"/>
              <a:cs typeface="+mn-cs"/>
            </a:endParaRPr>
          </a:p>
        </p:txBody>
      </p:sp>
      <p:pic>
        <p:nvPicPr>
          <p:cNvPr id="7172" name="Picture 4" descr="C:\EU FUNDS\pics\time_is_running_ou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9027" y="2465754"/>
            <a:ext cx="2789437" cy="369955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457200" y="1556792"/>
            <a:ext cx="8229600" cy="4525963"/>
          </a:xfrm>
        </p:spPr>
        <p:txBody>
          <a:bodyPr/>
          <a:lstStyle/>
          <a:p>
            <a:r>
              <a:rPr lang="en-US" dirty="0" smtClean="0"/>
              <a:t>Allocations?</a:t>
            </a:r>
          </a:p>
          <a:p>
            <a:r>
              <a:rPr lang="en-US" dirty="0" smtClean="0"/>
              <a:t>Eco-system based measures?</a:t>
            </a:r>
          </a:p>
          <a:p>
            <a:pPr marL="0" indent="0">
              <a:buNone/>
            </a:pPr>
            <a:endParaRPr lang="cs-CZ" dirty="0"/>
          </a:p>
        </p:txBody>
      </p:sp>
    </p:spTree>
    <p:extLst>
      <p:ext uri="{BB962C8B-B14F-4D97-AF65-F5344CB8AC3E}">
        <p14:creationId xmlns:p14="http://schemas.microsoft.com/office/powerpoint/2010/main" val="32406251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692696"/>
            <a:ext cx="8784976" cy="1440160"/>
          </a:xfrm>
        </p:spPr>
        <p:txBody>
          <a:bodyPr>
            <a:normAutofit fontScale="90000"/>
          </a:bodyPr>
          <a:lstStyle/>
          <a:p>
            <a:r>
              <a:rPr lang="en-US" sz="3600" b="1" dirty="0" smtClean="0">
                <a:solidFill>
                  <a:srgbClr val="463971"/>
                </a:solidFill>
                <a:latin typeface="+mn-lt"/>
                <a:ea typeface="+mn-ea"/>
                <a:cs typeface="+mn-cs"/>
              </a:rPr>
              <a:t>A strategic </a:t>
            </a:r>
            <a:r>
              <a:rPr lang="en-US" sz="3600" b="1" dirty="0">
                <a:solidFill>
                  <a:srgbClr val="463971"/>
                </a:solidFill>
                <a:latin typeface="+mn-lt"/>
                <a:ea typeface="+mn-ea"/>
                <a:cs typeface="+mn-cs"/>
              </a:rPr>
              <a:t>approach towards </a:t>
            </a:r>
            <a:r>
              <a:rPr lang="en-US" sz="3600" b="1" dirty="0" smtClean="0">
                <a:solidFill>
                  <a:srgbClr val="463971"/>
                </a:solidFill>
                <a:latin typeface="+mn-lt"/>
                <a:ea typeface="+mn-ea"/>
                <a:cs typeface="+mn-cs"/>
              </a:rPr>
              <a:t>climate protection? </a:t>
            </a:r>
            <a:r>
              <a:rPr lang="en-GB" dirty="0">
                <a:solidFill>
                  <a:schemeClr val="accent1"/>
                </a:solidFill>
              </a:rPr>
              <a:t/>
            </a:r>
            <a:br>
              <a:rPr lang="en-GB" dirty="0">
                <a:solidFill>
                  <a:schemeClr val="accent1"/>
                </a:solidFill>
              </a:rPr>
            </a:br>
            <a:endParaRPr lang="cs-CZ" dirty="0"/>
          </a:p>
        </p:txBody>
      </p:sp>
      <p:sp>
        <p:nvSpPr>
          <p:cNvPr id="3" name="Content Placeholder 2"/>
          <p:cNvSpPr>
            <a:spLocks noGrp="1"/>
          </p:cNvSpPr>
          <p:nvPr>
            <p:ph idx="1"/>
          </p:nvPr>
        </p:nvSpPr>
        <p:spPr/>
        <p:txBody>
          <a:bodyPr/>
          <a:lstStyle/>
          <a:p>
            <a:r>
              <a:rPr lang="en-US" dirty="0" smtClean="0"/>
              <a:t>SEA?</a:t>
            </a:r>
          </a:p>
          <a:p>
            <a:r>
              <a:rPr lang="en-US" dirty="0" smtClean="0"/>
              <a:t>CO2MPARE?</a:t>
            </a:r>
          </a:p>
          <a:p>
            <a:r>
              <a:rPr lang="en-US" dirty="0" smtClean="0"/>
              <a:t>Article 8 CPR?</a:t>
            </a:r>
          </a:p>
          <a:p>
            <a:r>
              <a:rPr lang="en-US" dirty="0" smtClean="0"/>
              <a:t>RES allocations?</a:t>
            </a:r>
            <a:endParaRPr lang="cs-CZ" dirty="0"/>
          </a:p>
        </p:txBody>
      </p:sp>
      <p:sp>
        <p:nvSpPr>
          <p:cNvPr id="4" name="Footer Placeholder 3"/>
          <p:cNvSpPr>
            <a:spLocks noGrp="1"/>
          </p:cNvSpPr>
          <p:nvPr>
            <p:ph type="ftr" sz="quarter" idx="11"/>
          </p:nvPr>
        </p:nvSpPr>
        <p:spPr/>
        <p:txBody>
          <a:bodyPr/>
          <a:lstStyle/>
          <a:p>
            <a:r>
              <a:rPr lang="en-US" smtClean="0"/>
              <a:t>ENEA-MA May 2014  - good examples and challenges</a:t>
            </a:r>
            <a:endParaRPr lang="en-US" dirty="0"/>
          </a:p>
        </p:txBody>
      </p:sp>
      <p:sp>
        <p:nvSpPr>
          <p:cNvPr id="5" name="Title 1"/>
          <p:cNvSpPr txBox="1">
            <a:spLocks/>
          </p:cNvSpPr>
          <p:nvPr/>
        </p:nvSpPr>
        <p:spPr>
          <a:xfrm>
            <a:off x="395536" y="2348880"/>
            <a:ext cx="8460432" cy="576064"/>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GB" dirty="0">
              <a:solidFill>
                <a:schemeClr val="accent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2924944"/>
            <a:ext cx="4764851"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742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cs-CZ"/>
          </a:p>
        </p:txBody>
      </p:sp>
      <p:sp>
        <p:nvSpPr>
          <p:cNvPr id="4" name="Footer Placeholder 3"/>
          <p:cNvSpPr>
            <a:spLocks noGrp="1"/>
          </p:cNvSpPr>
          <p:nvPr>
            <p:ph type="ftr" sz="quarter" idx="11"/>
          </p:nvPr>
        </p:nvSpPr>
        <p:spPr/>
        <p:txBody>
          <a:bodyPr/>
          <a:lstStyle/>
          <a:p>
            <a:r>
              <a:rPr lang="en-US" smtClean="0"/>
              <a:t>ENEA-MA May 2014  - good examples and challenges</a:t>
            </a:r>
            <a:endParaRPr lang="en-US" dirty="0"/>
          </a:p>
        </p:txBody>
      </p:sp>
      <p:grpSp>
        <p:nvGrpSpPr>
          <p:cNvPr id="5" name="Group 4"/>
          <p:cNvGrpSpPr/>
          <p:nvPr/>
        </p:nvGrpSpPr>
        <p:grpSpPr>
          <a:xfrm>
            <a:off x="35496" y="1268760"/>
            <a:ext cx="9009384" cy="5067300"/>
            <a:chOff x="35496" y="1268760"/>
            <a:chExt cx="9009384" cy="5067300"/>
          </a:xfrm>
        </p:grpSpPr>
        <p:pic>
          <p:nvPicPr>
            <p:cNvPr id="6"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496" y="1268760"/>
              <a:ext cx="9009062"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bwMode="auto">
            <a:xfrm>
              <a:off x="5364088" y="3501008"/>
              <a:ext cx="3528392" cy="2232248"/>
            </a:xfrm>
            <a:prstGeom prst="rect">
              <a:avLst/>
            </a:prstGeom>
            <a:solidFill>
              <a:schemeClr val="bg1"/>
            </a:solidFill>
            <a:ln>
              <a:noFill/>
              <a:headEnd type="none" w="med" len="med"/>
              <a:tailEnd type="none" w="med" len="med"/>
            </a:ln>
            <a:effectLst/>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95000"/>
                </a:lnSpc>
                <a:spcBef>
                  <a:spcPct val="0"/>
                </a:spcBef>
                <a:spcAft>
                  <a:spcPct val="0"/>
                </a:spcAft>
                <a:buClr>
                  <a:srgbClr val="000000"/>
                </a:buClr>
                <a:buSzPct val="100000"/>
                <a:buFont typeface="Times New Roman" pitchFamily="16" charset="0"/>
                <a:buNone/>
                <a:tabLst/>
              </a:pPr>
              <a:endParaRPr kumimoji="0" lang="cs-CZ" sz="2400" b="0" i="0" u="none" strike="noStrike" cap="none" normalizeH="0" baseline="0" smtClean="0">
                <a:ln>
                  <a:noFill/>
                </a:ln>
                <a:solidFill>
                  <a:schemeClr val="bg1"/>
                </a:solidFill>
                <a:effectLst/>
                <a:latin typeface="Times New Roman" pitchFamily="16" charset="0"/>
              </a:endParaRPr>
            </a:p>
          </p:txBody>
        </p:sp>
        <p:sp>
          <p:nvSpPr>
            <p:cNvPr id="8" name="Rectangle 7"/>
            <p:cNvSpPr/>
            <p:nvPr/>
          </p:nvSpPr>
          <p:spPr bwMode="auto">
            <a:xfrm>
              <a:off x="7740352" y="5873080"/>
              <a:ext cx="1304528" cy="436240"/>
            </a:xfrm>
            <a:prstGeom prst="rect">
              <a:avLst/>
            </a:prstGeom>
            <a:solidFill>
              <a:schemeClr val="bg1"/>
            </a:solidFill>
            <a:ln>
              <a:noFill/>
              <a:headEnd type="none" w="med" len="med"/>
              <a:tailEnd type="none" w="med" len="med"/>
            </a:ln>
            <a:effectLst/>
            <a:extLst/>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95000"/>
                </a:lnSpc>
                <a:spcBef>
                  <a:spcPct val="0"/>
                </a:spcBef>
                <a:spcAft>
                  <a:spcPct val="0"/>
                </a:spcAft>
                <a:buClr>
                  <a:srgbClr val="000000"/>
                </a:buClr>
                <a:buSzPct val="100000"/>
                <a:buFont typeface="Times New Roman" pitchFamily="16" charset="0"/>
                <a:buNone/>
                <a:tabLst/>
              </a:pPr>
              <a:endParaRPr kumimoji="0" lang="cs-CZ" sz="2400" b="0" i="0" u="none" strike="noStrike" cap="none" normalizeH="0" baseline="0" smtClean="0">
                <a:ln>
                  <a:noFill/>
                </a:ln>
                <a:solidFill>
                  <a:schemeClr val="bg1"/>
                </a:solidFill>
                <a:effectLst/>
                <a:latin typeface="Times New Roman" pitchFamily="16" charset="0"/>
              </a:endParaRPr>
            </a:p>
          </p:txBody>
        </p:sp>
      </p:grpSp>
      <p:sp>
        <p:nvSpPr>
          <p:cNvPr id="9" name="Title 1"/>
          <p:cNvSpPr>
            <a:spLocks noGrp="1"/>
          </p:cNvSpPr>
          <p:nvPr>
            <p:ph type="title"/>
          </p:nvPr>
        </p:nvSpPr>
        <p:spPr/>
        <p:txBody>
          <a:bodyPr>
            <a:noAutofit/>
          </a:bodyPr>
          <a:lstStyle/>
          <a:p>
            <a:pPr>
              <a:lnSpc>
                <a:spcPct val="80000"/>
              </a:lnSpc>
            </a:pPr>
            <a:r>
              <a:rPr lang="en-GB" sz="3200" b="1" dirty="0" smtClean="0">
                <a:solidFill>
                  <a:srgbClr val="463971"/>
                </a:solidFill>
                <a:latin typeface="+mn-lt"/>
                <a:ea typeface="+mn-ea"/>
                <a:cs typeface="+mn-cs"/>
              </a:rPr>
              <a:t>No more environmentally harmful subsidies?</a:t>
            </a:r>
            <a:endParaRPr lang="en-GB" sz="3200" b="1" dirty="0">
              <a:solidFill>
                <a:srgbClr val="463971"/>
              </a:solidFill>
              <a:latin typeface="+mn-lt"/>
              <a:ea typeface="+mn-ea"/>
              <a:cs typeface="+mn-cs"/>
            </a:endParaRPr>
          </a:p>
        </p:txBody>
      </p:sp>
      <p:sp>
        <p:nvSpPr>
          <p:cNvPr id="10" name="Title 1"/>
          <p:cNvSpPr txBox="1">
            <a:spLocks/>
          </p:cNvSpPr>
          <p:nvPr/>
        </p:nvSpPr>
        <p:spPr>
          <a:xfrm>
            <a:off x="5631432" y="3366120"/>
            <a:ext cx="3333056" cy="1143000"/>
          </a:xfrm>
          <a:prstGeom prst="rect">
            <a:avLst/>
          </a:prstGeom>
          <a:noFill/>
        </p:spPr>
        <p:txBody>
          <a:bodyPr vert="horz" lIns="91440" tIns="45720" rIns="91440" bIns="45720" rtlCol="0" anchor="ctr">
            <a:noAutofit/>
          </a:bodyPr>
          <a:lstStyle>
            <a:lvl1pPr algn="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600" dirty="0" smtClean="0">
                <a:latin typeface="+mn-lt"/>
                <a:ea typeface="+mn-ea"/>
                <a:cs typeface="+mn-cs"/>
              </a:rPr>
              <a:t>Energy subsidies</a:t>
            </a:r>
          </a:p>
          <a:p>
            <a:pPr>
              <a:defRPr/>
            </a:pPr>
            <a:r>
              <a:rPr lang="en-GB" sz="3600" dirty="0" smtClean="0">
                <a:latin typeface="+mn-lt"/>
                <a:ea typeface="+mn-ea"/>
                <a:cs typeface="+mn-cs"/>
              </a:rPr>
              <a:t> in </a:t>
            </a:r>
            <a:r>
              <a:rPr lang="en-GB" sz="3600" dirty="0" smtClean="0">
                <a:latin typeface="+mn-lt"/>
                <a:ea typeface="+mn-ea"/>
                <a:cs typeface="+mn-cs"/>
              </a:rPr>
              <a:t>Europe 2011 </a:t>
            </a:r>
            <a:endParaRPr lang="en-GB" sz="3600" dirty="0">
              <a:latin typeface="+mn-lt"/>
              <a:ea typeface="+mn-ea"/>
              <a:cs typeface="+mn-cs"/>
            </a:endParaRPr>
          </a:p>
        </p:txBody>
      </p:sp>
    </p:spTree>
    <p:extLst>
      <p:ext uri="{BB962C8B-B14F-4D97-AF65-F5344CB8AC3E}">
        <p14:creationId xmlns:p14="http://schemas.microsoft.com/office/powerpoint/2010/main" val="1177276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764704"/>
            <a:ext cx="8642640" cy="576064"/>
          </a:xfrm>
        </p:spPr>
        <p:txBody>
          <a:bodyPr>
            <a:noAutofit/>
          </a:bodyPr>
          <a:lstStyle/>
          <a:p>
            <a:r>
              <a:rPr lang="en-US" sz="3200" b="1" dirty="0" smtClean="0">
                <a:solidFill>
                  <a:srgbClr val="463971"/>
                </a:solidFill>
                <a:latin typeface="+mn-lt"/>
                <a:ea typeface="+mn-ea"/>
                <a:cs typeface="+mn-cs"/>
              </a:rPr>
              <a:t>Small </a:t>
            </a:r>
            <a:r>
              <a:rPr lang="en-US" sz="3200" b="1" dirty="0">
                <a:solidFill>
                  <a:srgbClr val="463971"/>
                </a:solidFill>
                <a:latin typeface="+mn-lt"/>
                <a:ea typeface="+mn-ea"/>
                <a:cs typeface="+mn-cs"/>
              </a:rPr>
              <a:t>scale projects and citizens </a:t>
            </a:r>
            <a:r>
              <a:rPr lang="en-US" sz="3200" b="1" dirty="0" smtClean="0">
                <a:solidFill>
                  <a:srgbClr val="463971"/>
                </a:solidFill>
                <a:latin typeface="+mn-lt"/>
                <a:ea typeface="+mn-ea"/>
                <a:cs typeface="+mn-cs"/>
              </a:rPr>
              <a:t>initiatives before </a:t>
            </a:r>
            <a:r>
              <a:rPr lang="en-US" sz="3200" b="1" dirty="0">
                <a:solidFill>
                  <a:srgbClr val="463971"/>
                </a:solidFill>
              </a:rPr>
              <a:t>b</a:t>
            </a:r>
            <a:r>
              <a:rPr lang="en-US" sz="3200" b="1" dirty="0" smtClean="0">
                <a:solidFill>
                  <a:srgbClr val="463971"/>
                </a:solidFill>
              </a:rPr>
              <a:t>ig installations? </a:t>
            </a:r>
            <a:endParaRPr lang="en-GB" sz="3200" b="1" dirty="0">
              <a:solidFill>
                <a:srgbClr val="463971"/>
              </a:solidFill>
              <a:latin typeface="+mn-lt"/>
              <a:ea typeface="+mn-ea"/>
              <a:cs typeface="+mn-cs"/>
            </a:endParaRPr>
          </a:p>
        </p:txBody>
      </p:sp>
      <p:sp>
        <p:nvSpPr>
          <p:cNvPr id="5" name="Content Placeholder 2"/>
          <p:cNvSpPr>
            <a:spLocks noGrp="1"/>
          </p:cNvSpPr>
          <p:nvPr>
            <p:ph idx="1"/>
          </p:nvPr>
        </p:nvSpPr>
        <p:spPr>
          <a:xfrm>
            <a:off x="457200" y="1628800"/>
            <a:ext cx="8229600" cy="4209331"/>
          </a:xfrm>
        </p:spPr>
        <p:txBody>
          <a:bodyPr/>
          <a:lstStyle/>
          <a:p>
            <a:r>
              <a:rPr lang="en-US" dirty="0" smtClean="0"/>
              <a:t>CLLD?</a:t>
            </a:r>
          </a:p>
          <a:p>
            <a:r>
              <a:rPr lang="en-US" dirty="0" smtClean="0"/>
              <a:t>Financial instruments? </a:t>
            </a:r>
          </a:p>
          <a:p>
            <a:pPr marL="0" indent="0">
              <a:buNone/>
            </a:pPr>
            <a:endParaRPr lang="cs-CZ" dirty="0"/>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2852936"/>
            <a:ext cx="5544616" cy="34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extLst>
      <p:ext uri="{BB962C8B-B14F-4D97-AF65-F5344CB8AC3E}">
        <p14:creationId xmlns:p14="http://schemas.microsoft.com/office/powerpoint/2010/main" val="3633926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80000"/>
              </a:lnSpc>
            </a:pPr>
            <a:r>
              <a:rPr lang="en-US" sz="3200" b="1" dirty="0" smtClean="0">
                <a:solidFill>
                  <a:srgbClr val="463971"/>
                </a:solidFill>
                <a:latin typeface="+mn-lt"/>
                <a:ea typeface="+mn-ea"/>
                <a:cs typeface="+mn-cs"/>
              </a:rPr>
              <a:t>Sufficient </a:t>
            </a:r>
            <a:r>
              <a:rPr lang="en-US" sz="3200" b="1" dirty="0">
                <a:solidFill>
                  <a:srgbClr val="463971"/>
                </a:solidFill>
                <a:latin typeface="+mn-lt"/>
                <a:ea typeface="+mn-ea"/>
                <a:cs typeface="+mn-cs"/>
              </a:rPr>
              <a:t>stakeholder </a:t>
            </a:r>
            <a:r>
              <a:rPr lang="en-US" sz="3200" b="1" dirty="0" smtClean="0">
                <a:solidFill>
                  <a:srgbClr val="463971"/>
                </a:solidFill>
                <a:latin typeface="+mn-lt"/>
                <a:ea typeface="+mn-ea"/>
                <a:cs typeface="+mn-cs"/>
              </a:rPr>
              <a:t>involvement?</a:t>
            </a:r>
            <a:endParaRPr lang="cs-CZ" sz="3200" b="1" dirty="0">
              <a:solidFill>
                <a:srgbClr val="463971"/>
              </a:solidFill>
              <a:latin typeface="+mn-lt"/>
              <a:ea typeface="+mn-ea"/>
              <a:cs typeface="+mn-cs"/>
            </a:endParaRPr>
          </a:p>
        </p:txBody>
      </p:sp>
      <p:sp>
        <p:nvSpPr>
          <p:cNvPr id="3" name="Content Placeholder 2"/>
          <p:cNvSpPr>
            <a:spLocks noGrp="1"/>
          </p:cNvSpPr>
          <p:nvPr>
            <p:ph idx="1"/>
          </p:nvPr>
        </p:nvSpPr>
        <p:spPr/>
        <p:txBody>
          <a:bodyPr/>
          <a:lstStyle/>
          <a:p>
            <a:r>
              <a:rPr lang="en-US" dirty="0" smtClean="0"/>
              <a:t>Involvement at all stages?</a:t>
            </a:r>
          </a:p>
          <a:p>
            <a:r>
              <a:rPr lang="en-US" dirty="0" smtClean="0"/>
              <a:t>Feed-back?</a:t>
            </a:r>
          </a:p>
          <a:p>
            <a:r>
              <a:rPr lang="en-US" dirty="0" smtClean="0"/>
              <a:t>TA?</a:t>
            </a:r>
            <a:endParaRPr lang="cs-CZ" dirty="0"/>
          </a:p>
        </p:txBody>
      </p:sp>
      <p:sp>
        <p:nvSpPr>
          <p:cNvPr id="4" name="Footer Placeholder 3"/>
          <p:cNvSpPr>
            <a:spLocks noGrp="1"/>
          </p:cNvSpPr>
          <p:nvPr>
            <p:ph type="ftr" sz="quarter" idx="11"/>
          </p:nvPr>
        </p:nvSpPr>
        <p:spPr/>
        <p:txBody>
          <a:bodyPr/>
          <a:lstStyle/>
          <a:p>
            <a:r>
              <a:rPr lang="en-US" smtClean="0"/>
              <a:t>ENEA-MA May 2014  - good examples and challenges</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4013" y="2708920"/>
            <a:ext cx="4614451"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2951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5457</TotalTime>
  <Words>361</Words>
  <Application>Microsoft Office PowerPoint</Application>
  <PresentationFormat>On-screen Show (4:3)</PresentationFormat>
  <Paragraphs>66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Climate action: more than legally required, enough for the low-carbon transition?</vt:lpstr>
      <vt:lpstr>Biodiversity and eco-system protection ensured?</vt:lpstr>
      <vt:lpstr>A strategic approach towards climate protection?  </vt:lpstr>
      <vt:lpstr>No more environmentally harmful subsidies?</vt:lpstr>
      <vt:lpstr>Small scale projects and citizens initiatives before big installations? </vt:lpstr>
      <vt:lpstr>Sufficient stakeholder involvement?</vt:lpstr>
      <vt:lpstr>Switch of transport modes?</vt:lpstr>
      <vt:lpstr>Do big polluters pay for air protection?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Markus</dc:creator>
  <cp:lastModifiedBy>Markus Trilling</cp:lastModifiedBy>
  <cp:revision>87</cp:revision>
  <dcterms:created xsi:type="dcterms:W3CDTF">2012-09-30T17:46:09Z</dcterms:created>
  <dcterms:modified xsi:type="dcterms:W3CDTF">2014-05-14T21:45:11Z</dcterms:modified>
</cp:coreProperties>
</file>