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6" r:id="rId3"/>
    <p:sldId id="274" r:id="rId4"/>
    <p:sldId id="260" r:id="rId5"/>
    <p:sldId id="262" r:id="rId6"/>
    <p:sldId id="263" r:id="rId7"/>
    <p:sldId id="265" r:id="rId8"/>
    <p:sldId id="267" r:id="rId9"/>
    <p:sldId id="268" r:id="rId10"/>
    <p:sldId id="279" r:id="rId11"/>
    <p:sldId id="280" r:id="rId12"/>
    <p:sldId id="281" r:id="rId13"/>
    <p:sldId id="282" r:id="rId14"/>
    <p:sldId id="272" r:id="rId15"/>
  </p:sldIdLst>
  <p:sldSz cx="9144000" cy="6858000" type="screen4x3"/>
  <p:notesSz cx="6797675" cy="9928225"/>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003366"/>
    <a:srgbClr val="9900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29" autoAdjust="0"/>
  </p:normalViewPr>
  <p:slideViewPr>
    <p:cSldViewPr>
      <p:cViewPr>
        <p:scale>
          <a:sx n="114" d="100"/>
          <a:sy n="114" d="100"/>
        </p:scale>
        <p:origin x="-1470" y="1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1D5FC8A9-92FD-4641-837C-352EBE4FC9B0}" type="datetimeFigureOut">
              <a:rPr lang="el-GR" smtClean="0"/>
              <a:t>14/5/2014</a:t>
            </a:fld>
            <a:endParaRPr lang="el-GR"/>
          </a:p>
        </p:txBody>
      </p:sp>
      <p:sp>
        <p:nvSpPr>
          <p:cNvPr id="4" name="Θέση εικόνας διαφάνειας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FFA2C372-032A-47ED-A90D-D4ACBB0F6F59}" type="slidenum">
              <a:rPr lang="el-GR" smtClean="0"/>
              <a:t>‹#›</a:t>
            </a:fld>
            <a:endParaRPr lang="el-GR"/>
          </a:p>
        </p:txBody>
      </p:sp>
    </p:spTree>
    <p:extLst>
      <p:ext uri="{BB962C8B-B14F-4D97-AF65-F5344CB8AC3E}">
        <p14:creationId xmlns:p14="http://schemas.microsoft.com/office/powerpoint/2010/main" val="362954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FFA2C372-032A-47ED-A90D-D4ACBB0F6F59}" type="slidenum">
              <a:rPr lang="el-GR" smtClean="0"/>
              <a:t>5</a:t>
            </a:fld>
            <a:endParaRPr lang="el-GR"/>
          </a:p>
        </p:txBody>
      </p:sp>
    </p:spTree>
    <p:extLst>
      <p:ext uri="{BB962C8B-B14F-4D97-AF65-F5344CB8AC3E}">
        <p14:creationId xmlns:p14="http://schemas.microsoft.com/office/powerpoint/2010/main" val="261056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pPr/>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2796764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pPr/>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192128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pPr/>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3186945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pPr/>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3064732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3D65C55B-E811-4634-BFE8-BCF9CC84010B}" type="datetimeFigureOut">
              <a:rPr lang="el-GR" smtClean="0"/>
              <a:pPr/>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403148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3D65C55B-E811-4634-BFE8-BCF9CC84010B}" type="datetimeFigureOut">
              <a:rPr lang="el-GR" smtClean="0"/>
              <a:pPr/>
              <a:t>14/5/2014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2308552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3D65C55B-E811-4634-BFE8-BCF9CC84010B}" type="datetimeFigureOut">
              <a:rPr lang="el-GR" smtClean="0"/>
              <a:pPr/>
              <a:t>14/5/2014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221495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3D65C55B-E811-4634-BFE8-BCF9CC84010B}" type="datetimeFigureOut">
              <a:rPr lang="el-GR" smtClean="0"/>
              <a:pPr/>
              <a:t>14/5/2014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27633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3D65C55B-E811-4634-BFE8-BCF9CC84010B}" type="datetimeFigureOut">
              <a:rPr lang="el-GR" smtClean="0"/>
              <a:pPr/>
              <a:t>14/5/2014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2580047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3D65C55B-E811-4634-BFE8-BCF9CC84010B}" type="datetimeFigureOut">
              <a:rPr lang="el-GR" smtClean="0"/>
              <a:pPr/>
              <a:t>14/5/2014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2521505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3D65C55B-E811-4634-BFE8-BCF9CC84010B}" type="datetimeFigureOut">
              <a:rPr lang="el-GR" smtClean="0"/>
              <a:pPr/>
              <a:t>14/5/2014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84B159EF-0F8D-4348-BD2A-4E3919317414}" type="slidenum">
              <a:rPr lang="el-GR" smtClean="0"/>
              <a:pPr/>
              <a:t>‹#›</a:t>
            </a:fld>
            <a:endParaRPr lang="el-GR"/>
          </a:p>
        </p:txBody>
      </p:sp>
    </p:spTree>
    <p:extLst>
      <p:ext uri="{BB962C8B-B14F-4D97-AF65-F5344CB8AC3E}">
        <p14:creationId xmlns:p14="http://schemas.microsoft.com/office/powerpoint/2010/main" val="3159347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1000"/>
          </a:srgbClr>
        </a:solidFill>
        <a:effectLst/>
      </p:bgPr>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5C55B-E811-4634-BFE8-BCF9CC84010B}" type="datetimeFigureOut">
              <a:rPr lang="el-GR" smtClean="0"/>
              <a:pPr/>
              <a:t>14/5/2014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B159EF-0F8D-4348-BD2A-4E3919317414}" type="slidenum">
              <a:rPr lang="el-GR" smtClean="0"/>
              <a:pPr/>
              <a:t>‹#›</a:t>
            </a:fld>
            <a:endParaRPr lang="el-GR"/>
          </a:p>
        </p:txBody>
      </p:sp>
    </p:spTree>
    <p:extLst>
      <p:ext uri="{BB962C8B-B14F-4D97-AF65-F5344CB8AC3E}">
        <p14:creationId xmlns:p14="http://schemas.microsoft.com/office/powerpoint/2010/main" val="3391352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hyperlink" Target="http://www.ypeka.gr/"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espa.gr/" TargetMode="External"/><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png"/><Relationship Id="rId9"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692696"/>
            <a:ext cx="7772400" cy="3096344"/>
          </a:xfrm>
        </p:spPr>
        <p:txBody>
          <a:bodyPr>
            <a:normAutofit fontScale="90000"/>
          </a:bodyPr>
          <a:lstStyle/>
          <a:p>
            <a:pPr>
              <a:lnSpc>
                <a:spcPct val="200000"/>
              </a:lnSpc>
            </a:pPr>
            <a:r>
              <a:rPr lang="en-US" b="1" i="1" dirty="0" smtClean="0">
                <a:solidFill>
                  <a:srgbClr val="006666"/>
                </a:solidFill>
                <a:latin typeface="+mn-lt"/>
              </a:rPr>
              <a:t> </a:t>
            </a:r>
            <a:r>
              <a:rPr lang="en-US" sz="2200" b="1" i="1" dirty="0">
                <a:solidFill>
                  <a:srgbClr val="006666"/>
                </a:solidFill>
                <a:latin typeface="Verdana" pitchFamily="34" charset="0"/>
                <a:ea typeface="Verdana" pitchFamily="34" charset="0"/>
                <a:cs typeface="Verdana" pitchFamily="34" charset="0"/>
              </a:rPr>
              <a:t>THE </a:t>
            </a:r>
            <a:r>
              <a:rPr lang="en-US" sz="2200" b="1" i="1" dirty="0" smtClean="0">
                <a:solidFill>
                  <a:srgbClr val="006666"/>
                </a:solidFill>
                <a:latin typeface="Verdana" pitchFamily="34" charset="0"/>
                <a:ea typeface="Verdana" pitchFamily="34" charset="0"/>
                <a:cs typeface="Verdana" pitchFamily="34" charset="0"/>
              </a:rPr>
              <a:t>ADDED VALUE </a:t>
            </a:r>
            <a:r>
              <a:rPr lang="el-GR" sz="2200" b="1" i="1" dirty="0" smtClean="0">
                <a:solidFill>
                  <a:srgbClr val="006666"/>
                </a:solidFill>
                <a:latin typeface="Verdana" pitchFamily="34" charset="0"/>
                <a:ea typeface="Verdana" pitchFamily="34" charset="0"/>
                <a:cs typeface="Verdana" pitchFamily="34" charset="0"/>
              </a:rPr>
              <a:t> </a:t>
            </a:r>
            <a:r>
              <a:rPr lang="fr-BE" sz="2200" b="1" i="1" dirty="0" smtClean="0">
                <a:solidFill>
                  <a:srgbClr val="006666"/>
                </a:solidFill>
                <a:latin typeface="Verdana" pitchFamily="34" charset="0"/>
                <a:ea typeface="Verdana" pitchFamily="34" charset="0"/>
                <a:cs typeface="Verdana" pitchFamily="34" charset="0"/>
              </a:rPr>
              <a:t>OF THE PARTNERSHIP </a:t>
            </a:r>
            <a:r>
              <a:rPr lang="en-US" sz="2200" b="1" i="1" dirty="0" smtClean="0">
                <a:solidFill>
                  <a:srgbClr val="006666"/>
                </a:solidFill>
                <a:latin typeface="Verdana" pitchFamily="34" charset="0"/>
                <a:ea typeface="Verdana" pitchFamily="34" charset="0"/>
                <a:cs typeface="Verdana" pitchFamily="34" charset="0"/>
              </a:rPr>
              <a:t>AND THE MAIN RESULTS OF THE CONSULTATION    </a:t>
            </a:r>
            <a:br>
              <a:rPr lang="en-US" sz="2200" b="1" i="1" dirty="0" smtClean="0">
                <a:solidFill>
                  <a:srgbClr val="006666"/>
                </a:solidFill>
                <a:latin typeface="Verdana" pitchFamily="34" charset="0"/>
                <a:ea typeface="Verdana" pitchFamily="34" charset="0"/>
                <a:cs typeface="Verdana" pitchFamily="34" charset="0"/>
              </a:rPr>
            </a:br>
            <a:r>
              <a:rPr lang="en-US" sz="2200" b="1" i="1" dirty="0" smtClean="0">
                <a:solidFill>
                  <a:srgbClr val="006666"/>
                </a:solidFill>
                <a:latin typeface="Verdana" pitchFamily="34" charset="0"/>
                <a:ea typeface="Verdana" pitchFamily="34" charset="0"/>
                <a:cs typeface="Verdana" pitchFamily="34" charset="0"/>
              </a:rPr>
              <a:t>DURING THE PREPARATION OF THE PA  2014-2020 </a:t>
            </a:r>
            <a:br>
              <a:rPr lang="en-US" sz="2200" b="1" i="1" dirty="0" smtClean="0">
                <a:solidFill>
                  <a:srgbClr val="006666"/>
                </a:solidFill>
                <a:latin typeface="Verdana" pitchFamily="34" charset="0"/>
                <a:ea typeface="Verdana" pitchFamily="34" charset="0"/>
                <a:cs typeface="Verdana" pitchFamily="34" charset="0"/>
              </a:rPr>
            </a:br>
            <a:r>
              <a:rPr lang="en-US" sz="2200" b="1" i="1" dirty="0" smtClean="0">
                <a:solidFill>
                  <a:srgbClr val="006666"/>
                </a:solidFill>
                <a:latin typeface="Verdana" pitchFamily="34" charset="0"/>
                <a:ea typeface="Verdana" pitchFamily="34" charset="0"/>
                <a:cs typeface="Verdana" pitchFamily="34" charset="0"/>
              </a:rPr>
              <a:t>IN </a:t>
            </a:r>
            <a:r>
              <a:rPr lang="en-US" sz="2200" b="1" i="1" dirty="0">
                <a:solidFill>
                  <a:srgbClr val="006666"/>
                </a:solidFill>
                <a:latin typeface="Verdana" pitchFamily="34" charset="0"/>
                <a:ea typeface="Verdana" pitchFamily="34" charset="0"/>
                <a:cs typeface="Verdana" pitchFamily="34" charset="0"/>
              </a:rPr>
              <a:t>GREECE</a:t>
            </a:r>
            <a:r>
              <a:rPr lang="en-US" sz="2700" b="1" i="1" dirty="0" smtClean="0">
                <a:solidFill>
                  <a:srgbClr val="006666"/>
                </a:solidFill>
                <a:latin typeface="Verdana" pitchFamily="34" charset="0"/>
                <a:ea typeface="Verdana" pitchFamily="34" charset="0"/>
                <a:cs typeface="Verdana" pitchFamily="34" charset="0"/>
              </a:rPr>
              <a:t/>
            </a:r>
            <a:br>
              <a:rPr lang="en-US" sz="2700" b="1" i="1" dirty="0" smtClean="0">
                <a:solidFill>
                  <a:srgbClr val="006666"/>
                </a:solidFill>
                <a:latin typeface="Verdana" pitchFamily="34" charset="0"/>
                <a:ea typeface="Verdana" pitchFamily="34" charset="0"/>
                <a:cs typeface="Verdana" pitchFamily="34" charset="0"/>
              </a:rPr>
            </a:br>
            <a:endParaRPr lang="el-GR" sz="2700" b="1" i="1" dirty="0">
              <a:solidFill>
                <a:srgbClr val="006666"/>
              </a:solidFill>
              <a:latin typeface="Verdana" pitchFamily="34" charset="0"/>
              <a:ea typeface="Verdana" pitchFamily="34" charset="0"/>
              <a:cs typeface="Verdana" pitchFamily="34" charset="0"/>
            </a:endParaRPr>
          </a:p>
        </p:txBody>
      </p:sp>
      <p:pic>
        <p:nvPicPr>
          <p:cNvPr id="13"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80628"/>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
        <p:nvSpPr>
          <p:cNvPr id="11" name="Υπότιτλος 2"/>
          <p:cNvSpPr>
            <a:spLocks noGrp="1"/>
          </p:cNvSpPr>
          <p:nvPr>
            <p:ph type="subTitle" idx="1"/>
          </p:nvPr>
        </p:nvSpPr>
        <p:spPr>
          <a:xfrm>
            <a:off x="899592" y="3573016"/>
            <a:ext cx="7413326" cy="2448272"/>
          </a:xfrm>
        </p:spPr>
        <p:txBody>
          <a:bodyPr>
            <a:noAutofit/>
          </a:bodyPr>
          <a:lstStyle/>
          <a:p>
            <a:pPr>
              <a:lnSpc>
                <a:spcPct val="150000"/>
              </a:lnSpc>
              <a:buClr>
                <a:srgbClr val="93A299"/>
              </a:buClr>
            </a:pPr>
            <a:endParaRPr lang="en-US" sz="1600" b="1" i="1" dirty="0" smtClean="0">
              <a:solidFill>
                <a:srgbClr val="5B6973"/>
              </a:solidFill>
              <a:latin typeface="Verdana" pitchFamily="34" charset="0"/>
              <a:ea typeface="Verdana" pitchFamily="34" charset="0"/>
              <a:cs typeface="Verdana" pitchFamily="34" charset="0"/>
            </a:endParaRPr>
          </a:p>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ATHENS 15-5-2014</a:t>
            </a:r>
          </a:p>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TSARTSOU EVANGELIA</a:t>
            </a:r>
            <a:endParaRPr lang="en-US" sz="1400" b="1" i="1" dirty="0">
              <a:solidFill>
                <a:srgbClr val="5B6973"/>
              </a:solidFill>
              <a:latin typeface="Verdana" pitchFamily="34" charset="0"/>
              <a:ea typeface="Verdana" pitchFamily="34" charset="0"/>
              <a:cs typeface="Verdana" pitchFamily="34" charset="0"/>
            </a:endParaRPr>
          </a:p>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MINISTRY </a:t>
            </a:r>
            <a:r>
              <a:rPr lang="en-US" sz="1400" b="1" i="1" dirty="0">
                <a:solidFill>
                  <a:srgbClr val="5B6973"/>
                </a:solidFill>
                <a:latin typeface="Verdana" pitchFamily="34" charset="0"/>
                <a:ea typeface="Verdana" pitchFamily="34" charset="0"/>
                <a:cs typeface="Verdana" pitchFamily="34" charset="0"/>
              </a:rPr>
              <a:t>OF ENVIRONMENT, ENERGY &amp; CLIMATE CHANGE</a:t>
            </a:r>
          </a:p>
          <a:p>
            <a:pPr>
              <a:lnSpc>
                <a:spcPct val="200000"/>
              </a:lnSpc>
              <a:buClr>
                <a:srgbClr val="93A299"/>
              </a:buClr>
            </a:pPr>
            <a:r>
              <a:rPr lang="en-US" sz="1400" b="1" i="1" dirty="0">
                <a:solidFill>
                  <a:srgbClr val="5B6973"/>
                </a:solidFill>
                <a:latin typeface="Verdana" pitchFamily="34" charset="0"/>
                <a:ea typeface="Verdana" pitchFamily="34" charset="0"/>
                <a:cs typeface="Verdana" pitchFamily="34" charset="0"/>
              </a:rPr>
              <a:t>SPECIAL  AGENCY FOR </a:t>
            </a:r>
            <a:r>
              <a:rPr lang="en-US" sz="1400" b="1" i="1" dirty="0" smtClean="0">
                <a:solidFill>
                  <a:srgbClr val="5B6973"/>
                </a:solidFill>
                <a:latin typeface="Verdana" pitchFamily="34" charset="0"/>
                <a:ea typeface="Verdana" pitchFamily="34" charset="0"/>
                <a:cs typeface="Verdana" pitchFamily="34" charset="0"/>
              </a:rPr>
              <a:t>COORDINATION </a:t>
            </a:r>
            <a:r>
              <a:rPr lang="en-US" sz="1400" b="1" i="1" dirty="0">
                <a:solidFill>
                  <a:srgbClr val="5B6973"/>
                </a:solidFill>
                <a:latin typeface="Verdana" pitchFamily="34" charset="0"/>
                <a:ea typeface="Verdana" pitchFamily="34" charset="0"/>
                <a:cs typeface="Verdana" pitchFamily="34" charset="0"/>
              </a:rPr>
              <a:t>OF ENVIRONMENTAL PROJECTS</a:t>
            </a:r>
          </a:p>
          <a:p>
            <a:pPr>
              <a:lnSpc>
                <a:spcPct val="150000"/>
              </a:lnSpc>
              <a:buClr>
                <a:srgbClr val="93A299"/>
              </a:buClr>
            </a:pPr>
            <a:endParaRPr lang="el-GR" sz="1600" b="1" i="1" dirty="0">
              <a:solidFill>
                <a:srgbClr val="5B6973"/>
              </a:solidFill>
              <a:latin typeface="Georgia" panose="02040502050405020303" pitchFamily="18" charset="0"/>
            </a:endParaRPr>
          </a:p>
        </p:txBody>
      </p:sp>
    </p:spTree>
    <p:extLst>
      <p:ext uri="{BB962C8B-B14F-4D97-AF65-F5344CB8AC3E}">
        <p14:creationId xmlns:p14="http://schemas.microsoft.com/office/powerpoint/2010/main" val="2042707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9215" y="1124744"/>
            <a:ext cx="8229600" cy="864096"/>
          </a:xfrm>
        </p:spPr>
        <p:txBody>
          <a:bodyPr>
            <a:noAutofit/>
          </a:bodyPr>
          <a:lstStyle/>
          <a:p>
            <a:r>
              <a:rPr lang="en-US" sz="2000" b="1" i="1" dirty="0" smtClean="0">
                <a:solidFill>
                  <a:srgbClr val="006666"/>
                </a:solidFill>
                <a:latin typeface="Verdana" pitchFamily="34" charset="0"/>
                <a:ea typeface="Verdana" pitchFamily="34" charset="0"/>
                <a:cs typeface="Verdana" pitchFamily="34" charset="0"/>
              </a:rPr>
              <a:t>The main results of the consultations  concerning the environmental dimension of the Cohesion Policy 2014-2020</a:t>
            </a:r>
            <a:endParaRPr lang="el-GR" sz="20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2420888"/>
            <a:ext cx="8229600" cy="4896544"/>
          </a:xfrm>
        </p:spPr>
        <p:txBody>
          <a:bodyPr>
            <a:noAutofit/>
          </a:bodyPr>
          <a:lstStyle/>
          <a:p>
            <a:pPr algn="just">
              <a:lnSpc>
                <a:spcPct val="200000"/>
              </a:lnSpc>
              <a:buFont typeface="Wingdings" pitchFamily="2" charset="2"/>
              <a:buChar char="Ø"/>
            </a:pPr>
            <a:r>
              <a:rPr lang="en-US" sz="1600" b="1" i="1" dirty="0" smtClean="0">
                <a:latin typeface="Verdana" pitchFamily="34" charset="0"/>
                <a:ea typeface="Verdana" pitchFamily="34" charset="0"/>
                <a:cs typeface="Verdana" pitchFamily="34" charset="0"/>
              </a:rPr>
              <a:t>As regards, the climate change</a:t>
            </a:r>
            <a:r>
              <a:rPr lang="en-US" sz="1600" b="1" i="1" dirty="0">
                <a:latin typeface="Verdana" pitchFamily="34" charset="0"/>
                <a:ea typeface="Verdana" pitchFamily="34" charset="0"/>
                <a:cs typeface="Verdana" pitchFamily="34" charset="0"/>
              </a:rPr>
              <a:t>:</a:t>
            </a:r>
            <a:endParaRPr lang="en-US" sz="1600" b="1" i="1" dirty="0" smtClean="0">
              <a:latin typeface="Verdana" pitchFamily="34" charset="0"/>
              <a:ea typeface="Verdana" pitchFamily="34" charset="0"/>
              <a:cs typeface="Verdana" pitchFamily="34" charset="0"/>
            </a:endParaRPr>
          </a:p>
          <a:p>
            <a:pPr lvl="1" algn="just">
              <a:lnSpc>
                <a:spcPct val="200000"/>
              </a:lnSpc>
              <a:buFont typeface="Wingdings" pitchFamily="2" charset="2"/>
              <a:buChar char="ü"/>
            </a:pPr>
            <a:r>
              <a:rPr lang="en-US" sz="1600" dirty="0" smtClean="0">
                <a:latin typeface="Verdana" pitchFamily="34" charset="0"/>
                <a:ea typeface="Verdana" pitchFamily="34" charset="0"/>
                <a:cs typeface="Verdana" pitchFamily="34" charset="0"/>
              </a:rPr>
              <a:t>The completion of the national climate change adaptation strategy in all the sectors</a:t>
            </a:r>
          </a:p>
          <a:p>
            <a:pPr lvl="1" algn="just">
              <a:lnSpc>
                <a:spcPct val="200000"/>
              </a:lnSpc>
              <a:buFont typeface="Wingdings" pitchFamily="2" charset="2"/>
              <a:buChar char="ü"/>
            </a:pPr>
            <a:r>
              <a:rPr lang="en-US" sz="1600" dirty="0" smtClean="0">
                <a:latin typeface="Verdana" pitchFamily="34" charset="0"/>
                <a:ea typeface="Verdana" pitchFamily="34" charset="0"/>
                <a:cs typeface="Verdana" pitchFamily="34" charset="0"/>
              </a:rPr>
              <a:t>Addressing the risks that directly link with the climate change effects, such as floods, forest </a:t>
            </a:r>
            <a:r>
              <a:rPr lang="en-US" sz="1600" dirty="0" smtClean="0">
                <a:latin typeface="Verdana" pitchFamily="34" charset="0"/>
                <a:ea typeface="Verdana" pitchFamily="34" charset="0"/>
                <a:cs typeface="Verdana" pitchFamily="34" charset="0"/>
              </a:rPr>
              <a:t>fires, soil coastal erosion and so on.</a:t>
            </a:r>
            <a:endParaRPr lang="en-US" sz="1600" dirty="0" smtClean="0">
              <a:latin typeface="Verdana" pitchFamily="34" charset="0"/>
              <a:ea typeface="Verdana" pitchFamily="34" charset="0"/>
              <a:cs typeface="Verdana" pitchFamily="34" charset="0"/>
            </a:endParaRPr>
          </a:p>
          <a:p>
            <a:pPr lvl="1" algn="just">
              <a:lnSpc>
                <a:spcPct val="200000"/>
              </a:lnSpc>
              <a:buFont typeface="Wingdings" pitchFamily="2" charset="2"/>
              <a:buChar char="ü"/>
            </a:pPr>
            <a:r>
              <a:rPr lang="en-US" sz="1600" dirty="0" smtClean="0">
                <a:latin typeface="Verdana" pitchFamily="34" charset="0"/>
                <a:ea typeface="Verdana" pitchFamily="34" charset="0"/>
                <a:cs typeface="Verdana" pitchFamily="34" charset="0"/>
              </a:rPr>
              <a:t> Enhancing the protection and management of the forest ecosystems</a:t>
            </a:r>
          </a:p>
          <a:p>
            <a:pPr lvl="1" algn="just">
              <a:lnSpc>
                <a:spcPct val="200000"/>
              </a:lnSpc>
              <a:buNone/>
            </a:pPr>
            <a:endParaRPr lang="en-US" sz="1600" dirty="0" smtClean="0">
              <a:latin typeface="Verdana" pitchFamily="34" charset="0"/>
              <a:ea typeface="Verdana" pitchFamily="34" charset="0"/>
              <a:cs typeface="Verdana" pitchFamily="34" charset="0"/>
            </a:endParaRPr>
          </a:p>
          <a:p>
            <a:pPr algn="just">
              <a:lnSpc>
                <a:spcPct val="200000"/>
              </a:lnSpc>
              <a:buFont typeface="Wingdings" pitchFamily="2" charset="2"/>
              <a:buChar char="Ø"/>
            </a:pPr>
            <a:endParaRPr lang="en-US" sz="1600" dirty="0" smtClean="0">
              <a:latin typeface="Verdana" pitchFamily="34" charset="0"/>
              <a:ea typeface="Verdana" pitchFamily="34" charset="0"/>
              <a:cs typeface="Verdana" pitchFamily="34" charset="0"/>
            </a:endParaRPr>
          </a:p>
          <a:p>
            <a:pPr algn="just">
              <a:lnSpc>
                <a:spcPct val="150000"/>
              </a:lnSpc>
              <a:buFont typeface="Wingdings" pitchFamily="2" charset="2"/>
              <a:buChar char="ü"/>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222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9215" y="620688"/>
            <a:ext cx="8229600" cy="864096"/>
          </a:xfrm>
        </p:spPr>
        <p:txBody>
          <a:bodyPr>
            <a:noAutofit/>
          </a:bodyPr>
          <a:lstStyle/>
          <a:p>
            <a:r>
              <a:rPr lang="en-US" sz="2000" b="1" i="1" dirty="0" smtClean="0">
                <a:solidFill>
                  <a:srgbClr val="006666"/>
                </a:solidFill>
                <a:latin typeface="Verdana" pitchFamily="34" charset="0"/>
                <a:ea typeface="Verdana" pitchFamily="34" charset="0"/>
                <a:cs typeface="Verdana" pitchFamily="34" charset="0"/>
              </a:rPr>
              <a:t>The main results of the consultations  concerning the environmental dimension of the Cohesion Policy 2014-2020</a:t>
            </a:r>
            <a:endParaRPr lang="el-GR" sz="20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628800"/>
            <a:ext cx="8229600" cy="4752529"/>
          </a:xfrm>
        </p:spPr>
        <p:txBody>
          <a:bodyPr>
            <a:noAutofit/>
          </a:bodyPr>
          <a:lstStyle/>
          <a:p>
            <a:pPr marL="176213" indent="-176213" algn="just">
              <a:lnSpc>
                <a:spcPct val="150000"/>
              </a:lnSpc>
              <a:buFont typeface="Wingdings" pitchFamily="2" charset="2"/>
              <a:buChar char="q"/>
            </a:pPr>
            <a:r>
              <a:rPr lang="en-US" sz="1400" b="1" i="1" dirty="0" smtClean="0">
                <a:latin typeface="Verdana" pitchFamily="34" charset="0"/>
                <a:ea typeface="Verdana" pitchFamily="34" charset="0"/>
                <a:cs typeface="Verdana" pitchFamily="34" charset="0"/>
              </a:rPr>
              <a:t> In the thematic session of the entrepreneurship and innovation</a:t>
            </a:r>
            <a:r>
              <a:rPr lang="en-US" sz="1400" dirty="0" smtClean="0">
                <a:latin typeface="Verdana" pitchFamily="34" charset="0"/>
                <a:ea typeface="Verdana" pitchFamily="34" charset="0"/>
                <a:cs typeface="Verdana" pitchFamily="34" charset="0"/>
              </a:rPr>
              <a:t>, some very interesting proposals were raised , such as:</a:t>
            </a:r>
          </a:p>
          <a:p>
            <a:pPr marL="577850" lvl="1" indent="-1778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Enhancing Business activities for the development of products and services contributing to the resource efficiency and reducing the emissions of the hazardous substances into the environment (eco-design),</a:t>
            </a:r>
          </a:p>
          <a:p>
            <a:pPr marL="577850" lvl="1" indent="-1778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Promoting the entrepreneurship in the innovative sectors, such as:</a:t>
            </a:r>
          </a:p>
          <a:p>
            <a:pPr marL="844550" lvl="2" indent="-266700" algn="just">
              <a:lnSpc>
                <a:spcPct val="150000"/>
              </a:lnSpc>
              <a:buFontTx/>
              <a:buChar char="-"/>
            </a:pPr>
            <a:r>
              <a:rPr lang="en-US" sz="1400" dirty="0" smtClean="0">
                <a:latin typeface="Verdana" pitchFamily="34" charset="0"/>
                <a:ea typeface="Verdana" pitchFamily="34" charset="0"/>
                <a:cs typeface="Verdana" pitchFamily="34" charset="0"/>
              </a:rPr>
              <a:t>Urban waste water treatment</a:t>
            </a:r>
          </a:p>
          <a:p>
            <a:pPr marL="844550" lvl="2" indent="-266700" algn="just">
              <a:lnSpc>
                <a:spcPct val="150000"/>
              </a:lnSpc>
              <a:buFontTx/>
              <a:buChar char="-"/>
            </a:pPr>
            <a:r>
              <a:rPr lang="en-US" sz="1400" dirty="0" smtClean="0">
                <a:latin typeface="Verdana" pitchFamily="34" charset="0"/>
                <a:ea typeface="Verdana" pitchFamily="34" charset="0"/>
                <a:cs typeface="Verdana" pitchFamily="34" charset="0"/>
              </a:rPr>
              <a:t>Waste management (recycling, reuse, recovery),</a:t>
            </a:r>
          </a:p>
          <a:p>
            <a:pPr marL="844550" lvl="2" indent="-266700" algn="just">
              <a:lnSpc>
                <a:spcPct val="150000"/>
              </a:lnSpc>
              <a:buFontTx/>
              <a:buChar char="-"/>
            </a:pPr>
            <a:r>
              <a:rPr lang="en-US" sz="1400" dirty="0" smtClean="0">
                <a:latin typeface="Verdana" pitchFamily="34" charset="0"/>
                <a:ea typeface="Verdana" pitchFamily="34" charset="0"/>
                <a:cs typeface="Verdana" pitchFamily="34" charset="0"/>
              </a:rPr>
              <a:t>Rational water management</a:t>
            </a:r>
          </a:p>
          <a:p>
            <a:pPr marL="577850" lvl="1" indent="-1778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Supporting the development of entrepreneurship and innovation in the field of the Environment</a:t>
            </a:r>
          </a:p>
          <a:p>
            <a:pPr indent="-3175" algn="just">
              <a:lnSpc>
                <a:spcPct val="150000"/>
              </a:lnSpc>
              <a:buNone/>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q"/>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Ø"/>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ü"/>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22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9215" y="620688"/>
            <a:ext cx="8229600" cy="864096"/>
          </a:xfrm>
        </p:spPr>
        <p:txBody>
          <a:bodyPr>
            <a:noAutofit/>
          </a:bodyPr>
          <a:lstStyle/>
          <a:p>
            <a:r>
              <a:rPr lang="en-US" sz="2000" b="1" i="1" dirty="0" smtClean="0">
                <a:solidFill>
                  <a:srgbClr val="006666"/>
                </a:solidFill>
                <a:latin typeface="Verdana" pitchFamily="34" charset="0"/>
                <a:ea typeface="Verdana" pitchFamily="34" charset="0"/>
                <a:cs typeface="Verdana" pitchFamily="34" charset="0"/>
              </a:rPr>
              <a:t>The main results of the consultations  concerning the environmental dimension of the Cohesion Policy 2014-2020</a:t>
            </a:r>
            <a:endParaRPr lang="el-GR" sz="20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844824"/>
            <a:ext cx="8229600" cy="4896544"/>
          </a:xfrm>
        </p:spPr>
        <p:txBody>
          <a:bodyPr>
            <a:noAutofit/>
          </a:bodyPr>
          <a:lstStyle/>
          <a:p>
            <a:pPr indent="-284163" algn="just">
              <a:lnSpc>
                <a:spcPct val="200000"/>
              </a:lnSpc>
              <a:buFont typeface="Wingdings" pitchFamily="2" charset="2"/>
              <a:buChar char="q"/>
            </a:pPr>
            <a:r>
              <a:rPr lang="en-US" sz="1400" b="1" i="1" dirty="0" smtClean="0">
                <a:latin typeface="Verdana" pitchFamily="34" charset="0"/>
                <a:ea typeface="Verdana" pitchFamily="34" charset="0"/>
                <a:cs typeface="Verdana" pitchFamily="34" charset="0"/>
              </a:rPr>
              <a:t> The Entrepreneurship and innovation </a:t>
            </a:r>
            <a:endParaRPr lang="en-US" sz="1400" dirty="0" smtClean="0">
              <a:latin typeface="Verdana" pitchFamily="34" charset="0"/>
              <a:ea typeface="Verdana" pitchFamily="34" charset="0"/>
              <a:cs typeface="Verdana" pitchFamily="34" charset="0"/>
            </a:endParaRPr>
          </a:p>
          <a:p>
            <a:pPr marL="719138" indent="-379413" algn="just">
              <a:lnSpc>
                <a:spcPct val="200000"/>
              </a:lnSpc>
              <a:buFont typeface="Wingdings" pitchFamily="2" charset="2"/>
              <a:buChar char="ü"/>
            </a:pPr>
            <a:r>
              <a:rPr lang="en-US" sz="1400" dirty="0" smtClean="0">
                <a:latin typeface="Verdana" pitchFamily="34" charset="0"/>
                <a:ea typeface="Verdana" pitchFamily="34" charset="0"/>
                <a:cs typeface="Verdana" pitchFamily="34" charset="0"/>
              </a:rPr>
              <a:t>Promoting the creation of green jobs in all the productive sectors,</a:t>
            </a:r>
          </a:p>
          <a:p>
            <a:pPr marL="719138" indent="-379413" algn="just">
              <a:lnSpc>
                <a:spcPct val="200000"/>
              </a:lnSpc>
              <a:buFont typeface="Wingdings" pitchFamily="2" charset="2"/>
              <a:buChar char="ü"/>
            </a:pPr>
            <a:r>
              <a:rPr lang="en-US" sz="1400" dirty="0" smtClean="0">
                <a:latin typeface="Verdana" pitchFamily="34" charset="0"/>
                <a:ea typeface="Verdana" pitchFamily="34" charset="0"/>
                <a:cs typeface="Verdana" pitchFamily="34" charset="0"/>
              </a:rPr>
              <a:t>Enhancing businesses for the development of RES, energy saving and cogeneration,</a:t>
            </a:r>
          </a:p>
          <a:p>
            <a:pPr marL="719138" indent="-379413" algn="just">
              <a:lnSpc>
                <a:spcPct val="200000"/>
              </a:lnSpc>
              <a:buFont typeface="Wingdings" pitchFamily="2" charset="2"/>
              <a:buChar char="ü"/>
            </a:pPr>
            <a:r>
              <a:rPr lang="en-US" sz="1400" dirty="0" smtClean="0">
                <a:latin typeface="Verdana" pitchFamily="34" charset="0"/>
                <a:ea typeface="Verdana" pitchFamily="34" charset="0"/>
                <a:cs typeface="Verdana" pitchFamily="34" charset="0"/>
              </a:rPr>
              <a:t>Strengthening businesses for an integrated environmental management of their needs (self sufficiency in energy needs through RES, reduce of the water consumption through the water reuse and etc.)</a:t>
            </a:r>
          </a:p>
          <a:p>
            <a:pPr marL="444500" indent="-327025" algn="just">
              <a:lnSpc>
                <a:spcPct val="200000"/>
              </a:lnSpc>
              <a:buFont typeface="Wingdings" pitchFamily="2" charset="2"/>
              <a:buChar char="q"/>
            </a:pPr>
            <a:r>
              <a:rPr lang="en-US" sz="1400" b="1" i="1" dirty="0" smtClean="0">
                <a:latin typeface="Verdana" pitchFamily="34" charset="0"/>
                <a:ea typeface="Verdana" pitchFamily="34" charset="0"/>
                <a:cs typeface="Verdana" pitchFamily="34" charset="0"/>
              </a:rPr>
              <a:t>The results of the above mentioned consultations </a:t>
            </a:r>
            <a:r>
              <a:rPr lang="en-US" sz="1400" dirty="0" smtClean="0">
                <a:latin typeface="Verdana" pitchFamily="34" charset="0"/>
                <a:ea typeface="Verdana" pitchFamily="34" charset="0"/>
                <a:cs typeface="Verdana" pitchFamily="34" charset="0"/>
              </a:rPr>
              <a:t>during the development 2014-2020 conference, posted on the website of the Ministry </a:t>
            </a:r>
            <a:r>
              <a:rPr lang="en-US" sz="1400" b="1" i="1" dirty="0" smtClean="0">
                <a:latin typeface="Verdana" pitchFamily="34" charset="0"/>
                <a:ea typeface="Verdana" pitchFamily="34" charset="0"/>
                <a:cs typeface="Verdana" pitchFamily="34" charset="0"/>
                <a:hlinkClick r:id="rId2"/>
              </a:rPr>
              <a:t>www.ypeka.gr</a:t>
            </a:r>
            <a:r>
              <a:rPr lang="en-US" sz="1400" dirty="0" smtClean="0">
                <a:latin typeface="Verdana" pitchFamily="34" charset="0"/>
                <a:ea typeface="Verdana" pitchFamily="34" charset="0"/>
                <a:cs typeface="Verdana" pitchFamily="34" charset="0"/>
              </a:rPr>
              <a:t>  </a:t>
            </a:r>
          </a:p>
          <a:p>
            <a:pPr algn="just">
              <a:lnSpc>
                <a:spcPct val="150000"/>
              </a:lnSpc>
              <a:buFont typeface="Wingdings" pitchFamily="2" charset="2"/>
              <a:buChar char="q"/>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Ø"/>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ü"/>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222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9215" y="620688"/>
            <a:ext cx="8229600" cy="864096"/>
          </a:xfrm>
        </p:spPr>
        <p:txBody>
          <a:bodyPr>
            <a:noAutofit/>
          </a:bodyPr>
          <a:lstStyle/>
          <a:p>
            <a:r>
              <a:rPr lang="en-US" sz="2000" b="1" i="1" dirty="0" smtClean="0">
                <a:solidFill>
                  <a:srgbClr val="006666"/>
                </a:solidFill>
                <a:latin typeface="Verdana" pitchFamily="34" charset="0"/>
                <a:ea typeface="Verdana" pitchFamily="34" charset="0"/>
                <a:cs typeface="Verdana" pitchFamily="34" charset="0"/>
              </a:rPr>
              <a:t>The main results of the consultations  concerning the environmental dimension of the Cohesion Policy 2014-2020</a:t>
            </a:r>
            <a:endParaRPr lang="el-GR" sz="20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484785"/>
            <a:ext cx="8229600" cy="4896544"/>
          </a:xfrm>
        </p:spPr>
        <p:txBody>
          <a:bodyPr>
            <a:noAutofit/>
          </a:bodyPr>
          <a:lstStyle/>
          <a:p>
            <a:pPr algn="just">
              <a:lnSpc>
                <a:spcPct val="200000"/>
              </a:lnSpc>
              <a:buFont typeface="Wingdings" pitchFamily="2" charset="2"/>
              <a:buChar char="q"/>
            </a:pPr>
            <a:r>
              <a:rPr lang="en-US" sz="1400" b="1" i="1" dirty="0" smtClean="0">
                <a:latin typeface="Verdana" pitchFamily="34" charset="0"/>
                <a:ea typeface="Verdana" pitchFamily="34" charset="0"/>
                <a:cs typeface="Verdana" pitchFamily="34" charset="0"/>
              </a:rPr>
              <a:t>The Ministry of Environment integrated the valuable material of that consultation into the directions of the Development Strategy 2014-2020, </a:t>
            </a:r>
            <a:r>
              <a:rPr lang="en-US" sz="1400" i="1" u="sng" dirty="0" smtClean="0">
                <a:latin typeface="Verdana" pitchFamily="34" charset="0"/>
                <a:ea typeface="Verdana" pitchFamily="34" charset="0"/>
                <a:cs typeface="Verdana" pitchFamily="34" charset="0"/>
              </a:rPr>
              <a:t>on the  policy sectors of Environment, Energy and Climate Change.</a:t>
            </a:r>
          </a:p>
          <a:p>
            <a:pPr algn="just">
              <a:lnSpc>
                <a:spcPct val="200000"/>
              </a:lnSpc>
              <a:buFont typeface="Wingdings" pitchFamily="2" charset="2"/>
              <a:buChar char="q"/>
            </a:pPr>
            <a:r>
              <a:rPr lang="en-US" sz="1400" dirty="0" smtClean="0">
                <a:latin typeface="Verdana" pitchFamily="34" charset="0"/>
                <a:ea typeface="Verdana" pitchFamily="34" charset="0"/>
                <a:cs typeface="Verdana" pitchFamily="34" charset="0"/>
              </a:rPr>
              <a:t>Moreover, </a:t>
            </a:r>
            <a:r>
              <a:rPr lang="en-US" sz="1400" b="1" i="1" dirty="0" smtClean="0">
                <a:latin typeface="Verdana" pitchFamily="34" charset="0"/>
                <a:ea typeface="Verdana" pitchFamily="34" charset="0"/>
                <a:cs typeface="Verdana" pitchFamily="34" charset="0"/>
              </a:rPr>
              <a:t>these proposals as a result of the consultations utilized as inputs for the formation of the thematic modules of the PA concerning:</a:t>
            </a:r>
            <a:endParaRPr lang="en-US" sz="1400" dirty="0" smtClean="0">
              <a:latin typeface="Verdana" pitchFamily="34" charset="0"/>
              <a:ea typeface="Verdana" pitchFamily="34" charset="0"/>
              <a:cs typeface="Verdana" pitchFamily="34" charset="0"/>
            </a:endParaRPr>
          </a:p>
          <a:p>
            <a:pPr lvl="1" algn="just">
              <a:lnSpc>
                <a:spcPct val="200000"/>
              </a:lnSpc>
              <a:buFont typeface="Wingdings" pitchFamily="2" charset="2"/>
              <a:buChar char="ü"/>
            </a:pPr>
            <a:r>
              <a:rPr lang="en-US" sz="1400" dirty="0" smtClean="0">
                <a:latin typeface="Verdana" pitchFamily="34" charset="0"/>
                <a:ea typeface="Verdana" pitchFamily="34" charset="0"/>
                <a:cs typeface="Verdana" pitchFamily="34" charset="0"/>
              </a:rPr>
              <a:t>An analysis of disparities, development needs and growth potential related to the environmental issues, </a:t>
            </a:r>
          </a:p>
          <a:p>
            <a:pPr lvl="1" algn="just">
              <a:lnSpc>
                <a:spcPct val="200000"/>
              </a:lnSpc>
              <a:buFont typeface="Wingdings" pitchFamily="2" charset="2"/>
              <a:buChar char="ü"/>
            </a:pPr>
            <a:r>
              <a:rPr lang="en-US" sz="1400" dirty="0" smtClean="0">
                <a:latin typeface="Verdana" pitchFamily="34" charset="0"/>
                <a:ea typeface="Verdana" pitchFamily="34" charset="0"/>
                <a:cs typeface="Verdana" pitchFamily="34" charset="0"/>
              </a:rPr>
              <a:t>the analysis of the environmental thematic objectives and the main expected results for each of the ESI Funds and </a:t>
            </a:r>
          </a:p>
          <a:p>
            <a:pPr lvl="1" algn="just">
              <a:lnSpc>
                <a:spcPct val="200000"/>
              </a:lnSpc>
              <a:buFont typeface="Wingdings" pitchFamily="2" charset="2"/>
              <a:buChar char="ü"/>
            </a:pPr>
            <a:r>
              <a:rPr lang="en-US" sz="1400" dirty="0" smtClean="0">
                <a:latin typeface="Verdana" pitchFamily="34" charset="0"/>
                <a:ea typeface="Verdana" pitchFamily="34" charset="0"/>
                <a:cs typeface="Verdana" pitchFamily="34" charset="0"/>
              </a:rPr>
              <a:t>the implementation of the horizontal principles (e.g. sustainable development) </a:t>
            </a:r>
          </a:p>
          <a:p>
            <a:pPr lvl="1" algn="just">
              <a:lnSpc>
                <a:spcPct val="200000"/>
              </a:lnSpc>
              <a:buFont typeface="Wingdings" pitchFamily="2" charset="2"/>
              <a:buChar char="ü"/>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222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57200" y="404664"/>
            <a:ext cx="8229600" cy="5721499"/>
          </a:xfrm>
        </p:spPr>
        <p:txBody>
          <a:bodyPr/>
          <a:lstStyle/>
          <a:p>
            <a:pPr marL="0" indent="0" algn="ctr">
              <a:lnSpc>
                <a:spcPct val="300000"/>
              </a:lnSpc>
              <a:buNone/>
            </a:pPr>
            <a:endParaRPr lang="en-US" sz="2400" b="1" i="1" dirty="0" smtClean="0">
              <a:solidFill>
                <a:srgbClr val="5B6973"/>
              </a:solidFill>
            </a:endParaRPr>
          </a:p>
          <a:p>
            <a:pPr marL="0" indent="0" algn="ctr">
              <a:lnSpc>
                <a:spcPct val="300000"/>
              </a:lnSpc>
              <a:buNone/>
            </a:pPr>
            <a:r>
              <a:rPr lang="en-US" sz="2800" b="1" i="1" dirty="0" smtClean="0">
                <a:solidFill>
                  <a:srgbClr val="006666"/>
                </a:solidFill>
                <a:latin typeface="Verdana" pitchFamily="34" charset="0"/>
                <a:ea typeface="Verdana" pitchFamily="34" charset="0"/>
                <a:cs typeface="Verdana" pitchFamily="34" charset="0"/>
              </a:rPr>
              <a:t>THANK YOU </a:t>
            </a:r>
          </a:p>
          <a:p>
            <a:pPr marL="0" indent="0" algn="ctr">
              <a:lnSpc>
                <a:spcPct val="300000"/>
              </a:lnSpc>
              <a:buNone/>
            </a:pPr>
            <a:r>
              <a:rPr lang="en-US" sz="2800" b="1" i="1" dirty="0" smtClean="0">
                <a:solidFill>
                  <a:srgbClr val="006666"/>
                </a:solidFill>
                <a:latin typeface="Verdana" pitchFamily="34" charset="0"/>
                <a:ea typeface="Verdana" pitchFamily="34" charset="0"/>
                <a:cs typeface="Verdana" pitchFamily="34" charset="0"/>
              </a:rPr>
              <a:t>FOR YOUR </a:t>
            </a:r>
            <a:r>
              <a:rPr lang="en-US" sz="2800" b="1" i="1" dirty="0">
                <a:solidFill>
                  <a:srgbClr val="006666"/>
                </a:solidFill>
                <a:latin typeface="Verdana" pitchFamily="34" charset="0"/>
                <a:ea typeface="Verdana" pitchFamily="34" charset="0"/>
                <a:cs typeface="Verdana" pitchFamily="34" charset="0"/>
              </a:rPr>
              <a:t>A</a:t>
            </a:r>
            <a:r>
              <a:rPr lang="en-US" sz="2800" b="1" i="1" dirty="0" smtClean="0">
                <a:solidFill>
                  <a:srgbClr val="006666"/>
                </a:solidFill>
                <a:latin typeface="Verdana" pitchFamily="34" charset="0"/>
                <a:ea typeface="Verdana" pitchFamily="34" charset="0"/>
                <a:cs typeface="Verdana" pitchFamily="34" charset="0"/>
              </a:rPr>
              <a:t>TTENTION</a:t>
            </a:r>
            <a:r>
              <a:rPr lang="en-US" sz="2800" b="1" i="1" dirty="0">
                <a:solidFill>
                  <a:srgbClr val="006666"/>
                </a:solidFill>
                <a:latin typeface="Verdana" pitchFamily="34" charset="0"/>
                <a:ea typeface="Verdana" pitchFamily="34" charset="0"/>
                <a:cs typeface="Verdana" pitchFamily="34" charset="0"/>
              </a:rPr>
              <a:t>!</a:t>
            </a:r>
            <a:endParaRPr lang="el-GR" sz="2800" b="1" i="1" dirty="0">
              <a:solidFill>
                <a:srgbClr val="006666"/>
              </a:solidFill>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0847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90662"/>
            <a:ext cx="8229600" cy="922114"/>
          </a:xfrm>
        </p:spPr>
        <p:txBody>
          <a:bodyPr>
            <a:normAutofit/>
          </a:bodyPr>
          <a:lstStyle/>
          <a:p>
            <a:r>
              <a:rPr lang="en-US" sz="2400" b="1" i="1" dirty="0" smtClean="0">
                <a:solidFill>
                  <a:srgbClr val="006666"/>
                </a:solidFill>
                <a:latin typeface="Verdana" pitchFamily="34" charset="0"/>
                <a:ea typeface="Verdana" pitchFamily="34" charset="0"/>
                <a:cs typeface="Verdana" pitchFamily="34" charset="0"/>
              </a:rPr>
              <a:t>Partnership and Multi-level Governance Approach</a:t>
            </a:r>
            <a:endParaRPr lang="el-GR" sz="24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268760"/>
            <a:ext cx="8229600" cy="5400600"/>
          </a:xfrm>
        </p:spPr>
        <p:txBody>
          <a:bodyPr>
            <a:normAutofit fontScale="92500"/>
          </a:bodyPr>
          <a:lstStyle/>
          <a:p>
            <a:pPr marL="280988" lvl="0" indent="-280988" algn="just">
              <a:lnSpc>
                <a:spcPct val="170000"/>
              </a:lnSpc>
              <a:buFont typeface="Wingdings" pitchFamily="2" charset="2"/>
              <a:buChar char="q"/>
            </a:pPr>
            <a:r>
              <a:rPr lang="en-US" sz="1500" b="1" i="1" dirty="0" smtClean="0">
                <a:latin typeface="Verdana" pitchFamily="34" charset="0"/>
                <a:ea typeface="Verdana" pitchFamily="34" charset="0"/>
                <a:cs typeface="Verdana" pitchFamily="34" charset="0"/>
              </a:rPr>
              <a:t>The Authority  which has coordinated </a:t>
            </a:r>
            <a:r>
              <a:rPr lang="en-US" sz="1500" dirty="0" smtClean="0">
                <a:latin typeface="Verdana" pitchFamily="34" charset="0"/>
                <a:ea typeface="Verdana" pitchFamily="34" charset="0"/>
                <a:cs typeface="Verdana" pitchFamily="34" charset="0"/>
              </a:rPr>
              <a:t>the preparation of the PA 2014-2020, is the Ministry of Development &amp; Competitiveness (MDC), particularly</a:t>
            </a:r>
            <a:r>
              <a:rPr lang="en-US" sz="1500" b="1" i="1" dirty="0" smtClean="0">
                <a:latin typeface="Verdana" pitchFamily="34" charset="0"/>
                <a:ea typeface="Verdana" pitchFamily="34" charset="0"/>
                <a:cs typeface="Verdana" pitchFamily="34" charset="0"/>
              </a:rPr>
              <a:t>, the General Secretariat of the Investments</a:t>
            </a:r>
            <a:r>
              <a:rPr lang="el-GR" sz="1500" b="1" i="1" dirty="0" smtClean="0">
                <a:latin typeface="Verdana" pitchFamily="34" charset="0"/>
                <a:ea typeface="Verdana" pitchFamily="34" charset="0"/>
                <a:cs typeface="Verdana" pitchFamily="34" charset="0"/>
              </a:rPr>
              <a:t> </a:t>
            </a:r>
            <a:r>
              <a:rPr lang="en-US" sz="1500" b="1" i="1" dirty="0" smtClean="0">
                <a:latin typeface="Verdana" pitchFamily="34" charset="0"/>
                <a:ea typeface="Verdana" pitchFamily="34" charset="0"/>
                <a:cs typeface="Verdana" pitchFamily="34" charset="0"/>
              </a:rPr>
              <a:t>&amp; Development, defined as the National Coordinating Authority (NCA)</a:t>
            </a:r>
            <a:r>
              <a:rPr lang="el-GR" sz="1500" b="1" i="1" dirty="0" smtClean="0">
                <a:latin typeface="Verdana" pitchFamily="34" charset="0"/>
                <a:ea typeface="Verdana" pitchFamily="34" charset="0"/>
                <a:cs typeface="Verdana" pitchFamily="34" charset="0"/>
              </a:rPr>
              <a:t>, </a:t>
            </a:r>
            <a:endParaRPr lang="en-US" sz="1500" b="1" i="1" dirty="0" smtClean="0">
              <a:latin typeface="Verdana" pitchFamily="34" charset="0"/>
              <a:ea typeface="Verdana" pitchFamily="34" charset="0"/>
              <a:cs typeface="Verdana" pitchFamily="34" charset="0"/>
            </a:endParaRPr>
          </a:p>
          <a:p>
            <a:pPr marL="280988" lvl="0" indent="-280988" algn="just">
              <a:lnSpc>
                <a:spcPct val="150000"/>
              </a:lnSpc>
              <a:buFont typeface="Wingdings" pitchFamily="2" charset="2"/>
              <a:buChar char="q"/>
            </a:pPr>
            <a:r>
              <a:rPr lang="en-US" sz="1500" b="1" i="1" dirty="0" smtClean="0">
                <a:latin typeface="Verdana" pitchFamily="34" charset="0"/>
                <a:ea typeface="Verdana" pitchFamily="34" charset="0"/>
                <a:cs typeface="Verdana" pitchFamily="34" charset="0"/>
              </a:rPr>
              <a:t>The NCA designated the most representative relevant partners in accordance with the Greek institutional and legal  framework</a:t>
            </a:r>
            <a:r>
              <a:rPr lang="en-US" sz="1500" dirty="0" smtClean="0">
                <a:latin typeface="Verdana" pitchFamily="34" charset="0"/>
                <a:ea typeface="Verdana" pitchFamily="34" charset="0"/>
                <a:cs typeface="Verdana" pitchFamily="34" charset="0"/>
              </a:rPr>
              <a:t>,</a:t>
            </a:r>
          </a:p>
          <a:p>
            <a:pPr marL="280988" lvl="0" indent="-280988" algn="just">
              <a:lnSpc>
                <a:spcPct val="150000"/>
              </a:lnSpc>
              <a:buFont typeface="Wingdings" pitchFamily="2" charset="2"/>
              <a:buChar char="q"/>
            </a:pPr>
            <a:r>
              <a:rPr lang="en-US" sz="1500" b="1" i="1" dirty="0" smtClean="0">
                <a:latin typeface="Verdana" pitchFamily="34" charset="0"/>
                <a:ea typeface="Verdana" pitchFamily="34" charset="0"/>
                <a:cs typeface="Verdana" pitchFamily="34" charset="0"/>
              </a:rPr>
              <a:t>The consultation process of the PA </a:t>
            </a:r>
            <a:r>
              <a:rPr lang="en-US" sz="1500" dirty="0" smtClean="0">
                <a:latin typeface="Verdana" pitchFamily="34" charset="0"/>
                <a:ea typeface="Verdana" pitchFamily="34" charset="0"/>
                <a:cs typeface="Verdana" pitchFamily="34" charset="0"/>
              </a:rPr>
              <a:t>was</a:t>
            </a:r>
            <a:r>
              <a:rPr lang="en-US" sz="1500" b="1" i="1" dirty="0" smtClean="0">
                <a:latin typeface="Verdana" pitchFamily="34" charset="0"/>
                <a:ea typeface="Verdana" pitchFamily="34" charset="0"/>
                <a:cs typeface="Verdana" pitchFamily="34" charset="0"/>
              </a:rPr>
              <a:t> </a:t>
            </a:r>
            <a:r>
              <a:rPr lang="en-US" sz="1500" dirty="0" smtClean="0">
                <a:latin typeface="Verdana" pitchFamily="34" charset="0"/>
                <a:ea typeface="Verdana" pitchFamily="34" charset="0"/>
                <a:cs typeface="Verdana" pitchFamily="34" charset="0"/>
              </a:rPr>
              <a:t>in line with the provisions of article 5 of the Regulation 1303/2013 for the ESI Funds and comprises three categories of participants:</a:t>
            </a:r>
          </a:p>
          <a:p>
            <a:pPr marL="682625" lvl="0" algn="just">
              <a:lnSpc>
                <a:spcPct val="150000"/>
              </a:lnSpc>
              <a:buAutoNum type="alphaLcPeriod"/>
            </a:pPr>
            <a:r>
              <a:rPr lang="en-US" sz="1500" dirty="0" smtClean="0">
                <a:latin typeface="Verdana" pitchFamily="34" charset="0"/>
                <a:ea typeface="Verdana" pitchFamily="34" charset="0"/>
                <a:cs typeface="Verdana" pitchFamily="34" charset="0"/>
              </a:rPr>
              <a:t>Ministries, Regional and Local Authorities, Managing and Intermediate Managing  Authorities of ESI Funds,</a:t>
            </a:r>
          </a:p>
          <a:p>
            <a:pPr marL="682625" lvl="0" algn="just">
              <a:lnSpc>
                <a:spcPct val="150000"/>
              </a:lnSpc>
              <a:buAutoNum type="alphaLcPeriod"/>
            </a:pPr>
            <a:r>
              <a:rPr lang="en-US" sz="1500" dirty="0" smtClean="0">
                <a:latin typeface="Verdana" pitchFamily="34" charset="0"/>
                <a:ea typeface="Verdana" pitchFamily="34" charset="0"/>
                <a:cs typeface="Verdana" pitchFamily="34" charset="0"/>
              </a:rPr>
              <a:t>Economic &amp; Social Partners</a:t>
            </a:r>
          </a:p>
          <a:p>
            <a:pPr marL="682625" lvl="0" algn="just">
              <a:lnSpc>
                <a:spcPct val="150000"/>
              </a:lnSpc>
              <a:buAutoNum type="alphaLcPeriod"/>
            </a:pPr>
            <a:r>
              <a:rPr lang="en-US" sz="1500" dirty="0" smtClean="0">
                <a:latin typeface="Verdana" pitchFamily="34" charset="0"/>
                <a:ea typeface="Verdana" pitchFamily="34" charset="0"/>
                <a:cs typeface="Verdana" pitchFamily="34" charset="0"/>
              </a:rPr>
              <a:t>Relevant Bodies including Environmental Partners, NGOs, and Bodies responsible for promoting social inclusion, gender equality and non-discrimination.</a:t>
            </a:r>
          </a:p>
          <a:p>
            <a:pPr marL="682625" lvl="0" indent="-623888" algn="just">
              <a:lnSpc>
                <a:spcPct val="150000"/>
              </a:lnSpc>
              <a:buNone/>
            </a:pPr>
            <a:r>
              <a:rPr lang="en-US" sz="1500" b="1" i="1" dirty="0" smtClean="0">
                <a:latin typeface="Verdana" pitchFamily="34" charset="0"/>
                <a:ea typeface="Verdana" pitchFamily="34" charset="0"/>
                <a:cs typeface="Verdana" pitchFamily="34" charset="0"/>
              </a:rPr>
              <a:t>The analytical  List of Partners is attached as an Annex I to  the PA.</a:t>
            </a:r>
            <a:endParaRPr lang="en-US" sz="1500" b="1" i="1" dirty="0">
              <a:latin typeface="Verdana" pitchFamily="34" charset="0"/>
              <a:ea typeface="Verdana" pitchFamily="34" charset="0"/>
              <a:cs typeface="Verdana" pitchFamily="34" charset="0"/>
            </a:endParaRPr>
          </a:p>
          <a:p>
            <a:pPr marL="0" indent="0">
              <a:buNone/>
            </a:pPr>
            <a:endParaRPr lang="el-GR"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718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850702"/>
            <a:ext cx="8229600" cy="562074"/>
          </a:xfrm>
        </p:spPr>
        <p:txBody>
          <a:bodyPr>
            <a:normAutofit fontScale="90000"/>
          </a:bodyPr>
          <a:lstStyle/>
          <a:p>
            <a:r>
              <a:rPr lang="en-US" sz="1800" b="1" i="1" dirty="0" smtClean="0">
                <a:solidFill>
                  <a:srgbClr val="006666"/>
                </a:solidFill>
                <a:latin typeface="Verdana" pitchFamily="34" charset="0"/>
                <a:ea typeface="Verdana" pitchFamily="34" charset="0"/>
                <a:cs typeface="Verdana" pitchFamily="34" charset="0"/>
              </a:rPr>
              <a:t>CONSULTATION PROCEDURES</a:t>
            </a:r>
            <a:r>
              <a:rPr lang="el-GR" sz="1800" dirty="0" smtClean="0">
                <a:solidFill>
                  <a:srgbClr val="006666"/>
                </a:solidFill>
                <a:latin typeface="Verdana" pitchFamily="34" charset="0"/>
                <a:ea typeface="Verdana" pitchFamily="34" charset="0"/>
                <a:cs typeface="Verdana" pitchFamily="34" charset="0"/>
              </a:rPr>
              <a:t/>
            </a:r>
            <a:br>
              <a:rPr lang="el-GR" sz="1800" dirty="0" smtClean="0">
                <a:solidFill>
                  <a:srgbClr val="006666"/>
                </a:solidFill>
                <a:latin typeface="Verdana" pitchFamily="34" charset="0"/>
                <a:ea typeface="Verdana" pitchFamily="34" charset="0"/>
                <a:cs typeface="Verdana" pitchFamily="34" charset="0"/>
              </a:rPr>
            </a:br>
            <a:endParaRPr lang="el-GR" sz="1800" dirty="0">
              <a:solidFill>
                <a:srgbClr val="006666"/>
              </a:solidFill>
            </a:endParaRPr>
          </a:p>
        </p:txBody>
      </p:sp>
      <p:sp>
        <p:nvSpPr>
          <p:cNvPr id="3" name="Θέση περιεχομένου 2"/>
          <p:cNvSpPr>
            <a:spLocks noGrp="1"/>
          </p:cNvSpPr>
          <p:nvPr>
            <p:ph idx="1"/>
          </p:nvPr>
        </p:nvSpPr>
        <p:spPr>
          <a:xfrm>
            <a:off x="467544" y="1556792"/>
            <a:ext cx="8208912" cy="5184576"/>
          </a:xfrm>
        </p:spPr>
        <p:txBody>
          <a:bodyPr>
            <a:normAutofit fontScale="92500"/>
          </a:bodyPr>
          <a:lstStyle/>
          <a:p>
            <a:pPr lvl="0" algn="just">
              <a:lnSpc>
                <a:spcPct val="150000"/>
              </a:lnSpc>
              <a:buFont typeface="Wingdings" pitchFamily="2" charset="2"/>
              <a:buChar char="q"/>
            </a:pPr>
            <a:r>
              <a:rPr lang="en-US" sz="1400" dirty="0" smtClean="0">
                <a:solidFill>
                  <a:prstClr val="black"/>
                </a:solidFill>
                <a:latin typeface="Verdana" pitchFamily="34" charset="0"/>
                <a:ea typeface="Verdana" pitchFamily="34" charset="0"/>
                <a:cs typeface="Verdana" pitchFamily="34" charset="0"/>
              </a:rPr>
              <a:t>The whole process of the consultation formally launched  in the second quarter of 2012.</a:t>
            </a:r>
          </a:p>
          <a:p>
            <a:pPr lvl="0" algn="just">
              <a:lnSpc>
                <a:spcPct val="150000"/>
              </a:lnSpc>
              <a:buFont typeface="Wingdings" pitchFamily="2" charset="2"/>
              <a:buChar char="q"/>
            </a:pPr>
            <a:r>
              <a:rPr lang="en-US" sz="1400" b="1" i="1" dirty="0" smtClean="0">
                <a:solidFill>
                  <a:prstClr val="black"/>
                </a:solidFill>
                <a:latin typeface="Verdana" pitchFamily="34" charset="0"/>
                <a:ea typeface="Verdana" pitchFamily="34" charset="0"/>
                <a:cs typeface="Verdana" pitchFamily="34" charset="0"/>
              </a:rPr>
              <a:t>The  major milestones of the consultation are the followings:</a:t>
            </a:r>
          </a:p>
          <a:p>
            <a:pPr marL="630238" lvl="0" indent="-349250" algn="just">
              <a:lnSpc>
                <a:spcPct val="150000"/>
              </a:lnSpc>
              <a:buFont typeface="Wingdings" pitchFamily="2" charset="2"/>
              <a:buChar char="Ø"/>
            </a:pPr>
            <a:r>
              <a:rPr lang="en-US" sz="1400" dirty="0" smtClean="0">
                <a:solidFill>
                  <a:prstClr val="black"/>
                </a:solidFill>
                <a:latin typeface="Verdana" pitchFamily="34" charset="0"/>
                <a:ea typeface="Verdana" pitchFamily="34" charset="0"/>
                <a:cs typeface="Verdana" pitchFamily="34" charset="0"/>
              </a:rPr>
              <a:t> </a:t>
            </a:r>
            <a:r>
              <a:rPr lang="en-US" sz="1400" b="1" i="1" dirty="0" smtClean="0">
                <a:solidFill>
                  <a:prstClr val="black"/>
                </a:solidFill>
                <a:latin typeface="Verdana" pitchFamily="34" charset="0"/>
                <a:ea typeface="Verdana" pitchFamily="34" charset="0"/>
                <a:cs typeface="Verdana" pitchFamily="34" charset="0"/>
              </a:rPr>
              <a:t>April 2012:</a:t>
            </a:r>
            <a:endParaRPr lang="el-GR" sz="1400" b="1" i="1" dirty="0">
              <a:solidFill>
                <a:prstClr val="black"/>
              </a:solidFill>
              <a:latin typeface="Verdana" pitchFamily="34" charset="0"/>
              <a:ea typeface="Verdana" pitchFamily="34" charset="0"/>
              <a:cs typeface="Verdana" pitchFamily="34" charset="0"/>
            </a:endParaRPr>
          </a:p>
          <a:p>
            <a:pPr marL="808038" lvl="0" indent="-177800" algn="just">
              <a:lnSpc>
                <a:spcPct val="150000"/>
              </a:lnSpc>
              <a:buFont typeface="Wingdings" panose="05000000000000000000" pitchFamily="2" charset="2"/>
              <a:buChar char="§"/>
            </a:pPr>
            <a:r>
              <a:rPr lang="en-US" sz="1400" dirty="0" smtClean="0">
                <a:latin typeface="Verdana" pitchFamily="34" charset="0"/>
                <a:ea typeface="Verdana" pitchFamily="34" charset="0"/>
                <a:cs typeface="Verdana" pitchFamily="34" charset="0"/>
              </a:rPr>
              <a:t>The NCA informed all the competent Bodies concerning the programming period framework 2014-2020</a:t>
            </a:r>
            <a:r>
              <a:rPr lang="el-GR" sz="1400" dirty="0" smtClean="0">
                <a:latin typeface="Verdana" pitchFamily="34" charset="0"/>
                <a:ea typeface="Verdana" pitchFamily="34" charset="0"/>
                <a:cs typeface="Verdana" pitchFamily="34" charset="0"/>
              </a:rPr>
              <a:t> </a:t>
            </a:r>
            <a:r>
              <a:rPr lang="en-US" sz="1400" dirty="0" smtClean="0">
                <a:latin typeface="Verdana" pitchFamily="34" charset="0"/>
                <a:ea typeface="Verdana" pitchFamily="34" charset="0"/>
                <a:cs typeface="Verdana" pitchFamily="34" charset="0"/>
              </a:rPr>
              <a:t>by the first circular  and requested for  </a:t>
            </a:r>
            <a:r>
              <a:rPr lang="en-US" sz="1400" b="1" i="1" dirty="0" smtClean="0">
                <a:latin typeface="Verdana" pitchFamily="34" charset="0"/>
                <a:ea typeface="Verdana" pitchFamily="34" charset="0"/>
                <a:cs typeface="Verdana" pitchFamily="34" charset="0"/>
              </a:rPr>
              <a:t>the formation of the initial proposal strategy  at the national, </a:t>
            </a:r>
            <a:r>
              <a:rPr lang="en-US" sz="1400" b="1" i="1" dirty="0" err="1" smtClean="0">
                <a:latin typeface="Verdana" pitchFamily="34" charset="0"/>
                <a:ea typeface="Verdana" pitchFamily="34" charset="0"/>
                <a:cs typeface="Verdana" pitchFamily="34" charset="0"/>
              </a:rPr>
              <a:t>sectoral</a:t>
            </a:r>
            <a:r>
              <a:rPr lang="en-US" sz="1400" b="1" i="1" dirty="0" smtClean="0">
                <a:latin typeface="Verdana" pitchFamily="34" charset="0"/>
                <a:ea typeface="Verdana" pitchFamily="34" charset="0"/>
                <a:cs typeface="Verdana" pitchFamily="34" charset="0"/>
              </a:rPr>
              <a:t> and regional level.</a:t>
            </a:r>
          </a:p>
          <a:p>
            <a:pPr marL="808038" lvl="0" indent="-177800" algn="just">
              <a:lnSpc>
                <a:spcPct val="150000"/>
              </a:lnSpc>
              <a:buFont typeface="Wingdings" panose="05000000000000000000" pitchFamily="2" charset="2"/>
              <a:buChar char="§"/>
            </a:pPr>
            <a:r>
              <a:rPr lang="en-US" sz="1400" dirty="0" smtClean="0">
                <a:latin typeface="Verdana" pitchFamily="34" charset="0"/>
                <a:ea typeface="Verdana" pitchFamily="34" charset="0"/>
                <a:cs typeface="Verdana" pitchFamily="34" charset="0"/>
              </a:rPr>
              <a:t>The NCA worked out the </a:t>
            </a:r>
            <a:r>
              <a:rPr lang="en-US" sz="1400" b="1" i="1" dirty="0" smtClean="0">
                <a:latin typeface="Verdana" pitchFamily="34" charset="0"/>
                <a:ea typeface="Verdana" pitchFamily="34" charset="0"/>
                <a:cs typeface="Verdana" pitchFamily="34" charset="0"/>
              </a:rPr>
              <a:t>Directions of the National Development Strategy (NDS) 2014 – 2020 </a:t>
            </a:r>
            <a:r>
              <a:rPr lang="en-US" sz="1400" dirty="0" smtClean="0">
                <a:latin typeface="Verdana" pitchFamily="34" charset="0"/>
                <a:ea typeface="Verdana" pitchFamily="34" charset="0"/>
                <a:cs typeface="Verdana" pitchFamily="34" charset="0"/>
              </a:rPr>
              <a:t>taking  into consideration the </a:t>
            </a:r>
            <a:r>
              <a:rPr lang="en-US" sz="1400" dirty="0">
                <a:latin typeface="Verdana" pitchFamily="34" charset="0"/>
                <a:ea typeface="Verdana" pitchFamily="34" charset="0"/>
                <a:cs typeface="Verdana" pitchFamily="34" charset="0"/>
              </a:rPr>
              <a:t>feedback of the competent </a:t>
            </a:r>
            <a:r>
              <a:rPr lang="en-US" sz="1400" dirty="0" smtClean="0">
                <a:latin typeface="Verdana" pitchFamily="34" charset="0"/>
                <a:ea typeface="Verdana" pitchFamily="34" charset="0"/>
                <a:cs typeface="Verdana" pitchFamily="34" charset="0"/>
              </a:rPr>
              <a:t>Bodies</a:t>
            </a:r>
            <a:r>
              <a:rPr lang="en-US" sz="1400" dirty="0">
                <a:latin typeface="Verdana" pitchFamily="34" charset="0"/>
                <a:ea typeface="Verdana" pitchFamily="34" charset="0"/>
                <a:cs typeface="Verdana" pitchFamily="34" charset="0"/>
              </a:rPr>
              <a:t>.</a:t>
            </a:r>
            <a:endParaRPr lang="en-US" sz="1400" dirty="0" smtClean="0">
              <a:latin typeface="Verdana" pitchFamily="34" charset="0"/>
              <a:ea typeface="Verdana" pitchFamily="34" charset="0"/>
              <a:cs typeface="Verdana" pitchFamily="34" charset="0"/>
            </a:endParaRPr>
          </a:p>
          <a:p>
            <a:pPr marL="630238" lvl="0" indent="-363538" algn="just">
              <a:lnSpc>
                <a:spcPct val="150000"/>
              </a:lnSpc>
              <a:buFont typeface="Wingdings" pitchFamily="2" charset="2"/>
              <a:buChar char="Ø"/>
            </a:pPr>
            <a:r>
              <a:rPr lang="en-US" sz="1400" b="1" i="1" dirty="0" smtClean="0">
                <a:latin typeface="Verdana" pitchFamily="34" charset="0"/>
                <a:ea typeface="Verdana" pitchFamily="34" charset="0"/>
                <a:cs typeface="Verdana" pitchFamily="34" charset="0"/>
              </a:rPr>
              <a:t>March 2013:</a:t>
            </a:r>
          </a:p>
          <a:p>
            <a:pPr marL="630238" lvl="0" indent="0" algn="just">
              <a:lnSpc>
                <a:spcPct val="150000"/>
              </a:lnSpc>
              <a:buNone/>
            </a:pPr>
            <a:r>
              <a:rPr lang="en-US" sz="1400" dirty="0" smtClean="0">
                <a:latin typeface="Verdana" pitchFamily="34" charset="0"/>
                <a:ea typeface="Verdana" pitchFamily="34" charset="0"/>
                <a:cs typeface="Verdana" pitchFamily="34" charset="0"/>
              </a:rPr>
              <a:t>The policy makers at the </a:t>
            </a:r>
            <a:r>
              <a:rPr lang="en-US" sz="1400" dirty="0" err="1" smtClean="0">
                <a:latin typeface="Verdana" pitchFamily="34" charset="0"/>
                <a:ea typeface="Verdana" pitchFamily="34" charset="0"/>
                <a:cs typeface="Verdana" pitchFamily="34" charset="0"/>
              </a:rPr>
              <a:t>sectoral</a:t>
            </a:r>
            <a:r>
              <a:rPr lang="en-US" sz="1400" dirty="0" smtClean="0">
                <a:latin typeface="Verdana" pitchFamily="34" charset="0"/>
                <a:ea typeface="Verdana" pitchFamily="34" charset="0"/>
                <a:cs typeface="Verdana" pitchFamily="34" charset="0"/>
              </a:rPr>
              <a:t> &amp; regional level </a:t>
            </a:r>
            <a:r>
              <a:rPr lang="en-US" sz="1400" b="1" i="1" dirty="0" smtClean="0">
                <a:latin typeface="Verdana" pitchFamily="34" charset="0"/>
                <a:ea typeface="Verdana" pitchFamily="34" charset="0"/>
                <a:cs typeface="Verdana" pitchFamily="34" charset="0"/>
              </a:rPr>
              <a:t>requested for the formation of proposals for the NDS 2014-2020 in the context of the 2</a:t>
            </a:r>
            <a:r>
              <a:rPr lang="en-US" sz="1400" b="1" i="1" baseline="30000" dirty="0" smtClean="0">
                <a:latin typeface="Verdana" pitchFamily="34" charset="0"/>
                <a:ea typeface="Verdana" pitchFamily="34" charset="0"/>
                <a:cs typeface="Verdana" pitchFamily="34" charset="0"/>
              </a:rPr>
              <a:t>nd</a:t>
            </a:r>
            <a:r>
              <a:rPr lang="en-US" sz="1400" b="1" i="1" dirty="0" smtClean="0">
                <a:latin typeface="Verdana" pitchFamily="34" charset="0"/>
                <a:ea typeface="Verdana" pitchFamily="34" charset="0"/>
                <a:cs typeface="Verdana" pitchFamily="34" charset="0"/>
              </a:rPr>
              <a:t> circular. </a:t>
            </a:r>
          </a:p>
          <a:p>
            <a:pPr marL="630238" lvl="0" indent="0" algn="just">
              <a:lnSpc>
                <a:spcPct val="150000"/>
              </a:lnSpc>
              <a:buNone/>
            </a:pPr>
            <a:r>
              <a:rPr lang="en-US" sz="1400" b="1" i="1" dirty="0" smtClean="0">
                <a:latin typeface="Verdana" pitchFamily="34" charset="0"/>
                <a:ea typeface="Verdana" pitchFamily="34" charset="0"/>
                <a:cs typeface="Verdana" pitchFamily="34" charset="0"/>
              </a:rPr>
              <a:t>These proposals utilized as inputs </a:t>
            </a:r>
            <a:r>
              <a:rPr lang="en-US" sz="1400" dirty="0" smtClean="0">
                <a:latin typeface="Verdana" pitchFamily="34" charset="0"/>
                <a:ea typeface="Verdana" pitchFamily="34" charset="0"/>
                <a:cs typeface="Verdana" pitchFamily="34" charset="0"/>
              </a:rPr>
              <a:t>for the thematic modules of the PA regarding the analysis of disparities, development needs and growth potential, the analysis of thematic priorities and horizontal principles implementation of the PA.</a:t>
            </a:r>
          </a:p>
          <a:p>
            <a:pPr marL="355600" lvl="0" indent="-355600" algn="just">
              <a:lnSpc>
                <a:spcPct val="150000"/>
              </a:lnSpc>
              <a:buFont typeface="Wingdings" pitchFamily="2" charset="2"/>
              <a:buChar char="Ø"/>
            </a:pPr>
            <a:endParaRPr lang="en-US"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3659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692696"/>
            <a:ext cx="8229600" cy="432048"/>
          </a:xfrm>
        </p:spPr>
        <p:txBody>
          <a:bodyPr>
            <a:normAutofit fontScale="90000"/>
          </a:bodyPr>
          <a:lstStyle/>
          <a:p>
            <a:r>
              <a:rPr lang="en-US" sz="2000" b="1" i="1" dirty="0" smtClean="0">
                <a:solidFill>
                  <a:srgbClr val="006666"/>
                </a:solidFill>
                <a:latin typeface="Verdana" pitchFamily="34" charset="0"/>
                <a:ea typeface="Verdana" pitchFamily="34" charset="0"/>
                <a:cs typeface="Verdana" pitchFamily="34" charset="0"/>
              </a:rPr>
              <a:t>CONSULTATION PROCEDURES</a:t>
            </a:r>
            <a:r>
              <a:rPr lang="el-GR" sz="2000" dirty="0" smtClean="0">
                <a:solidFill>
                  <a:srgbClr val="006666"/>
                </a:solidFill>
                <a:latin typeface="Verdana" pitchFamily="34" charset="0"/>
                <a:ea typeface="Verdana" pitchFamily="34" charset="0"/>
                <a:cs typeface="Verdana" pitchFamily="34" charset="0"/>
              </a:rPr>
              <a:t/>
            </a:r>
            <a:br>
              <a:rPr lang="el-GR" sz="2000" dirty="0" smtClean="0">
                <a:solidFill>
                  <a:srgbClr val="006666"/>
                </a:solidFill>
                <a:latin typeface="Verdana" pitchFamily="34" charset="0"/>
                <a:ea typeface="Verdana" pitchFamily="34" charset="0"/>
                <a:cs typeface="Verdana" pitchFamily="34" charset="0"/>
              </a:rPr>
            </a:br>
            <a:endParaRPr lang="el-GR" sz="2000" dirty="0">
              <a:solidFill>
                <a:srgbClr val="006666"/>
              </a:solidFill>
            </a:endParaRPr>
          </a:p>
        </p:txBody>
      </p:sp>
      <p:sp>
        <p:nvSpPr>
          <p:cNvPr id="3" name="Θέση περιεχομένου 2"/>
          <p:cNvSpPr>
            <a:spLocks noGrp="1"/>
          </p:cNvSpPr>
          <p:nvPr>
            <p:ph idx="1"/>
          </p:nvPr>
        </p:nvSpPr>
        <p:spPr>
          <a:xfrm>
            <a:off x="457200" y="1124743"/>
            <a:ext cx="8229600" cy="5472609"/>
          </a:xfrm>
        </p:spPr>
        <p:txBody>
          <a:bodyPr>
            <a:normAutofit fontScale="92500" lnSpcReduction="20000"/>
          </a:bodyPr>
          <a:lstStyle/>
          <a:p>
            <a:pPr lvl="0" algn="just">
              <a:lnSpc>
                <a:spcPct val="200000"/>
              </a:lnSpc>
              <a:buFont typeface="Wingdings" pitchFamily="2" charset="2"/>
              <a:buChar char="q"/>
            </a:pPr>
            <a:r>
              <a:rPr lang="en-US" sz="1400" b="1" i="1" dirty="0" smtClean="0">
                <a:solidFill>
                  <a:prstClr val="black"/>
                </a:solidFill>
                <a:latin typeface="Verdana" pitchFamily="34" charset="0"/>
                <a:ea typeface="Verdana" pitchFamily="34" charset="0"/>
                <a:cs typeface="Verdana" pitchFamily="34" charset="0"/>
              </a:rPr>
              <a:t>April &amp; May 2013:</a:t>
            </a:r>
          </a:p>
          <a:p>
            <a:pPr lvl="0" indent="-3175" algn="just">
              <a:lnSpc>
                <a:spcPct val="200000"/>
              </a:lnSpc>
              <a:buNone/>
            </a:pPr>
            <a:r>
              <a:rPr lang="en-US" sz="1400" b="1" i="1" dirty="0" smtClean="0">
                <a:solidFill>
                  <a:prstClr val="black"/>
                </a:solidFill>
                <a:latin typeface="Verdana" pitchFamily="34" charset="0"/>
                <a:ea typeface="Verdana" pitchFamily="34" charset="0"/>
                <a:cs typeface="Verdana" pitchFamily="34" charset="0"/>
              </a:rPr>
              <a:t>The first National Development Conference took place, </a:t>
            </a:r>
            <a:r>
              <a:rPr lang="en-US" sz="1400" dirty="0" smtClean="0">
                <a:solidFill>
                  <a:prstClr val="black"/>
                </a:solidFill>
                <a:latin typeface="Verdana" pitchFamily="34" charset="0"/>
                <a:ea typeface="Verdana" pitchFamily="34" charset="0"/>
                <a:cs typeface="Verdana" pitchFamily="34" charset="0"/>
              </a:rPr>
              <a:t>organized by the NCA, 13 regional conferences and Information Days held for the Regional Innovation Strategy (RIS3) in each region, organized by the regional authorities and separate national development conferences took place, organized  by the respective  Ministries.</a:t>
            </a:r>
          </a:p>
          <a:p>
            <a:pPr lvl="0" algn="just">
              <a:lnSpc>
                <a:spcPct val="200000"/>
              </a:lnSpc>
              <a:buFont typeface="Wingdings" pitchFamily="2" charset="2"/>
              <a:buChar char="q"/>
            </a:pPr>
            <a:r>
              <a:rPr lang="en-US" sz="1400" b="1" i="1" dirty="0" smtClean="0">
                <a:solidFill>
                  <a:prstClr val="black"/>
                </a:solidFill>
                <a:latin typeface="Verdana" pitchFamily="34" charset="0"/>
                <a:ea typeface="Verdana" pitchFamily="34" charset="0"/>
                <a:cs typeface="Verdana" pitchFamily="34" charset="0"/>
              </a:rPr>
              <a:t>The Ministries and the Regional Authorities requested </a:t>
            </a:r>
            <a:r>
              <a:rPr lang="en-US" sz="1400" dirty="0" smtClean="0">
                <a:solidFill>
                  <a:prstClr val="black"/>
                </a:solidFill>
                <a:latin typeface="Verdana" pitchFamily="34" charset="0"/>
                <a:ea typeface="Verdana" pitchFamily="34" charset="0"/>
                <a:cs typeface="Verdana" pitchFamily="34" charset="0"/>
              </a:rPr>
              <a:t>in the form of a questionnaire their contribution to an integrated approach of the spatial development.</a:t>
            </a:r>
          </a:p>
          <a:p>
            <a:pPr lvl="0" algn="just">
              <a:lnSpc>
                <a:spcPct val="200000"/>
              </a:lnSpc>
              <a:buFont typeface="Wingdings" pitchFamily="2" charset="2"/>
              <a:buChar char="q"/>
            </a:pPr>
            <a:r>
              <a:rPr lang="en-US" sz="1400" b="1" i="1" dirty="0" smtClean="0">
                <a:solidFill>
                  <a:prstClr val="black"/>
                </a:solidFill>
                <a:latin typeface="Verdana" pitchFamily="34" charset="0"/>
                <a:ea typeface="Verdana" pitchFamily="34" charset="0"/>
                <a:cs typeface="Verdana" pitchFamily="34" charset="0"/>
              </a:rPr>
              <a:t>The competent Ministries </a:t>
            </a:r>
            <a:r>
              <a:rPr lang="en-US" sz="1400" dirty="0" smtClean="0">
                <a:solidFill>
                  <a:prstClr val="black"/>
                </a:solidFill>
                <a:latin typeface="Verdana" pitchFamily="34" charset="0"/>
                <a:ea typeface="Verdana" pitchFamily="34" charset="0"/>
                <a:cs typeface="Verdana" pitchFamily="34" charset="0"/>
              </a:rPr>
              <a:t>requested for the written contributions to assessing the  fulfillment of the EACs criteria.</a:t>
            </a:r>
          </a:p>
          <a:p>
            <a:pPr lvl="0" algn="just">
              <a:lnSpc>
                <a:spcPct val="200000"/>
              </a:lnSpc>
              <a:buFont typeface="Wingdings" pitchFamily="2" charset="2"/>
              <a:buChar char="q"/>
            </a:pPr>
            <a:r>
              <a:rPr lang="en-US" sz="1400" b="1" i="1" dirty="0" smtClean="0">
                <a:solidFill>
                  <a:prstClr val="black"/>
                </a:solidFill>
                <a:latin typeface="Verdana" pitchFamily="34" charset="0"/>
                <a:ea typeface="Verdana" pitchFamily="34" charset="0"/>
                <a:cs typeface="Verdana" pitchFamily="34" charset="0"/>
              </a:rPr>
              <a:t>The NCA </a:t>
            </a:r>
            <a:r>
              <a:rPr lang="en-US" sz="1400" dirty="0" smtClean="0">
                <a:solidFill>
                  <a:prstClr val="black"/>
                </a:solidFill>
                <a:latin typeface="Verdana" pitchFamily="34" charset="0"/>
                <a:ea typeface="Verdana" pitchFamily="34" charset="0"/>
                <a:cs typeface="Verdana" pitchFamily="34" charset="0"/>
              </a:rPr>
              <a:t>was in constant contact with all the involved stakeholders throughout the preparation of the PA in order their proposals to be integrated into the PA.</a:t>
            </a:r>
          </a:p>
          <a:p>
            <a:pPr lvl="0">
              <a:lnSpc>
                <a:spcPct val="150000"/>
              </a:lnSpc>
              <a:buFont typeface="Wingdings" pitchFamily="2" charset="2"/>
              <a:buChar char="q"/>
            </a:pPr>
            <a:r>
              <a:rPr lang="en-US" sz="1400" b="1" dirty="0">
                <a:solidFill>
                  <a:prstClr val="black"/>
                </a:solidFill>
                <a:latin typeface="Verdana" pitchFamily="34" charset="0"/>
                <a:ea typeface="Verdana" pitchFamily="34" charset="0"/>
                <a:cs typeface="Verdana" pitchFamily="34" charset="0"/>
              </a:rPr>
              <a:t>January 2014:</a:t>
            </a:r>
          </a:p>
          <a:p>
            <a:pPr marL="355600" lvl="0" indent="0" algn="just">
              <a:lnSpc>
                <a:spcPct val="150000"/>
              </a:lnSpc>
              <a:buNone/>
            </a:pPr>
            <a:r>
              <a:rPr lang="en-US" sz="1400" dirty="0">
                <a:solidFill>
                  <a:prstClr val="black"/>
                </a:solidFill>
                <a:latin typeface="Verdana" pitchFamily="34" charset="0"/>
                <a:ea typeface="Verdana" pitchFamily="34" charset="0"/>
                <a:cs typeface="Verdana" pitchFamily="34" charset="0"/>
              </a:rPr>
              <a:t>The Ministries and the Regional authorities </a:t>
            </a:r>
            <a:r>
              <a:rPr lang="en-US" sz="1400" dirty="0" smtClean="0">
                <a:solidFill>
                  <a:prstClr val="black"/>
                </a:solidFill>
                <a:latin typeface="Verdana" pitchFamily="34" charset="0"/>
                <a:ea typeface="Verdana" pitchFamily="34" charset="0"/>
                <a:cs typeface="Verdana" pitchFamily="34" charset="0"/>
              </a:rPr>
              <a:t>informed </a:t>
            </a:r>
            <a:r>
              <a:rPr lang="en-US" sz="1400" dirty="0">
                <a:solidFill>
                  <a:prstClr val="black"/>
                </a:solidFill>
                <a:latin typeface="Verdana" pitchFamily="34" charset="0"/>
                <a:ea typeface="Verdana" pitchFamily="34" charset="0"/>
                <a:cs typeface="Verdana" pitchFamily="34" charset="0"/>
              </a:rPr>
              <a:t>by the 3</a:t>
            </a:r>
            <a:r>
              <a:rPr lang="en-US" sz="1400" baseline="30000" dirty="0">
                <a:solidFill>
                  <a:prstClr val="black"/>
                </a:solidFill>
                <a:latin typeface="Verdana" pitchFamily="34" charset="0"/>
                <a:ea typeface="Verdana" pitchFamily="34" charset="0"/>
                <a:cs typeface="Verdana" pitchFamily="34" charset="0"/>
              </a:rPr>
              <a:t>rd</a:t>
            </a:r>
            <a:r>
              <a:rPr lang="en-US" sz="1400" dirty="0">
                <a:solidFill>
                  <a:prstClr val="black"/>
                </a:solidFill>
                <a:latin typeface="Verdana" pitchFamily="34" charset="0"/>
                <a:ea typeface="Verdana" pitchFamily="34" charset="0"/>
                <a:cs typeface="Verdana" pitchFamily="34" charset="0"/>
              </a:rPr>
              <a:t> Circular (sent by the NCA) </a:t>
            </a:r>
            <a:r>
              <a:rPr lang="en-US" sz="1400" b="1" i="1" dirty="0">
                <a:solidFill>
                  <a:prstClr val="black"/>
                </a:solidFill>
                <a:latin typeface="Verdana" pitchFamily="34" charset="0"/>
                <a:ea typeface="Verdana" pitchFamily="34" charset="0"/>
                <a:cs typeface="Verdana" pitchFamily="34" charset="0"/>
              </a:rPr>
              <a:t>concerning the principles and rules governing the structure and context of the </a:t>
            </a:r>
            <a:r>
              <a:rPr lang="en-US" sz="1400" b="1" i="1" dirty="0" smtClean="0">
                <a:solidFill>
                  <a:prstClr val="black"/>
                </a:solidFill>
                <a:latin typeface="Verdana" pitchFamily="34" charset="0"/>
                <a:ea typeface="Verdana" pitchFamily="34" charset="0"/>
                <a:cs typeface="Verdana" pitchFamily="34" charset="0"/>
              </a:rPr>
              <a:t>OPs </a:t>
            </a:r>
            <a:r>
              <a:rPr lang="en-US" sz="1400" b="1" i="1" dirty="0">
                <a:solidFill>
                  <a:prstClr val="black"/>
                </a:solidFill>
                <a:latin typeface="Verdana" pitchFamily="34" charset="0"/>
                <a:ea typeface="Verdana" pitchFamily="34" charset="0"/>
                <a:cs typeface="Verdana" pitchFamily="34" charset="0"/>
              </a:rPr>
              <a:t>2014-20200 of ERDF, ESF &amp; CF.</a:t>
            </a:r>
            <a:endParaRPr lang="en-US" sz="1400" dirty="0">
              <a:solidFill>
                <a:prstClr val="black"/>
              </a:solidFill>
              <a:latin typeface="Verdana" pitchFamily="34" charset="0"/>
              <a:ea typeface="Verdana" pitchFamily="34" charset="0"/>
              <a:cs typeface="Verdana" pitchFamily="34" charset="0"/>
            </a:endParaRPr>
          </a:p>
          <a:p>
            <a:pPr lvl="0" algn="just">
              <a:lnSpc>
                <a:spcPct val="200000"/>
              </a:lnSpc>
              <a:buFont typeface="Wingdings" pitchFamily="2" charset="2"/>
              <a:buChar char="q"/>
            </a:pPr>
            <a:endParaRPr lang="en-US" sz="1400" dirty="0" smtClean="0">
              <a:solidFill>
                <a:prstClr val="black"/>
              </a:solidFill>
              <a:latin typeface="Verdana" pitchFamily="34" charset="0"/>
              <a:ea typeface="Verdana" pitchFamily="34" charset="0"/>
              <a:cs typeface="Verdana" pitchFamily="34" charset="0"/>
            </a:endParaRPr>
          </a:p>
          <a:p>
            <a:pPr lvl="0" algn="just">
              <a:lnSpc>
                <a:spcPct val="200000"/>
              </a:lnSpc>
              <a:buNone/>
            </a:pPr>
            <a:endParaRPr lang="el-GR" sz="1400" dirty="0">
              <a:solidFill>
                <a:prstClr val="black"/>
              </a:solidFill>
              <a:latin typeface="Verdana" pitchFamily="34" charset="0"/>
              <a:ea typeface="Verdana" pitchFamily="34" charset="0"/>
              <a:cs typeface="Verdana" pitchFamily="34" charset="0"/>
            </a:endParaRPr>
          </a:p>
          <a:p>
            <a:pPr>
              <a:lnSpc>
                <a:spcPct val="200000"/>
              </a:lnSpc>
            </a:pPr>
            <a:endParaRPr lang="el-GR" sz="1600" dirty="0"/>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8782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706686"/>
            <a:ext cx="8229600" cy="634082"/>
          </a:xfrm>
        </p:spPr>
        <p:txBody>
          <a:bodyPr>
            <a:noAutofit/>
          </a:bodyPr>
          <a:lstStyle/>
          <a:p>
            <a:r>
              <a:rPr lang="en-US" sz="2000" b="1" i="1" dirty="0" smtClean="0">
                <a:latin typeface="Verdana" pitchFamily="34" charset="0"/>
                <a:ea typeface="Verdana" pitchFamily="34" charset="0"/>
                <a:cs typeface="Verdana" pitchFamily="34" charset="0"/>
              </a:rPr>
              <a:t>The Actions taken to facilitate a wide involvement and an active participation of the partners</a:t>
            </a:r>
            <a:endParaRPr lang="el-GR" sz="2000" b="1" i="1" dirty="0">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0" y="1484784"/>
            <a:ext cx="9144000" cy="5688632"/>
          </a:xfrm>
        </p:spPr>
        <p:txBody>
          <a:bodyPr>
            <a:normAutofit/>
          </a:bodyPr>
          <a:lstStyle/>
          <a:p>
            <a:pPr marL="719138" indent="-363538" algn="just">
              <a:lnSpc>
                <a:spcPct val="150000"/>
              </a:lnSpc>
              <a:buFont typeface="Wingdings" pitchFamily="2" charset="2"/>
              <a:buChar char="q"/>
            </a:pPr>
            <a:r>
              <a:rPr lang="en-US" sz="1400" b="1" i="1" dirty="0" smtClean="0">
                <a:latin typeface="Verdana" pitchFamily="34" charset="0"/>
                <a:ea typeface="Verdana" pitchFamily="34" charset="0"/>
                <a:cs typeface="Verdana" pitchFamily="34" charset="0"/>
              </a:rPr>
              <a:t>In the portal  </a:t>
            </a:r>
            <a:r>
              <a:rPr lang="en-US" sz="1400" b="1" dirty="0" smtClean="0">
                <a:latin typeface="Verdana" pitchFamily="34" charset="0"/>
                <a:ea typeface="Verdana" pitchFamily="34" charset="0"/>
                <a:cs typeface="Verdana" pitchFamily="34" charset="0"/>
                <a:hlinkClick r:id="rId3"/>
              </a:rPr>
              <a:t>www.espa.gr</a:t>
            </a:r>
            <a:r>
              <a:rPr lang="en-US" sz="1400" dirty="0" smtClean="0">
                <a:latin typeface="Verdana" pitchFamily="34" charset="0"/>
                <a:ea typeface="Verdana" pitchFamily="34" charset="0"/>
                <a:cs typeface="Verdana" pitchFamily="34" charset="0"/>
              </a:rPr>
              <a:t>   and </a:t>
            </a:r>
            <a:r>
              <a:rPr lang="en-US" sz="1400" b="1" i="1" dirty="0" smtClean="0">
                <a:latin typeface="Verdana" pitchFamily="34" charset="0"/>
                <a:ea typeface="Verdana" pitchFamily="34" charset="0"/>
                <a:cs typeface="Verdana" pitchFamily="34" charset="0"/>
              </a:rPr>
              <a:t>on the websites of the Ministries and the Regional Authorities,</a:t>
            </a:r>
            <a:r>
              <a:rPr lang="en-US" sz="1400" dirty="0" smtClean="0">
                <a:latin typeface="Verdana" pitchFamily="34" charset="0"/>
                <a:ea typeface="Verdana" pitchFamily="34" charset="0"/>
                <a:cs typeface="Verdana" pitchFamily="34" charset="0"/>
              </a:rPr>
              <a:t> a dedicated space has been created related to the new programming period 2014 -2020.</a:t>
            </a:r>
          </a:p>
          <a:p>
            <a:pPr marL="719138" indent="-363538" algn="just">
              <a:lnSpc>
                <a:spcPct val="150000"/>
              </a:lnSpc>
              <a:buFont typeface="Wingdings" pitchFamily="2" charset="2"/>
              <a:buChar char="q"/>
            </a:pPr>
            <a:r>
              <a:rPr lang="en-US" sz="1400" dirty="0" smtClean="0">
                <a:latin typeface="Verdana" pitchFamily="34" charset="0"/>
                <a:ea typeface="Verdana" pitchFamily="34" charset="0"/>
                <a:cs typeface="Verdana" pitchFamily="34" charset="0"/>
              </a:rPr>
              <a:t>All the key supporting documents of the Development Strategy 2014-2020, the current legislative framework, the working documents of the Commission and other relevant information </a:t>
            </a:r>
            <a:r>
              <a:rPr lang="en-US" sz="1400" b="1" i="1" dirty="0" smtClean="0">
                <a:latin typeface="Verdana" pitchFamily="34" charset="0"/>
                <a:ea typeface="Verdana" pitchFamily="34" charset="0"/>
                <a:cs typeface="Verdana" pitchFamily="34" charset="0"/>
              </a:rPr>
              <a:t>posted on line</a:t>
            </a:r>
            <a:r>
              <a:rPr lang="el-GR" sz="1400" b="1" i="1" dirty="0" smtClean="0">
                <a:latin typeface="Verdana" pitchFamily="34" charset="0"/>
                <a:ea typeface="Verdana" pitchFamily="34" charset="0"/>
                <a:cs typeface="Verdana" pitchFamily="34" charset="0"/>
              </a:rPr>
              <a:t> </a:t>
            </a:r>
            <a:r>
              <a:rPr lang="en-US" sz="1400" b="1" i="1" dirty="0" smtClean="0">
                <a:latin typeface="Verdana" pitchFamily="34" charset="0"/>
                <a:ea typeface="Verdana" pitchFamily="34" charset="0"/>
                <a:cs typeface="Verdana" pitchFamily="34" charset="0"/>
              </a:rPr>
              <a:t>and all these tools enabled  the partners to comment and ask questions.</a:t>
            </a:r>
          </a:p>
          <a:p>
            <a:pPr marL="719138" indent="-363538" algn="just">
              <a:lnSpc>
                <a:spcPct val="150000"/>
              </a:lnSpc>
              <a:buFont typeface="Wingdings" pitchFamily="2" charset="2"/>
              <a:buChar char="q"/>
            </a:pPr>
            <a:r>
              <a:rPr lang="en-US" sz="1400" dirty="0" smtClean="0">
                <a:latin typeface="Verdana" pitchFamily="34" charset="0"/>
                <a:ea typeface="Verdana" pitchFamily="34" charset="0"/>
                <a:cs typeface="Verdana" pitchFamily="34" charset="0"/>
              </a:rPr>
              <a:t>In all the Authorities (at the national and regional level) involved in the preparation of the Cohesion Policy 2014-2020</a:t>
            </a:r>
            <a:r>
              <a:rPr lang="en-US" sz="1400" b="1" i="1" dirty="0" smtClean="0">
                <a:latin typeface="Verdana" pitchFamily="34" charset="0"/>
                <a:ea typeface="Verdana" pitchFamily="34" charset="0"/>
                <a:cs typeface="Verdana" pitchFamily="34" charset="0"/>
              </a:rPr>
              <a:t>, there is available an electronic space where the relevant documents concerning the consultation of the preparation of the PA and the preparation of the new OPs can be posted.</a:t>
            </a:r>
          </a:p>
          <a:p>
            <a:pPr marL="719138" indent="-363538" algn="just">
              <a:lnSpc>
                <a:spcPct val="150000"/>
              </a:lnSpc>
              <a:buFont typeface="Wingdings" pitchFamily="2" charset="2"/>
              <a:buChar char="q"/>
            </a:pPr>
            <a:r>
              <a:rPr lang="en-US" sz="1400" dirty="0" smtClean="0">
                <a:latin typeface="Verdana" pitchFamily="34" charset="0"/>
                <a:ea typeface="Verdana" pitchFamily="34" charset="0"/>
                <a:cs typeface="Verdana" pitchFamily="34" charset="0"/>
              </a:rPr>
              <a:t>Additionally, </a:t>
            </a:r>
            <a:r>
              <a:rPr lang="en-US" sz="1400" b="1" i="1" u="sng" dirty="0" smtClean="0">
                <a:latin typeface="Verdana" pitchFamily="34" charset="0"/>
                <a:ea typeface="Verdana" pitchFamily="34" charset="0"/>
                <a:cs typeface="Verdana" pitchFamily="34" charset="0"/>
              </a:rPr>
              <a:t>a special electronic workplace has been created under the Intranet (DIAYLOS) </a:t>
            </a:r>
            <a:r>
              <a:rPr lang="en-US" sz="1400" b="1" i="1" dirty="0" smtClean="0">
                <a:latin typeface="Verdana" pitchFamily="34" charset="0"/>
                <a:ea typeface="Verdana" pitchFamily="34" charset="0"/>
                <a:cs typeface="Verdana" pitchFamily="34" charset="0"/>
              </a:rPr>
              <a:t>for the transparency, timely information and more effective communication in the context of the consultation of the PA and the new OPs.</a:t>
            </a:r>
          </a:p>
          <a:p>
            <a:pPr indent="12700" algn="just">
              <a:lnSpc>
                <a:spcPct val="150000"/>
              </a:lnSpc>
              <a:buNone/>
            </a:pPr>
            <a:endParaRPr lang="en-US" sz="1200" b="1" i="1" dirty="0" smtClean="0">
              <a:latin typeface="Verdana" pitchFamily="34" charset="0"/>
              <a:ea typeface="Verdana" pitchFamily="34" charset="0"/>
              <a:cs typeface="Verdana" pitchFamily="34" charset="0"/>
            </a:endParaRPr>
          </a:p>
          <a:p>
            <a:pPr indent="12700" algn="just">
              <a:lnSpc>
                <a:spcPct val="150000"/>
              </a:lnSpc>
              <a:buFont typeface="Wingdings" pitchFamily="2" charset="2"/>
              <a:buChar char="q"/>
            </a:pPr>
            <a:endParaRPr lang="en-US" sz="1400" dirty="0" smtClean="0">
              <a:latin typeface="Verdana" pitchFamily="34" charset="0"/>
              <a:ea typeface="Verdana" pitchFamily="34" charset="0"/>
              <a:cs typeface="Verdana" pitchFamily="34" charset="0"/>
            </a:endParaRPr>
          </a:p>
          <a:p>
            <a:pPr indent="12700">
              <a:lnSpc>
                <a:spcPct val="120000"/>
              </a:lnSpc>
              <a:buFont typeface="Wingdings" pitchFamily="2" charset="2"/>
              <a:buChar char="§"/>
            </a:pPr>
            <a:endParaRPr lang="el-GR" sz="56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1874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3568" y="620688"/>
            <a:ext cx="8229600" cy="792088"/>
          </a:xfrm>
        </p:spPr>
        <p:txBody>
          <a:bodyPr>
            <a:noAutofit/>
          </a:bodyPr>
          <a:lstStyle/>
          <a:p>
            <a:r>
              <a:rPr lang="en-US" sz="1800" b="1" i="1" dirty="0" smtClean="0">
                <a:latin typeface="Verdana" pitchFamily="34" charset="0"/>
                <a:ea typeface="Verdana" pitchFamily="34" charset="0"/>
                <a:cs typeface="Verdana" pitchFamily="34" charset="0"/>
              </a:rPr>
              <a:t>The consultation Process of the Ministry of Environment, Energy &amp; Climate Change</a:t>
            </a:r>
            <a:endParaRPr lang="el-GR" sz="1800" b="1" i="1" dirty="0">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300125" y="1340768"/>
            <a:ext cx="8736371" cy="5112568"/>
          </a:xfrm>
        </p:spPr>
        <p:txBody>
          <a:bodyPr>
            <a:normAutofit/>
          </a:bodyPr>
          <a:lstStyle/>
          <a:p>
            <a:pPr marL="457200" lvl="1" indent="-339725" algn="just">
              <a:lnSpc>
                <a:spcPct val="150000"/>
              </a:lnSpc>
              <a:buFont typeface="Wingdings" pitchFamily="2" charset="2"/>
              <a:buChar char="q"/>
            </a:pPr>
            <a:r>
              <a:rPr lang="en-US" sz="1400" b="1" i="1" dirty="0" smtClean="0">
                <a:latin typeface="Verdana" pitchFamily="34" charset="0"/>
                <a:ea typeface="Verdana" pitchFamily="34" charset="0"/>
                <a:cs typeface="Verdana" pitchFamily="34" charset="0"/>
              </a:rPr>
              <a:t>The Ministry of Environment</a:t>
            </a:r>
            <a:r>
              <a:rPr lang="en-US" sz="1400" dirty="0" smtClean="0">
                <a:latin typeface="Verdana" pitchFamily="34" charset="0"/>
                <a:ea typeface="Verdana" pitchFamily="34" charset="0"/>
                <a:cs typeface="Verdana" pitchFamily="34" charset="0"/>
              </a:rPr>
              <a:t>, organized  the Development Conference in May 2013 presenting the Directions of the Development Strategy 2014-2020 </a:t>
            </a:r>
            <a:r>
              <a:rPr lang="en-US" sz="1400" b="1" i="1" dirty="0" smtClean="0">
                <a:latin typeface="Verdana" pitchFamily="34" charset="0"/>
                <a:ea typeface="Verdana" pitchFamily="34" charset="0"/>
                <a:cs typeface="Verdana" pitchFamily="34" charset="0"/>
              </a:rPr>
              <a:t>on the policy sectors of Environment, Energy &amp; Climate Change.</a:t>
            </a:r>
          </a:p>
          <a:p>
            <a:pPr marL="457200" lvl="1" indent="-339725" algn="just">
              <a:lnSpc>
                <a:spcPct val="150000"/>
              </a:lnSpc>
              <a:buFont typeface="Wingdings" pitchFamily="2" charset="2"/>
              <a:buChar char="q"/>
            </a:pPr>
            <a:r>
              <a:rPr lang="en-US" sz="1400" b="1" i="1" dirty="0" smtClean="0">
                <a:latin typeface="Verdana" pitchFamily="34" charset="0"/>
                <a:ea typeface="Verdana" pitchFamily="34" charset="0"/>
                <a:cs typeface="Verdana" pitchFamily="34" charset="0"/>
              </a:rPr>
              <a:t>A wide number of Partners took place in that conference</a:t>
            </a:r>
            <a:endParaRPr lang="en-US" sz="1400" dirty="0" smtClean="0">
              <a:latin typeface="Verdana" pitchFamily="34" charset="0"/>
              <a:ea typeface="Verdana" pitchFamily="34" charset="0"/>
              <a:cs typeface="Verdana" pitchFamily="34" charset="0"/>
            </a:endParaRPr>
          </a:p>
          <a:p>
            <a:pPr marL="808038" lvl="1" indent="-363538" algn="just">
              <a:lnSpc>
                <a:spcPct val="150000"/>
              </a:lnSpc>
              <a:buFont typeface="Wingdings" pitchFamily="2" charset="2"/>
              <a:buChar char="ü"/>
            </a:pPr>
            <a:r>
              <a:rPr lang="fr-BE" sz="1400" dirty="0" smtClean="0">
                <a:latin typeface="Verdana" pitchFamily="34" charset="0"/>
                <a:ea typeface="Verdana" pitchFamily="34" charset="0"/>
                <a:cs typeface="Verdana" pitchFamily="34" charset="0"/>
              </a:rPr>
              <a:t> </a:t>
            </a:r>
            <a:r>
              <a:rPr lang="en-US" sz="1400" dirty="0" smtClean="0">
                <a:latin typeface="Verdana" pitchFamily="34" charset="0"/>
                <a:ea typeface="Verdana" pitchFamily="34" charset="0"/>
                <a:cs typeface="Verdana" pitchFamily="34" charset="0"/>
              </a:rPr>
              <a:t>Environmental NGOs</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Management Boards of the protected areas (</a:t>
            </a:r>
            <a:r>
              <a:rPr lang="en-US" sz="1400" dirty="0" err="1" smtClean="0">
                <a:latin typeface="Verdana" pitchFamily="34" charset="0"/>
                <a:ea typeface="Verdana" pitchFamily="34" charset="0"/>
                <a:cs typeface="Verdana" pitchFamily="34" charset="0"/>
              </a:rPr>
              <a:t>Natura</a:t>
            </a:r>
            <a:r>
              <a:rPr lang="en-US" sz="1400" dirty="0" smtClean="0">
                <a:latin typeface="Verdana" pitchFamily="34" charset="0"/>
                <a:ea typeface="Verdana" pitchFamily="34" charset="0"/>
                <a:cs typeface="Verdana" pitchFamily="34" charset="0"/>
              </a:rPr>
              <a:t> 2000 sites)</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Forest Authorities</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Civil Protection Bodies</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National Institute of Rural Development</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Greek </a:t>
            </a:r>
            <a:r>
              <a:rPr lang="el-GR" sz="1400" dirty="0" smtClean="0">
                <a:latin typeface="Verdana" pitchFamily="34" charset="0"/>
                <a:ea typeface="Verdana" pitchFamily="34" charset="0"/>
                <a:cs typeface="Verdana" pitchFamily="34" charset="0"/>
              </a:rPr>
              <a:t> </a:t>
            </a:r>
            <a:r>
              <a:rPr lang="en-US" sz="1400" dirty="0" smtClean="0">
                <a:latin typeface="Verdana" pitchFamily="34" charset="0"/>
                <a:ea typeface="Verdana" pitchFamily="34" charset="0"/>
                <a:cs typeface="Verdana" pitchFamily="34" charset="0"/>
              </a:rPr>
              <a:t>research center for marine protection</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Competent services for the water management</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Centre for RES and Energy saving</a:t>
            </a:r>
            <a:endParaRPr lang="el-GR" sz="1400" dirty="0" smtClean="0">
              <a:latin typeface="Verdana" pitchFamily="34" charset="0"/>
              <a:ea typeface="Verdana" pitchFamily="34" charset="0"/>
              <a:cs typeface="Verdana" pitchFamily="34" charset="0"/>
            </a:endParaRP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Federation of the Greek Industries Recycling</a:t>
            </a:r>
          </a:p>
          <a:p>
            <a:pPr marL="808038" lvl="1" indent="-363538"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SMEs on environmental business sector</a:t>
            </a:r>
          </a:p>
          <a:p>
            <a:pPr marL="457200" lvl="1" indent="-339725" algn="just">
              <a:lnSpc>
                <a:spcPct val="150000"/>
              </a:lnSpc>
              <a:buFont typeface="Wingdings" pitchFamily="2" charset="2"/>
              <a:buChar char="ü"/>
            </a:pPr>
            <a:endParaRPr lang="en-US" sz="1400" dirty="0" smtClean="0">
              <a:latin typeface="Verdana" pitchFamily="34" charset="0"/>
              <a:ea typeface="Verdana" pitchFamily="34" charset="0"/>
              <a:cs typeface="Verdana" pitchFamily="34" charset="0"/>
            </a:endParaRPr>
          </a:p>
          <a:p>
            <a:pPr marL="457200" lvl="1" indent="-339725" algn="just">
              <a:lnSpc>
                <a:spcPct val="150000"/>
              </a:lnSpc>
              <a:buFont typeface="Wingdings" pitchFamily="2" charset="2"/>
              <a:buChar char="ü"/>
            </a:pPr>
            <a:endParaRPr lang="en-US" sz="1400" dirty="0" smtClean="0">
              <a:latin typeface="Verdana" pitchFamily="34" charset="0"/>
              <a:ea typeface="Verdana" pitchFamily="34" charset="0"/>
              <a:cs typeface="Verdana" pitchFamily="34" charset="0"/>
            </a:endParaRPr>
          </a:p>
          <a:p>
            <a:pPr marL="457200" lvl="1" indent="-339725" algn="just">
              <a:lnSpc>
                <a:spcPct val="150000"/>
              </a:lnSpc>
              <a:buFont typeface="Wingdings" pitchFamily="2" charset="2"/>
              <a:buChar char="ü"/>
            </a:pPr>
            <a:endParaRPr lang="en-US" sz="1400" dirty="0" smtClean="0">
              <a:latin typeface="Verdana" pitchFamily="34" charset="0"/>
              <a:ea typeface="Verdana" pitchFamily="34" charset="0"/>
              <a:cs typeface="Verdana" pitchFamily="34" charset="0"/>
            </a:endParaRPr>
          </a:p>
          <a:p>
            <a:pPr lvl="1" algn="just">
              <a:lnSpc>
                <a:spcPct val="150000"/>
              </a:lnSpc>
              <a:buNone/>
            </a:pPr>
            <a:endParaRPr lang="en-US" sz="1000" dirty="0">
              <a:latin typeface="Verdana" pitchFamily="34" charset="0"/>
              <a:ea typeface="Verdana" pitchFamily="34" charset="0"/>
              <a:cs typeface="Verdana" pitchFamily="34" charset="0"/>
            </a:endParaRPr>
          </a:p>
          <a:p>
            <a:pPr>
              <a:buFont typeface="Wingdings" pitchFamily="2" charset="2"/>
              <a:buChar char="q"/>
            </a:pPr>
            <a:endParaRPr lang="en-US" sz="1800" b="1" i="1" dirty="0">
              <a:latin typeface="Verdana" pitchFamily="34" charset="0"/>
              <a:ea typeface="Verdana" pitchFamily="34" charset="0"/>
              <a:cs typeface="Verdana" pitchFamily="34" charset="0"/>
            </a:endParaRPr>
          </a:p>
          <a:p>
            <a:pPr>
              <a:buFont typeface="Wingdings" pitchFamily="2" charset="2"/>
              <a:buChar char="q"/>
            </a:pPr>
            <a:endParaRPr lang="el-GR" sz="1800" dirty="0"/>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8620"/>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47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706686"/>
            <a:ext cx="8229600" cy="562074"/>
          </a:xfrm>
        </p:spPr>
        <p:txBody>
          <a:bodyPr>
            <a:noAutofit/>
          </a:bodyPr>
          <a:lstStyle/>
          <a:p>
            <a:r>
              <a:rPr lang="en-US" sz="1800" b="1" i="1" dirty="0" smtClean="0">
                <a:latin typeface="Verdana" pitchFamily="34" charset="0"/>
                <a:ea typeface="Verdana" pitchFamily="34" charset="0"/>
                <a:cs typeface="Verdana" pitchFamily="34" charset="0"/>
              </a:rPr>
              <a:t>The consultation Process of the Ministry of Environment, Energy &amp; Climate Change</a:t>
            </a:r>
            <a:endParaRPr lang="el-GR" sz="1800" dirty="0"/>
          </a:p>
        </p:txBody>
      </p:sp>
      <p:sp>
        <p:nvSpPr>
          <p:cNvPr id="3" name="Θέση περιεχομένου 2"/>
          <p:cNvSpPr>
            <a:spLocks noGrp="1"/>
          </p:cNvSpPr>
          <p:nvPr>
            <p:ph idx="1"/>
          </p:nvPr>
        </p:nvSpPr>
        <p:spPr>
          <a:xfrm>
            <a:off x="107504" y="1124744"/>
            <a:ext cx="8928992" cy="5544616"/>
          </a:xfrm>
        </p:spPr>
        <p:txBody>
          <a:bodyPr>
            <a:normAutofit fontScale="92500"/>
          </a:bodyPr>
          <a:lstStyle/>
          <a:p>
            <a:pPr>
              <a:buNone/>
            </a:pPr>
            <a:endParaRPr lang="en-US" sz="1400" dirty="0" smtClean="0">
              <a:latin typeface="Verdana" pitchFamily="34" charset="0"/>
              <a:ea typeface="Verdana" pitchFamily="34" charset="0"/>
              <a:cs typeface="Verdana" pitchFamily="34" charset="0"/>
            </a:endParaRPr>
          </a:p>
          <a:p>
            <a:pPr marL="177800" indent="0" algn="just">
              <a:lnSpc>
                <a:spcPct val="150000"/>
              </a:lnSpc>
              <a:buNone/>
            </a:pPr>
            <a:r>
              <a:rPr lang="en-US" sz="1400" b="1" i="1" dirty="0" smtClean="0">
                <a:latin typeface="Verdana" pitchFamily="34" charset="0"/>
                <a:ea typeface="Verdana" pitchFamily="34" charset="0"/>
                <a:cs typeface="Verdana" pitchFamily="34" charset="0"/>
              </a:rPr>
              <a:t>Thematic Sessions </a:t>
            </a:r>
            <a:r>
              <a:rPr lang="en-US" sz="1400" dirty="0" smtClean="0">
                <a:latin typeface="Verdana" pitchFamily="34" charset="0"/>
                <a:ea typeface="Verdana" pitchFamily="34" charset="0"/>
                <a:cs typeface="Verdana" pitchFamily="34" charset="0"/>
              </a:rPr>
              <a:t>took place during the conference  to communicate better the environmental development strategy  2014 – 2020 on the policy sectors of Environment, Energy and Climate change, as below:</a:t>
            </a:r>
          </a:p>
          <a:p>
            <a:pPr marL="444500" indent="-266700" algn="just">
              <a:lnSpc>
                <a:spcPct val="150000"/>
              </a:lnSpc>
              <a:buFont typeface="Wingdings" pitchFamily="2" charset="2"/>
              <a:buChar char="v"/>
            </a:pPr>
            <a:r>
              <a:rPr lang="en-US" sz="1400" b="1" i="1" dirty="0" smtClean="0">
                <a:latin typeface="Verdana" pitchFamily="34" charset="0"/>
                <a:ea typeface="Verdana" pitchFamily="34" charset="0"/>
                <a:cs typeface="Verdana" pitchFamily="34" charset="0"/>
              </a:rPr>
              <a:t>Thematic Session: Resource Management &amp; Protection (Water, Nature, Soil).</a:t>
            </a:r>
          </a:p>
          <a:p>
            <a:pPr marL="444500" indent="0" algn="just">
              <a:lnSpc>
                <a:spcPct val="150000"/>
              </a:lnSpc>
              <a:buNone/>
            </a:pPr>
            <a:r>
              <a:rPr lang="en-US" sz="1400" dirty="0" smtClean="0">
                <a:latin typeface="Verdana" pitchFamily="34" charset="0"/>
                <a:ea typeface="Verdana" pitchFamily="34" charset="0"/>
                <a:cs typeface="Verdana" pitchFamily="34" charset="0"/>
              </a:rPr>
              <a:t>The participants were representatives from the Soil Science Institute, the Greek research centre for marine protection, the Municipal association for the water management and protection,  Technical chamber of Greece and the </a:t>
            </a:r>
            <a:r>
              <a:rPr lang="en-US" sz="1400" dirty="0" smtClean="0">
                <a:latin typeface="Verdana" pitchFamily="34" charset="0"/>
                <a:ea typeface="Verdana" pitchFamily="34" charset="0"/>
                <a:cs typeface="Verdana" pitchFamily="34" charset="0"/>
              </a:rPr>
              <a:t>WWF Greece </a:t>
            </a:r>
            <a:r>
              <a:rPr lang="en-US" sz="1400" dirty="0" smtClean="0">
                <a:latin typeface="Verdana" pitchFamily="34" charset="0"/>
                <a:ea typeface="Verdana" pitchFamily="34" charset="0"/>
                <a:cs typeface="Verdana" pitchFamily="34" charset="0"/>
              </a:rPr>
              <a:t>.</a:t>
            </a:r>
          </a:p>
          <a:p>
            <a:pPr marL="444500" indent="-266700" algn="just">
              <a:lnSpc>
                <a:spcPct val="150000"/>
              </a:lnSpc>
              <a:buFont typeface="Wingdings" pitchFamily="2" charset="2"/>
              <a:buChar char="v"/>
            </a:pPr>
            <a:r>
              <a:rPr lang="en-US" sz="1400" b="1" i="1" dirty="0" smtClean="0">
                <a:latin typeface="Verdana" pitchFamily="34" charset="0"/>
                <a:ea typeface="Verdana" pitchFamily="34" charset="0"/>
                <a:cs typeface="Verdana" pitchFamily="34" charset="0"/>
              </a:rPr>
              <a:t>Thematic Session: Energy, RES and Climate Change</a:t>
            </a:r>
          </a:p>
          <a:p>
            <a:pPr marL="444500" indent="0" algn="just">
              <a:lnSpc>
                <a:spcPct val="150000"/>
              </a:lnSpc>
              <a:buNone/>
            </a:pPr>
            <a:r>
              <a:rPr lang="en-US" sz="1400" dirty="0" smtClean="0">
                <a:latin typeface="Verdana" pitchFamily="34" charset="0"/>
                <a:ea typeface="Verdana" pitchFamily="34" charset="0"/>
                <a:cs typeface="Verdana" pitchFamily="34" charset="0"/>
              </a:rPr>
              <a:t>The participants were representatives from the research center of Atmospheric Physics and Climatology of the Academy of Athens, the Emergency Response Department of the Civil Protection Authority,  the Center for RES and Energy Saving and the Greek Association of RES.</a:t>
            </a:r>
          </a:p>
          <a:p>
            <a:pPr marL="444500" indent="-266700" algn="just">
              <a:lnSpc>
                <a:spcPct val="150000"/>
              </a:lnSpc>
              <a:buFont typeface="Wingdings" pitchFamily="2" charset="2"/>
              <a:buChar char="v"/>
              <a:tabLst>
                <a:tab pos="339725" algn="l"/>
              </a:tabLst>
            </a:pPr>
            <a:r>
              <a:rPr lang="en-US" sz="1400" b="1" i="1" dirty="0" smtClean="0">
                <a:latin typeface="Verdana" pitchFamily="34" charset="0"/>
                <a:ea typeface="Verdana" pitchFamily="34" charset="0"/>
                <a:cs typeface="Verdana" pitchFamily="34" charset="0"/>
              </a:rPr>
              <a:t>Thematic Session: Entrepreneurship and Innovation in the fields of resource efficiency, energy &amp; climate </a:t>
            </a:r>
            <a:r>
              <a:rPr lang="en-US" sz="1400" b="1" i="1" dirty="0">
                <a:latin typeface="Verdana" pitchFamily="34" charset="0"/>
                <a:ea typeface="Verdana" pitchFamily="34" charset="0"/>
                <a:cs typeface="Verdana" pitchFamily="34" charset="0"/>
              </a:rPr>
              <a:t>c</a:t>
            </a:r>
            <a:r>
              <a:rPr lang="en-US" sz="1400" b="1" i="1" dirty="0" smtClean="0">
                <a:latin typeface="Verdana" pitchFamily="34" charset="0"/>
                <a:ea typeface="Verdana" pitchFamily="34" charset="0"/>
                <a:cs typeface="Verdana" pitchFamily="34" charset="0"/>
              </a:rPr>
              <a:t>hange</a:t>
            </a:r>
          </a:p>
          <a:p>
            <a:pPr marL="444500" indent="0" algn="just">
              <a:lnSpc>
                <a:spcPct val="150000"/>
              </a:lnSpc>
              <a:buNone/>
            </a:pPr>
            <a:r>
              <a:rPr lang="en-US" sz="1400" dirty="0" smtClean="0">
                <a:latin typeface="Verdana" pitchFamily="34" charset="0"/>
                <a:ea typeface="Verdana" pitchFamily="34" charset="0"/>
                <a:cs typeface="Verdana" pitchFamily="34" charset="0"/>
              </a:rPr>
              <a:t>The participants were representatives from the Association of Enterprises, the Federation of the Greek Industries for Recycling and Energy Recovery, the Federation of the Greek Associations of young Entrepreneurs and the Association of young entrepreneurs of Greece,” Young Leaders”.  </a:t>
            </a:r>
          </a:p>
          <a:p>
            <a:pPr indent="-3175" algn="just">
              <a:lnSpc>
                <a:spcPct val="150000"/>
              </a:lnSpc>
              <a:buNone/>
            </a:pPr>
            <a:endParaRPr lang="en-US" sz="1400" b="1" i="1" dirty="0" smtClean="0">
              <a:latin typeface="Verdana" pitchFamily="34" charset="0"/>
              <a:ea typeface="Verdana" pitchFamily="34" charset="0"/>
              <a:cs typeface="Verdana" pitchFamily="34" charset="0"/>
            </a:endParaRPr>
          </a:p>
          <a:p>
            <a:pPr indent="-3175" algn="just">
              <a:lnSpc>
                <a:spcPct val="150000"/>
              </a:lnSpc>
              <a:buFont typeface="Wingdings" pitchFamily="2" charset="2"/>
              <a:buChar char="v"/>
            </a:pPr>
            <a:endParaRPr lang="en-US" sz="1400" dirty="0" smtClean="0">
              <a:latin typeface="Verdana" pitchFamily="34" charset="0"/>
              <a:ea typeface="Verdana" pitchFamily="34" charset="0"/>
              <a:cs typeface="Verdana" pitchFamily="34" charset="0"/>
            </a:endParaRPr>
          </a:p>
          <a:p>
            <a:pPr indent="-165100" algn="just">
              <a:lnSpc>
                <a:spcPct val="150000"/>
              </a:lnSpc>
              <a:buFont typeface="Wingdings" pitchFamily="2" charset="2"/>
              <a:buChar char="Ø"/>
            </a:pPr>
            <a:endParaRPr lang="en-US" sz="1400" dirty="0" smtClean="0">
              <a:latin typeface="Verdana" pitchFamily="34" charset="0"/>
              <a:ea typeface="Verdana" pitchFamily="34" charset="0"/>
              <a:cs typeface="Verdana" pitchFamily="34" charset="0"/>
            </a:endParaRPr>
          </a:p>
          <a:p>
            <a:pPr indent="-165100" algn="just">
              <a:lnSpc>
                <a:spcPct val="150000"/>
              </a:lnSpc>
              <a:buFont typeface="Wingdings" pitchFamily="2" charset="2"/>
              <a:buChar char="Ø"/>
            </a:pPr>
            <a:endParaRPr lang="en-US" sz="1400" dirty="0" smtClean="0">
              <a:latin typeface="Verdana" pitchFamily="34" charset="0"/>
              <a:ea typeface="Verdana" pitchFamily="34" charset="0"/>
              <a:cs typeface="Verdana" pitchFamily="34" charset="0"/>
            </a:endParaRPr>
          </a:p>
          <a:p>
            <a:pPr indent="-165100" algn="just">
              <a:buFont typeface="Wingdings" pitchFamily="2" charset="2"/>
              <a:buChar char="ü"/>
            </a:pPr>
            <a:endParaRPr lang="en-US" sz="1400" dirty="0" smtClean="0">
              <a:latin typeface="Verdana" pitchFamily="34" charset="0"/>
              <a:ea typeface="Verdana" pitchFamily="34" charset="0"/>
              <a:cs typeface="Verdana" pitchFamily="34" charset="0"/>
            </a:endParaRPr>
          </a:p>
          <a:p>
            <a:pPr indent="-165100">
              <a:buFont typeface="Wingdings" pitchFamily="2" charset="2"/>
              <a:buChar char="ü"/>
            </a:pPr>
            <a:endParaRPr lang="en-US" sz="1400" dirty="0" smtClean="0">
              <a:latin typeface="Verdana" pitchFamily="34" charset="0"/>
              <a:ea typeface="Verdana" pitchFamily="34" charset="0"/>
              <a:cs typeface="Verdana" pitchFamily="34" charset="0"/>
            </a:endParaRPr>
          </a:p>
          <a:p>
            <a:pPr marL="266700" indent="-266700">
              <a:buNone/>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5266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778694"/>
            <a:ext cx="8229600" cy="706090"/>
          </a:xfrm>
        </p:spPr>
        <p:txBody>
          <a:bodyPr>
            <a:normAutofit/>
          </a:bodyPr>
          <a:lstStyle/>
          <a:p>
            <a:r>
              <a:rPr lang="en-US" sz="1800" b="1" i="1" dirty="0" smtClean="0">
                <a:solidFill>
                  <a:srgbClr val="006666"/>
                </a:solidFill>
                <a:latin typeface="Verdana" pitchFamily="34" charset="0"/>
                <a:ea typeface="Verdana" pitchFamily="34" charset="0"/>
                <a:cs typeface="Verdana" pitchFamily="34" charset="0"/>
              </a:rPr>
              <a:t>The main results of the consultations  </a:t>
            </a:r>
            <a:r>
              <a:rPr lang="en-US" sz="1800" b="1" i="1" smtClean="0">
                <a:solidFill>
                  <a:srgbClr val="006666"/>
                </a:solidFill>
                <a:latin typeface="Verdana" pitchFamily="34" charset="0"/>
                <a:ea typeface="Verdana" pitchFamily="34" charset="0"/>
                <a:cs typeface="Verdana" pitchFamily="34" charset="0"/>
              </a:rPr>
              <a:t>concerning the </a:t>
            </a:r>
            <a:r>
              <a:rPr lang="en-US" sz="1800" b="1" i="1" dirty="0" smtClean="0">
                <a:solidFill>
                  <a:srgbClr val="006666"/>
                </a:solidFill>
                <a:latin typeface="Verdana" pitchFamily="34" charset="0"/>
                <a:ea typeface="Verdana" pitchFamily="34" charset="0"/>
                <a:cs typeface="Verdana" pitchFamily="34" charset="0"/>
              </a:rPr>
              <a:t>environmental </a:t>
            </a:r>
            <a:r>
              <a:rPr lang="en-US" sz="1800" b="1" i="1" smtClean="0">
                <a:solidFill>
                  <a:srgbClr val="006666"/>
                </a:solidFill>
                <a:latin typeface="Verdana" pitchFamily="34" charset="0"/>
                <a:ea typeface="Verdana" pitchFamily="34" charset="0"/>
                <a:cs typeface="Verdana" pitchFamily="34" charset="0"/>
              </a:rPr>
              <a:t>dimension of </a:t>
            </a:r>
            <a:r>
              <a:rPr lang="en-US" sz="1800" b="1" i="1" dirty="0" smtClean="0">
                <a:solidFill>
                  <a:srgbClr val="006666"/>
                </a:solidFill>
                <a:latin typeface="Verdana" pitchFamily="34" charset="0"/>
                <a:ea typeface="Verdana" pitchFamily="34" charset="0"/>
                <a:cs typeface="Verdana" pitchFamily="34" charset="0"/>
              </a:rPr>
              <a:t>the Cohesion Policy 2014-2020</a:t>
            </a:r>
            <a:endParaRPr lang="el-GR" sz="18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300125" y="1955973"/>
            <a:ext cx="8386675" cy="5217443"/>
          </a:xfrm>
        </p:spPr>
        <p:txBody>
          <a:bodyPr>
            <a:normAutofit/>
          </a:bodyPr>
          <a:lstStyle/>
          <a:p>
            <a:pPr marL="266700" indent="0" algn="just">
              <a:lnSpc>
                <a:spcPct val="150000"/>
              </a:lnSpc>
              <a:buNone/>
            </a:pPr>
            <a:r>
              <a:rPr lang="en-US" sz="1400" dirty="0" smtClean="0">
                <a:latin typeface="Verdana" pitchFamily="34" charset="0"/>
                <a:ea typeface="Verdana" pitchFamily="34" charset="0"/>
                <a:cs typeface="Verdana" pitchFamily="34" charset="0"/>
              </a:rPr>
              <a:t>The</a:t>
            </a:r>
            <a:r>
              <a:rPr lang="en-US" sz="1200" dirty="0" smtClean="0">
                <a:latin typeface="Verdana" pitchFamily="34" charset="0"/>
                <a:ea typeface="Verdana" pitchFamily="34" charset="0"/>
                <a:cs typeface="Verdana" pitchFamily="34" charset="0"/>
              </a:rPr>
              <a:t>  </a:t>
            </a:r>
            <a:r>
              <a:rPr lang="en-US" sz="1400" dirty="0" smtClean="0">
                <a:latin typeface="Verdana" pitchFamily="34" charset="0"/>
                <a:ea typeface="Verdana" pitchFamily="34" charset="0"/>
                <a:cs typeface="Verdana" pitchFamily="34" charset="0"/>
              </a:rPr>
              <a:t>discussion, comments, recommendations made by the partners during the consultation process, organized by the Ministry of Environment, </a:t>
            </a:r>
            <a:r>
              <a:rPr lang="en-US" sz="1400" b="1" i="1" dirty="0" smtClean="0">
                <a:latin typeface="Verdana" pitchFamily="34" charset="0"/>
                <a:ea typeface="Verdana" pitchFamily="34" charset="0"/>
                <a:cs typeface="Verdana" pitchFamily="34" charset="0"/>
              </a:rPr>
              <a:t>focused on the thematic topics of  Energy,  Resource efficiency, Nature protection, Climate change and Sustainable urban Development, as below:</a:t>
            </a:r>
          </a:p>
          <a:p>
            <a:pPr marL="541338" indent="-274638" algn="just">
              <a:lnSpc>
                <a:spcPct val="150000"/>
              </a:lnSpc>
              <a:buFont typeface="Wingdings" pitchFamily="2" charset="2"/>
              <a:buChar char="Ø"/>
            </a:pPr>
            <a:r>
              <a:rPr lang="en-US" sz="1400" dirty="0" smtClean="0">
                <a:latin typeface="Verdana" pitchFamily="34" charset="0"/>
                <a:ea typeface="Verdana" pitchFamily="34" charset="0"/>
                <a:cs typeface="Verdana" pitchFamily="34" charset="0"/>
              </a:rPr>
              <a:t> </a:t>
            </a:r>
            <a:r>
              <a:rPr lang="en-US" sz="1400" b="1" i="1" dirty="0" smtClean="0">
                <a:latin typeface="Verdana" pitchFamily="34" charset="0"/>
                <a:ea typeface="Verdana" pitchFamily="34" charset="0"/>
                <a:cs typeface="Verdana" pitchFamily="34" charset="0"/>
              </a:rPr>
              <a:t>As regards the Energy: </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Promotion of the energy efficiency, performance and  Energy saving,</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Valorization of the potential of RES and cogeneration,</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Valorization of the indigenous resources,</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Support the research and technological development in the energy sector,</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Enhance the competitiveness of enterprises,</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Promotion of the sustainable transport,</a:t>
            </a:r>
          </a:p>
          <a:p>
            <a:pPr marL="808038" indent="-266700"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Support the educational training in the field of energy </a:t>
            </a:r>
          </a:p>
          <a:p>
            <a:pPr indent="-76200" algn="just">
              <a:lnSpc>
                <a:spcPct val="150000"/>
              </a:lnSpc>
              <a:buFont typeface="Wingdings" pitchFamily="2" charset="2"/>
              <a:buChar char="ü"/>
            </a:pPr>
            <a:endParaRPr lang="en-US" sz="1200" b="1" i="1" dirty="0" smtClean="0">
              <a:latin typeface="Verdana" pitchFamily="34" charset="0"/>
              <a:ea typeface="Verdana" pitchFamily="34" charset="0"/>
              <a:cs typeface="Verdana" pitchFamily="34" charset="0"/>
            </a:endParaRPr>
          </a:p>
          <a:p>
            <a:pPr indent="-76200" algn="just">
              <a:lnSpc>
                <a:spcPct val="150000"/>
              </a:lnSpc>
              <a:buFont typeface="Wingdings" pitchFamily="2" charset="2"/>
              <a:buChar char="ü"/>
            </a:pPr>
            <a:endParaRPr lang="el-GR" sz="1200" b="1" i="1"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8928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9215" y="620688"/>
            <a:ext cx="8229600" cy="864096"/>
          </a:xfrm>
        </p:spPr>
        <p:txBody>
          <a:bodyPr>
            <a:noAutofit/>
          </a:bodyPr>
          <a:lstStyle/>
          <a:p>
            <a:r>
              <a:rPr lang="en-US" sz="2000" b="1" i="1" dirty="0" smtClean="0">
                <a:solidFill>
                  <a:srgbClr val="006666"/>
                </a:solidFill>
                <a:latin typeface="Verdana" pitchFamily="34" charset="0"/>
                <a:ea typeface="Verdana" pitchFamily="34" charset="0"/>
                <a:cs typeface="Verdana" pitchFamily="34" charset="0"/>
              </a:rPr>
              <a:t>The main results of the consultations  concerning the environmental dimension of the Cohesion Policy 2014-2020</a:t>
            </a:r>
            <a:endParaRPr lang="el-GR" sz="20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484785"/>
            <a:ext cx="8229600" cy="4896544"/>
          </a:xfrm>
        </p:spPr>
        <p:txBody>
          <a:bodyPr>
            <a:noAutofit/>
          </a:bodyPr>
          <a:lstStyle/>
          <a:p>
            <a:pPr algn="just">
              <a:lnSpc>
                <a:spcPct val="150000"/>
              </a:lnSpc>
              <a:buFont typeface="Wingdings" pitchFamily="2" charset="2"/>
              <a:buChar char="Ø"/>
            </a:pPr>
            <a:r>
              <a:rPr lang="en-US" sz="1400" b="1" i="1" dirty="0" smtClean="0">
                <a:latin typeface="Verdana" pitchFamily="34" charset="0"/>
                <a:ea typeface="Verdana" pitchFamily="34" charset="0"/>
                <a:cs typeface="Verdana" pitchFamily="34" charset="0"/>
              </a:rPr>
              <a:t>With regard to the Resource efficiency and Sustainable Urban Development: </a:t>
            </a:r>
            <a:endParaRPr lang="en-US" sz="1400" dirty="0" smtClean="0">
              <a:latin typeface="Verdana" pitchFamily="34" charset="0"/>
              <a:ea typeface="Verdana" pitchFamily="34" charset="0"/>
              <a:cs typeface="Verdana" pitchFamily="34" charset="0"/>
            </a:endParaRP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An integrated waste management approach (prevention, recycling, reuse, recovery, disposal),</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Rational management of water and urban waste water treatment,</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Promotion of the sustainable urban development,</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Improvement of the spatial and urban planning,</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Moving towards to a low carbon economy in all the sectors,</a:t>
            </a:r>
          </a:p>
          <a:p>
            <a:pPr algn="just">
              <a:lnSpc>
                <a:spcPct val="150000"/>
              </a:lnSpc>
              <a:buFont typeface="Wingdings" pitchFamily="2" charset="2"/>
              <a:buChar char="Ø"/>
            </a:pPr>
            <a:r>
              <a:rPr lang="en-US" sz="1400" b="1" i="1" dirty="0" smtClean="0">
                <a:latin typeface="Verdana" pitchFamily="34" charset="0"/>
                <a:ea typeface="Verdana" pitchFamily="34" charset="0"/>
                <a:cs typeface="Verdana" pitchFamily="34" charset="0"/>
              </a:rPr>
              <a:t>Concerning the Nature Protection</a:t>
            </a:r>
            <a:r>
              <a:rPr lang="en-US" sz="1400" b="1" i="1" dirty="0">
                <a:latin typeface="Verdana" pitchFamily="34" charset="0"/>
                <a:ea typeface="Verdana" pitchFamily="34" charset="0"/>
                <a:cs typeface="Verdana" pitchFamily="34" charset="0"/>
              </a:rPr>
              <a:t>:</a:t>
            </a:r>
            <a:endParaRPr lang="en-US" sz="1400" dirty="0" smtClean="0">
              <a:latin typeface="Verdana" pitchFamily="34" charset="0"/>
              <a:ea typeface="Verdana" pitchFamily="34" charset="0"/>
              <a:cs typeface="Verdana" pitchFamily="34" charset="0"/>
            </a:endParaRP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Promoting the protection and management of the natural environment and biodiversity,</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Supporting Biodiversity and </a:t>
            </a:r>
            <a:r>
              <a:rPr lang="en-US" sz="1400" dirty="0" err="1" smtClean="0">
                <a:latin typeface="Verdana" pitchFamily="34" charset="0"/>
                <a:ea typeface="Verdana" pitchFamily="34" charset="0"/>
                <a:cs typeface="Verdana" pitchFamily="34" charset="0"/>
              </a:rPr>
              <a:t>Natura</a:t>
            </a:r>
            <a:r>
              <a:rPr lang="en-US" sz="1400" dirty="0" smtClean="0">
                <a:latin typeface="Verdana" pitchFamily="34" charset="0"/>
                <a:ea typeface="Verdana" pitchFamily="34" charset="0"/>
                <a:cs typeface="Verdana" pitchFamily="34" charset="0"/>
              </a:rPr>
              <a:t> 2000 areas,</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Promoting green infrastructures in the natural and urban environment,</a:t>
            </a:r>
          </a:p>
          <a:p>
            <a:pPr lvl="1" algn="just">
              <a:lnSpc>
                <a:spcPct val="150000"/>
              </a:lnSpc>
              <a:buFont typeface="Wingdings" pitchFamily="2" charset="2"/>
              <a:buChar char="ü"/>
            </a:pPr>
            <a:r>
              <a:rPr lang="en-US" sz="1400" dirty="0" smtClean="0">
                <a:latin typeface="Verdana" pitchFamily="34" charset="0"/>
                <a:ea typeface="Verdana" pitchFamily="34" charset="0"/>
                <a:cs typeface="Verdana" pitchFamily="34" charset="0"/>
              </a:rPr>
              <a:t>Supporting the protection, management and restoration of the ecosystems and their services</a:t>
            </a:r>
          </a:p>
          <a:p>
            <a:pPr algn="just">
              <a:lnSpc>
                <a:spcPct val="150000"/>
              </a:lnSpc>
              <a:buFont typeface="Wingdings" pitchFamily="2" charset="2"/>
              <a:buChar char="ü"/>
            </a:pPr>
            <a:endParaRPr lang="en-US" sz="1400" dirty="0" smtClean="0">
              <a:latin typeface="Verdana" pitchFamily="34" charset="0"/>
              <a:ea typeface="Verdana" pitchFamily="34" charset="0"/>
              <a:cs typeface="Verdana" pitchFamily="34" charset="0"/>
            </a:endParaRPr>
          </a:p>
          <a:p>
            <a:pPr algn="just">
              <a:lnSpc>
                <a:spcPct val="150000"/>
              </a:lnSpc>
              <a:buNone/>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Ø"/>
            </a:pPr>
            <a:endParaRPr lang="en-US" sz="1400" dirty="0" smtClean="0">
              <a:latin typeface="Verdana" pitchFamily="34" charset="0"/>
              <a:ea typeface="Verdana" pitchFamily="34" charset="0"/>
              <a:cs typeface="Verdana" pitchFamily="34" charset="0"/>
            </a:endParaRPr>
          </a:p>
          <a:p>
            <a:pPr algn="just">
              <a:lnSpc>
                <a:spcPct val="150000"/>
              </a:lnSpc>
              <a:buFont typeface="Wingdings" pitchFamily="2" charset="2"/>
              <a:buChar char="ü"/>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22205"/>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Άποψη">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Αστικό">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3876</TotalTime>
  <Words>1660</Words>
  <Application>Microsoft Office PowerPoint</Application>
  <PresentationFormat>Προβολή στην οθόνη (4:3)</PresentationFormat>
  <Paragraphs>126</Paragraphs>
  <Slides>14</Slides>
  <Notes>1</Notes>
  <HiddenSlides>0</HiddenSlides>
  <MMClips>0</MMClips>
  <ScaleCrop>false</ScaleCrop>
  <HeadingPairs>
    <vt:vector size="4" baseType="variant">
      <vt:variant>
        <vt:lpstr>Θέμα</vt:lpstr>
      </vt:variant>
      <vt:variant>
        <vt:i4>1</vt:i4>
      </vt:variant>
      <vt:variant>
        <vt:lpstr>Τίτλοι διαφανειών</vt:lpstr>
      </vt:variant>
      <vt:variant>
        <vt:i4>14</vt:i4>
      </vt:variant>
    </vt:vector>
  </HeadingPairs>
  <TitlesOfParts>
    <vt:vector size="15" baseType="lpstr">
      <vt:lpstr>Θέμα του Office</vt:lpstr>
      <vt:lpstr> THE ADDED VALUE  OF THE PARTNERSHIP AND THE MAIN RESULTS OF THE CONSULTATION     DURING THE PREPARATION OF THE PA  2014-2020  IN GREECE </vt:lpstr>
      <vt:lpstr>Partnership and Multi-level Governance Approach</vt:lpstr>
      <vt:lpstr>CONSULTATION PROCEDURES </vt:lpstr>
      <vt:lpstr>CONSULTATION PROCEDURES </vt:lpstr>
      <vt:lpstr>The Actions taken to facilitate a wide involvement and an active participation of the partners</vt:lpstr>
      <vt:lpstr>The consultation Process of the Ministry of Environment, Energy &amp; Climate Change</vt:lpstr>
      <vt:lpstr>The consultation Process of the Ministry of Environment, Energy &amp; Climate Change</vt:lpstr>
      <vt:lpstr>The main results of the consultations  concerning the environmental dimension of the Cohesion Policy 2014-2020</vt:lpstr>
      <vt:lpstr>The main results of the consultations  concerning the environmental dimension of the Cohesion Policy 2014-2020</vt:lpstr>
      <vt:lpstr>The main results of the consultations  concerning the environmental dimension of the Cohesion Policy 2014-2020</vt:lpstr>
      <vt:lpstr>The main results of the consultations  concerning the environmental dimension of the Cohesion Policy 2014-2020</vt:lpstr>
      <vt:lpstr>The main results of the consultations  concerning the environmental dimension of the Cohesion Policy 2014-2020</vt:lpstr>
      <vt:lpstr>The main results of the consultations  concerning the environmental dimension of the Cohesion Policy 2014-2020</vt:lpstr>
      <vt:lpstr>Παρουσίαση του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ΤΣΑΡΤΣΟΥ ΕΥΑΓΓΕΛΙΑ (Tsartsou Euaggelia)</dc:creator>
  <cp:lastModifiedBy>ΤΣΑΡΤΣΟΥ ΕΥΑΓΓΕΛΙΑ (Tsartsou Euaggelia)</cp:lastModifiedBy>
  <cp:revision>315</cp:revision>
  <cp:lastPrinted>2014-05-13T17:07:47Z</cp:lastPrinted>
  <dcterms:created xsi:type="dcterms:W3CDTF">2014-05-07T12:04:50Z</dcterms:created>
  <dcterms:modified xsi:type="dcterms:W3CDTF">2014-05-14T17:19:48Z</dcterms:modified>
</cp:coreProperties>
</file>