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6" r:id="rId3"/>
    <p:sldId id="273" r:id="rId4"/>
    <p:sldId id="274" r:id="rId5"/>
    <p:sldId id="257" r:id="rId6"/>
    <p:sldId id="260" r:id="rId7"/>
    <p:sldId id="258" r:id="rId8"/>
    <p:sldId id="261" r:id="rId9"/>
    <p:sldId id="262" r:id="rId10"/>
    <p:sldId id="263" r:id="rId11"/>
    <p:sldId id="264" r:id="rId12"/>
    <p:sldId id="265" r:id="rId13"/>
    <p:sldId id="266" r:id="rId14"/>
    <p:sldId id="267" r:id="rId15"/>
    <p:sldId id="268" r:id="rId16"/>
    <p:sldId id="277" r:id="rId17"/>
    <p:sldId id="272" r:id="rId18"/>
  </p:sldIdLst>
  <p:sldSz cx="9144000" cy="6858000" type="screen4x3"/>
  <p:notesSz cx="6797675" cy="9928225"/>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66"/>
    <a:srgbClr val="003366"/>
    <a:srgbClr val="9900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29" autoAdjust="0"/>
  </p:normalViewPr>
  <p:slideViewPr>
    <p:cSldViewPr>
      <p:cViewPr>
        <p:scale>
          <a:sx n="114" d="100"/>
          <a:sy n="114" d="100"/>
        </p:scale>
        <p:origin x="-1470"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3D65C55B-E811-4634-BFE8-BCF9CC84010B}" type="datetimeFigureOut">
              <a:rPr lang="el-GR" smtClean="0"/>
              <a:t>14/5/2014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2796764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3D65C55B-E811-4634-BFE8-BCF9CC84010B}" type="datetimeFigureOut">
              <a:rPr lang="el-GR" smtClean="0"/>
              <a:t>14/5/2014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192128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3D65C55B-E811-4634-BFE8-BCF9CC84010B}" type="datetimeFigureOut">
              <a:rPr lang="el-GR" smtClean="0"/>
              <a:t>14/5/2014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3186945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3D65C55B-E811-4634-BFE8-BCF9CC84010B}" type="datetimeFigureOut">
              <a:rPr lang="el-GR" smtClean="0"/>
              <a:t>14/5/2014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3064732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3D65C55B-E811-4634-BFE8-BCF9CC84010B}" type="datetimeFigureOut">
              <a:rPr lang="el-GR" smtClean="0"/>
              <a:t>14/5/2014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403148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3D65C55B-E811-4634-BFE8-BCF9CC84010B}" type="datetimeFigureOut">
              <a:rPr lang="el-GR" smtClean="0"/>
              <a:t>14/5/2014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2308552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3D65C55B-E811-4634-BFE8-BCF9CC84010B}" type="datetimeFigureOut">
              <a:rPr lang="el-GR" smtClean="0"/>
              <a:t>14/5/2014</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221495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3D65C55B-E811-4634-BFE8-BCF9CC84010B}" type="datetimeFigureOut">
              <a:rPr lang="el-GR" smtClean="0"/>
              <a:t>14/5/2014</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2763399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3D65C55B-E811-4634-BFE8-BCF9CC84010B}" type="datetimeFigureOut">
              <a:rPr lang="el-GR" smtClean="0"/>
              <a:t>14/5/2014</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2580047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3D65C55B-E811-4634-BFE8-BCF9CC84010B}" type="datetimeFigureOut">
              <a:rPr lang="el-GR" smtClean="0"/>
              <a:t>14/5/2014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2521505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3D65C55B-E811-4634-BFE8-BCF9CC84010B}" type="datetimeFigureOut">
              <a:rPr lang="el-GR" smtClean="0"/>
              <a:t>14/5/2014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84B159EF-0F8D-4348-BD2A-4E3919317414}" type="slidenum">
              <a:rPr lang="el-GR" smtClean="0"/>
              <a:t>‹#›</a:t>
            </a:fld>
            <a:endParaRPr lang="el-GR"/>
          </a:p>
        </p:txBody>
      </p:sp>
    </p:spTree>
    <p:extLst>
      <p:ext uri="{BB962C8B-B14F-4D97-AF65-F5344CB8AC3E}">
        <p14:creationId xmlns:p14="http://schemas.microsoft.com/office/powerpoint/2010/main" val="3159347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alpha val="11000"/>
          </a:srgbClr>
        </a:solidFill>
        <a:effectLst/>
      </p:bgPr>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5C55B-E811-4634-BFE8-BCF9CC84010B}" type="datetimeFigureOut">
              <a:rPr lang="el-GR" smtClean="0"/>
              <a:t>14/5/2014</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B159EF-0F8D-4348-BD2A-4E3919317414}" type="slidenum">
              <a:rPr lang="el-GR" smtClean="0"/>
              <a:t>‹#›</a:t>
            </a:fld>
            <a:endParaRPr lang="el-GR"/>
          </a:p>
        </p:txBody>
      </p:sp>
    </p:spTree>
    <p:extLst>
      <p:ext uri="{BB962C8B-B14F-4D97-AF65-F5344CB8AC3E}">
        <p14:creationId xmlns:p14="http://schemas.microsoft.com/office/powerpoint/2010/main" val="3391352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692696"/>
            <a:ext cx="7772400" cy="3240359"/>
          </a:xfrm>
        </p:spPr>
        <p:txBody>
          <a:bodyPr>
            <a:normAutofit fontScale="90000"/>
          </a:bodyPr>
          <a:lstStyle/>
          <a:p>
            <a:pPr>
              <a:lnSpc>
                <a:spcPct val="200000"/>
              </a:lnSpc>
            </a:pPr>
            <a:r>
              <a:rPr lang="en-US" b="1" i="1" dirty="0" smtClean="0">
                <a:solidFill>
                  <a:srgbClr val="006666"/>
                </a:solidFill>
                <a:latin typeface="+mn-lt"/>
              </a:rPr>
              <a:t> </a:t>
            </a:r>
            <a:r>
              <a:rPr lang="en-US" sz="2700" b="1" i="1" dirty="0">
                <a:solidFill>
                  <a:srgbClr val="006666"/>
                </a:solidFill>
                <a:latin typeface="Verdana" pitchFamily="34" charset="0"/>
                <a:ea typeface="Verdana" pitchFamily="34" charset="0"/>
                <a:cs typeface="Verdana" pitchFamily="34" charset="0"/>
              </a:rPr>
              <a:t>THE ENVIRONMENTAL </a:t>
            </a:r>
            <a:r>
              <a:rPr lang="en-US" sz="2700" b="1" i="1" dirty="0" smtClean="0">
                <a:solidFill>
                  <a:srgbClr val="006666"/>
                </a:solidFill>
                <a:latin typeface="Verdana" pitchFamily="34" charset="0"/>
                <a:ea typeface="Verdana" pitchFamily="34" charset="0"/>
                <a:cs typeface="Verdana" pitchFamily="34" charset="0"/>
              </a:rPr>
              <a:t>DIMENSION </a:t>
            </a:r>
            <a:br>
              <a:rPr lang="en-US" sz="2700" b="1" i="1" dirty="0" smtClean="0">
                <a:solidFill>
                  <a:srgbClr val="006666"/>
                </a:solidFill>
                <a:latin typeface="Verdana" pitchFamily="34" charset="0"/>
                <a:ea typeface="Verdana" pitchFamily="34" charset="0"/>
                <a:cs typeface="Verdana" pitchFamily="34" charset="0"/>
              </a:rPr>
            </a:br>
            <a:r>
              <a:rPr lang="en-US" sz="2700" b="1" i="1" dirty="0" smtClean="0">
                <a:solidFill>
                  <a:srgbClr val="006666"/>
                </a:solidFill>
                <a:latin typeface="Verdana" pitchFamily="34" charset="0"/>
                <a:ea typeface="Verdana" pitchFamily="34" charset="0"/>
                <a:cs typeface="Verdana" pitchFamily="34" charset="0"/>
              </a:rPr>
              <a:t>OF </a:t>
            </a:r>
            <a:r>
              <a:rPr lang="en-US" sz="2700" b="1" i="1" dirty="0">
                <a:solidFill>
                  <a:srgbClr val="006666"/>
                </a:solidFill>
                <a:latin typeface="Verdana" pitchFamily="34" charset="0"/>
                <a:ea typeface="Verdana" pitchFamily="34" charset="0"/>
                <a:cs typeface="Verdana" pitchFamily="34" charset="0"/>
              </a:rPr>
              <a:t>THE COHESION POLICY </a:t>
            </a:r>
            <a:r>
              <a:rPr lang="en-US" sz="2700" b="1" i="1" dirty="0" smtClean="0">
                <a:solidFill>
                  <a:srgbClr val="006666"/>
                </a:solidFill>
                <a:latin typeface="Verdana" pitchFamily="34" charset="0"/>
                <a:ea typeface="Verdana" pitchFamily="34" charset="0"/>
                <a:cs typeface="Verdana" pitchFamily="34" charset="0"/>
              </a:rPr>
              <a:t> 2014-2020 </a:t>
            </a:r>
            <a:br>
              <a:rPr lang="en-US" sz="2700" b="1" i="1" dirty="0" smtClean="0">
                <a:solidFill>
                  <a:srgbClr val="006666"/>
                </a:solidFill>
                <a:latin typeface="Verdana" pitchFamily="34" charset="0"/>
                <a:ea typeface="Verdana" pitchFamily="34" charset="0"/>
                <a:cs typeface="Verdana" pitchFamily="34" charset="0"/>
              </a:rPr>
            </a:br>
            <a:r>
              <a:rPr lang="en-US" sz="2700" b="1" i="1" dirty="0" smtClean="0">
                <a:solidFill>
                  <a:srgbClr val="006666"/>
                </a:solidFill>
                <a:latin typeface="Verdana" pitchFamily="34" charset="0"/>
                <a:ea typeface="Verdana" pitchFamily="34" charset="0"/>
                <a:cs typeface="Verdana" pitchFamily="34" charset="0"/>
              </a:rPr>
              <a:t>IN </a:t>
            </a:r>
            <a:r>
              <a:rPr lang="en-US" sz="2700" b="1" i="1" dirty="0">
                <a:solidFill>
                  <a:srgbClr val="006666"/>
                </a:solidFill>
                <a:latin typeface="Verdana" pitchFamily="34" charset="0"/>
                <a:ea typeface="Verdana" pitchFamily="34" charset="0"/>
                <a:cs typeface="Verdana" pitchFamily="34" charset="0"/>
              </a:rPr>
              <a:t>GREECE</a:t>
            </a:r>
            <a:r>
              <a:rPr lang="en-US" sz="2700" b="1" i="1" dirty="0" smtClean="0">
                <a:solidFill>
                  <a:srgbClr val="006666"/>
                </a:solidFill>
                <a:latin typeface="Verdana" pitchFamily="34" charset="0"/>
                <a:ea typeface="Verdana" pitchFamily="34" charset="0"/>
                <a:cs typeface="Verdana" pitchFamily="34" charset="0"/>
              </a:rPr>
              <a:t/>
            </a:r>
            <a:br>
              <a:rPr lang="en-US" sz="2700" b="1" i="1" dirty="0" smtClean="0">
                <a:solidFill>
                  <a:srgbClr val="006666"/>
                </a:solidFill>
                <a:latin typeface="Verdana" pitchFamily="34" charset="0"/>
                <a:ea typeface="Verdana" pitchFamily="34" charset="0"/>
                <a:cs typeface="Verdana" pitchFamily="34" charset="0"/>
              </a:rPr>
            </a:br>
            <a:endParaRPr lang="el-GR" sz="2700" b="1" i="1" dirty="0">
              <a:solidFill>
                <a:srgbClr val="006666"/>
              </a:solidFill>
              <a:latin typeface="Verdana" pitchFamily="34" charset="0"/>
              <a:ea typeface="Verdana" pitchFamily="34" charset="0"/>
              <a:cs typeface="Verdana" pitchFamily="34" charset="0"/>
            </a:endParaRPr>
          </a:p>
        </p:txBody>
      </p:sp>
      <p:sp>
        <p:nvSpPr>
          <p:cNvPr id="3" name="Υπότιτλος 2"/>
          <p:cNvSpPr>
            <a:spLocks noGrp="1"/>
          </p:cNvSpPr>
          <p:nvPr>
            <p:ph type="subTitle" idx="1"/>
          </p:nvPr>
        </p:nvSpPr>
        <p:spPr>
          <a:xfrm>
            <a:off x="539552" y="4077072"/>
            <a:ext cx="7773366" cy="1944216"/>
          </a:xfrm>
        </p:spPr>
        <p:txBody>
          <a:bodyPr>
            <a:noAutofit/>
          </a:bodyPr>
          <a:lstStyle/>
          <a:p>
            <a:pPr>
              <a:lnSpc>
                <a:spcPct val="200000"/>
              </a:lnSpc>
              <a:buClr>
                <a:srgbClr val="93A299"/>
              </a:buClr>
            </a:pPr>
            <a:r>
              <a:rPr lang="en-US" sz="1400" b="1" i="1" dirty="0" smtClean="0">
                <a:solidFill>
                  <a:srgbClr val="5B6973"/>
                </a:solidFill>
                <a:latin typeface="Verdana" pitchFamily="34" charset="0"/>
                <a:ea typeface="Verdana" pitchFamily="34" charset="0"/>
                <a:cs typeface="Verdana" pitchFamily="34" charset="0"/>
              </a:rPr>
              <a:t>ATHENS 15-5-2014</a:t>
            </a:r>
          </a:p>
          <a:p>
            <a:pPr>
              <a:lnSpc>
                <a:spcPct val="200000"/>
              </a:lnSpc>
              <a:buClr>
                <a:srgbClr val="93A299"/>
              </a:buClr>
            </a:pPr>
            <a:r>
              <a:rPr lang="en-US" sz="1400" b="1" i="1" dirty="0" smtClean="0">
                <a:solidFill>
                  <a:srgbClr val="5B6973"/>
                </a:solidFill>
                <a:latin typeface="Verdana" pitchFamily="34" charset="0"/>
                <a:ea typeface="Verdana" pitchFamily="34" charset="0"/>
                <a:cs typeface="Verdana" pitchFamily="34" charset="0"/>
              </a:rPr>
              <a:t>TSARTSOU EVANGELIA</a:t>
            </a:r>
          </a:p>
          <a:p>
            <a:pPr>
              <a:lnSpc>
                <a:spcPct val="200000"/>
              </a:lnSpc>
              <a:buClr>
                <a:srgbClr val="93A299"/>
              </a:buClr>
            </a:pPr>
            <a:r>
              <a:rPr lang="en-US" sz="1400" b="1" i="1" dirty="0" smtClean="0">
                <a:solidFill>
                  <a:srgbClr val="5B6973"/>
                </a:solidFill>
                <a:latin typeface="Verdana" pitchFamily="34" charset="0"/>
                <a:ea typeface="Verdana" pitchFamily="34" charset="0"/>
                <a:cs typeface="Verdana" pitchFamily="34" charset="0"/>
              </a:rPr>
              <a:t>MINISTRY OF ENVIRONMENT, ENERGY &amp; CLIMATE CHANGE</a:t>
            </a:r>
          </a:p>
          <a:p>
            <a:pPr>
              <a:lnSpc>
                <a:spcPct val="200000"/>
              </a:lnSpc>
              <a:buClr>
                <a:srgbClr val="93A299"/>
              </a:buClr>
            </a:pPr>
            <a:r>
              <a:rPr lang="en-US" sz="1400" b="1" i="1" dirty="0" smtClean="0">
                <a:solidFill>
                  <a:srgbClr val="5B6973"/>
                </a:solidFill>
                <a:latin typeface="Verdana" pitchFamily="34" charset="0"/>
                <a:ea typeface="Verdana" pitchFamily="34" charset="0"/>
                <a:cs typeface="Verdana" pitchFamily="34" charset="0"/>
              </a:rPr>
              <a:t>SPECIAL AGENCY FOR COORDINATION OF ENVIRONMENTAL PROJECTS</a:t>
            </a:r>
            <a:endParaRPr lang="el-GR" sz="1400" b="1" i="1" dirty="0">
              <a:solidFill>
                <a:srgbClr val="5B6973"/>
              </a:solidFill>
              <a:latin typeface="Verdana" pitchFamily="34" charset="0"/>
              <a:ea typeface="Verdana" pitchFamily="34" charset="0"/>
              <a:cs typeface="Verdana" pitchFamily="34" charset="0"/>
            </a:endParaRPr>
          </a:p>
        </p:txBody>
      </p:sp>
      <p:pic>
        <p:nvPicPr>
          <p:cNvPr id="13"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80628"/>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27077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734888" y="0"/>
            <a:ext cx="8229600" cy="620688"/>
          </a:xfrm>
        </p:spPr>
        <p:txBody>
          <a:bodyPr>
            <a:normAutofit fontScale="90000"/>
          </a:bodyPr>
          <a:lstStyle/>
          <a:p>
            <a:r>
              <a:rPr lang="en-US" sz="1800" b="1" i="1" dirty="0">
                <a:solidFill>
                  <a:srgbClr val="006666"/>
                </a:solidFill>
                <a:latin typeface="Verdana" pitchFamily="34" charset="0"/>
                <a:ea typeface="Verdana" pitchFamily="34" charset="0"/>
                <a:cs typeface="Verdana" pitchFamily="34" charset="0"/>
              </a:rPr>
              <a:t>TO </a:t>
            </a:r>
            <a:r>
              <a:rPr lang="en-US" sz="1800" b="1" i="1" dirty="0" smtClean="0">
                <a:solidFill>
                  <a:srgbClr val="006666"/>
                </a:solidFill>
                <a:latin typeface="Verdana" pitchFamily="34" charset="0"/>
                <a:ea typeface="Verdana" pitchFamily="34" charset="0"/>
                <a:cs typeface="Verdana" pitchFamily="34" charset="0"/>
              </a:rPr>
              <a:t>5:</a:t>
            </a:r>
            <a:r>
              <a:rPr lang="en-US" sz="1800" b="1" i="1" dirty="0">
                <a:solidFill>
                  <a:srgbClr val="006666"/>
                </a:solidFill>
                <a:latin typeface="Verdana" pitchFamily="34" charset="0"/>
                <a:ea typeface="Verdana" pitchFamily="34" charset="0"/>
                <a:cs typeface="Verdana" pitchFamily="34" charset="0"/>
              </a:rPr>
              <a:t> Promoting climate change adaptation, </a:t>
            </a:r>
            <a:r>
              <a:rPr lang="en-US" sz="1800" b="1" i="1" dirty="0" smtClean="0">
                <a:solidFill>
                  <a:srgbClr val="006666"/>
                </a:solidFill>
                <a:latin typeface="Verdana" pitchFamily="34" charset="0"/>
                <a:ea typeface="Verdana" pitchFamily="34" charset="0"/>
                <a:cs typeface="Verdana" pitchFamily="34" charset="0"/>
              </a:rPr>
              <a:t/>
            </a:r>
            <a:br>
              <a:rPr lang="en-US" sz="1800" b="1" i="1" dirty="0" smtClean="0">
                <a:solidFill>
                  <a:srgbClr val="006666"/>
                </a:solidFill>
                <a:latin typeface="Verdana" pitchFamily="34" charset="0"/>
                <a:ea typeface="Verdana" pitchFamily="34" charset="0"/>
                <a:cs typeface="Verdana" pitchFamily="34" charset="0"/>
              </a:rPr>
            </a:br>
            <a:r>
              <a:rPr lang="en-US" sz="1800" b="1" i="1" dirty="0" smtClean="0">
                <a:solidFill>
                  <a:srgbClr val="006666"/>
                </a:solidFill>
                <a:latin typeface="Verdana" pitchFamily="34" charset="0"/>
                <a:ea typeface="Verdana" pitchFamily="34" charset="0"/>
                <a:cs typeface="Verdana" pitchFamily="34" charset="0"/>
              </a:rPr>
              <a:t>risk </a:t>
            </a:r>
            <a:r>
              <a:rPr lang="en-US" sz="1800" b="1" i="1" dirty="0">
                <a:solidFill>
                  <a:srgbClr val="006666"/>
                </a:solidFill>
                <a:latin typeface="Verdana" pitchFamily="34" charset="0"/>
                <a:ea typeface="Verdana" pitchFamily="34" charset="0"/>
                <a:cs typeface="Verdana" pitchFamily="34" charset="0"/>
              </a:rPr>
              <a:t>prevention and management</a:t>
            </a:r>
            <a:endParaRPr lang="el-GR" sz="1800" dirty="0"/>
          </a:p>
        </p:txBody>
      </p:sp>
      <p:sp>
        <p:nvSpPr>
          <p:cNvPr id="3" name="Θέση περιεχομένου 2"/>
          <p:cNvSpPr>
            <a:spLocks noGrp="1"/>
          </p:cNvSpPr>
          <p:nvPr>
            <p:ph idx="1"/>
          </p:nvPr>
        </p:nvSpPr>
        <p:spPr>
          <a:xfrm>
            <a:off x="179512" y="692696"/>
            <a:ext cx="8784976" cy="5976664"/>
          </a:xfrm>
        </p:spPr>
        <p:txBody>
          <a:bodyPr>
            <a:normAutofit/>
          </a:bodyPr>
          <a:lstStyle/>
          <a:p>
            <a:pPr>
              <a:buFont typeface="Wingdings" pitchFamily="2" charset="2"/>
              <a:buChar char="q"/>
            </a:pPr>
            <a:r>
              <a:rPr lang="en-US" sz="1600" b="1" i="1" dirty="0">
                <a:latin typeface="Verdana" pitchFamily="34" charset="0"/>
                <a:ea typeface="Verdana" pitchFamily="34" charset="0"/>
                <a:cs typeface="Verdana" pitchFamily="34" charset="0"/>
              </a:rPr>
              <a:t>The </a:t>
            </a:r>
            <a:r>
              <a:rPr lang="en-US" sz="1600" b="1" i="1" dirty="0" smtClean="0">
                <a:latin typeface="Verdana" pitchFamily="34" charset="0"/>
                <a:ea typeface="Verdana" pitchFamily="34" charset="0"/>
                <a:cs typeface="Verdana" pitchFamily="34" charset="0"/>
              </a:rPr>
              <a:t>planned indicative interventions contributing </a:t>
            </a:r>
            <a:r>
              <a:rPr lang="en-US" sz="1600" b="1" i="1" dirty="0">
                <a:latin typeface="Verdana" pitchFamily="34" charset="0"/>
                <a:ea typeface="Verdana" pitchFamily="34" charset="0"/>
                <a:cs typeface="Verdana" pitchFamily="34" charset="0"/>
              </a:rPr>
              <a:t>to </a:t>
            </a:r>
            <a:r>
              <a:rPr lang="en-US" sz="1600" b="1" i="1" dirty="0" smtClean="0">
                <a:latin typeface="Verdana" pitchFamily="34" charset="0"/>
                <a:ea typeface="Verdana" pitchFamily="34" charset="0"/>
                <a:cs typeface="Verdana" pitchFamily="34" charset="0"/>
              </a:rPr>
              <a:t>the TO5 </a:t>
            </a:r>
            <a:r>
              <a:rPr lang="en-US" sz="1600" b="1" i="1" dirty="0">
                <a:latin typeface="Verdana" pitchFamily="34" charset="0"/>
                <a:ea typeface="Verdana" pitchFamily="34" charset="0"/>
                <a:cs typeface="Verdana" pitchFamily="34" charset="0"/>
              </a:rPr>
              <a:t>are as below</a:t>
            </a:r>
            <a:r>
              <a:rPr lang="en-US" sz="1600" b="1" i="1" dirty="0" smtClean="0">
                <a:latin typeface="Verdana" pitchFamily="34" charset="0"/>
                <a:ea typeface="Verdana" pitchFamily="34" charset="0"/>
                <a:cs typeface="Verdana" pitchFamily="34" charset="0"/>
              </a:rPr>
              <a:t>:</a:t>
            </a:r>
          </a:p>
          <a:p>
            <a:pPr lvl="1" algn="just">
              <a:lnSpc>
                <a:spcPct val="150000"/>
              </a:lnSpc>
              <a:buFont typeface="Wingdings" pitchFamily="2" charset="2"/>
              <a:buChar char="§"/>
            </a:pPr>
            <a:r>
              <a:rPr lang="en-US" sz="1200" dirty="0" smtClean="0">
                <a:latin typeface="Verdana" pitchFamily="34" charset="0"/>
                <a:ea typeface="Verdana" pitchFamily="34" charset="0"/>
                <a:cs typeface="Verdana" pitchFamily="34" charset="0"/>
              </a:rPr>
              <a:t>Promoting actions aiming at the mitigation and adaptation to climate change impacts in all the sectors identified by </a:t>
            </a:r>
            <a:r>
              <a:rPr lang="en-US" sz="1200" dirty="0">
                <a:latin typeface="Verdana" pitchFamily="34" charset="0"/>
                <a:ea typeface="Verdana" pitchFamily="34" charset="0"/>
                <a:cs typeface="Verdana" pitchFamily="34" charset="0"/>
              </a:rPr>
              <a:t>the white paper (COM(2009)147),</a:t>
            </a:r>
          </a:p>
          <a:p>
            <a:pPr lvl="1" algn="just">
              <a:lnSpc>
                <a:spcPct val="150000"/>
              </a:lnSpc>
              <a:buFont typeface="Wingdings" pitchFamily="2" charset="2"/>
              <a:buChar char="§"/>
            </a:pPr>
            <a:r>
              <a:rPr lang="en-US" sz="1200" dirty="0" smtClean="0">
                <a:latin typeface="Verdana" pitchFamily="34" charset="0"/>
                <a:ea typeface="Verdana" pitchFamily="34" charset="0"/>
                <a:cs typeface="Verdana" pitchFamily="34" charset="0"/>
              </a:rPr>
              <a:t>Supporting the completion of the National Climate Change Adaptation Strategy by 2015, according the EU Strategy for the climate change adaptation (COM(2013)216),</a:t>
            </a:r>
          </a:p>
          <a:p>
            <a:pPr lvl="1" algn="just">
              <a:lnSpc>
                <a:spcPct val="150000"/>
              </a:lnSpc>
              <a:buFont typeface="Wingdings" pitchFamily="2" charset="2"/>
              <a:buChar char="§"/>
            </a:pPr>
            <a:r>
              <a:rPr lang="en-US" sz="1200" dirty="0" smtClean="0">
                <a:latin typeface="Verdana" pitchFamily="34" charset="0"/>
                <a:ea typeface="Verdana" pitchFamily="34" charset="0"/>
                <a:cs typeface="Verdana" pitchFamily="34" charset="0"/>
              </a:rPr>
              <a:t>Promoting interventions contributing to the climate change adaptation to the sector of agriculture (selection of cultivated species, farming practices, </a:t>
            </a:r>
            <a:r>
              <a:rPr lang="en-US" sz="1200" dirty="0">
                <a:latin typeface="Verdana" pitchFamily="34" charset="0"/>
                <a:ea typeface="Verdana" pitchFamily="34" charset="0"/>
                <a:cs typeface="Verdana" pitchFamily="34" charset="0"/>
              </a:rPr>
              <a:t> </a:t>
            </a:r>
            <a:r>
              <a:rPr lang="en-US" sz="1200" dirty="0" smtClean="0">
                <a:latin typeface="Verdana" pitchFamily="34" charset="0"/>
                <a:ea typeface="Verdana" pitchFamily="34" charset="0"/>
                <a:cs typeface="Verdana" pitchFamily="34" charset="0"/>
              </a:rPr>
              <a:t>etc.),</a:t>
            </a:r>
          </a:p>
          <a:p>
            <a:pPr lvl="1" algn="just">
              <a:lnSpc>
                <a:spcPct val="150000"/>
              </a:lnSpc>
              <a:buFont typeface="Wingdings" pitchFamily="2" charset="2"/>
              <a:buChar char="§"/>
            </a:pPr>
            <a:r>
              <a:rPr lang="en-US" sz="1200" dirty="0" smtClean="0">
                <a:latin typeface="Verdana" pitchFamily="34" charset="0"/>
                <a:ea typeface="Verdana" pitchFamily="34" charset="0"/>
                <a:cs typeface="Verdana" pitchFamily="34" charset="0"/>
              </a:rPr>
              <a:t> Enhancing agro-environmental practices and Forest management practices contributing to the mitigation of the climate change effects,</a:t>
            </a:r>
          </a:p>
          <a:p>
            <a:pPr lvl="1" algn="just">
              <a:lnSpc>
                <a:spcPct val="150000"/>
              </a:lnSpc>
              <a:buFont typeface="Wingdings" pitchFamily="2" charset="2"/>
              <a:buChar char="§"/>
            </a:pPr>
            <a:r>
              <a:rPr lang="en-US" sz="1200" dirty="0" smtClean="0">
                <a:latin typeface="Verdana" pitchFamily="34" charset="0"/>
                <a:ea typeface="Verdana" pitchFamily="34" charset="0"/>
                <a:cs typeface="Verdana" pitchFamily="34" charset="0"/>
              </a:rPr>
              <a:t>Promoting habitat management practices of </a:t>
            </a:r>
            <a:r>
              <a:rPr lang="en-US" sz="1200" dirty="0" err="1" smtClean="0">
                <a:latin typeface="Verdana" pitchFamily="34" charset="0"/>
                <a:ea typeface="Verdana" pitchFamily="34" charset="0"/>
                <a:cs typeface="Verdana" pitchFamily="34" charset="0"/>
              </a:rPr>
              <a:t>Natura</a:t>
            </a:r>
            <a:r>
              <a:rPr lang="en-US" sz="1200" dirty="0" smtClean="0">
                <a:latin typeface="Verdana" pitchFamily="34" charset="0"/>
                <a:ea typeface="Verdana" pitchFamily="34" charset="0"/>
                <a:cs typeface="Verdana" pitchFamily="34" charset="0"/>
              </a:rPr>
              <a:t> 2000 network and green infrastructures contributing to the ecological coherence of the </a:t>
            </a:r>
            <a:r>
              <a:rPr lang="en-US" sz="1200" dirty="0" err="1" smtClean="0">
                <a:latin typeface="Verdana" pitchFamily="34" charset="0"/>
                <a:ea typeface="Verdana" pitchFamily="34" charset="0"/>
                <a:cs typeface="Verdana" pitchFamily="34" charset="0"/>
              </a:rPr>
              <a:t>Natura</a:t>
            </a:r>
            <a:r>
              <a:rPr lang="en-US" sz="1200" dirty="0" smtClean="0">
                <a:latin typeface="Verdana" pitchFamily="34" charset="0"/>
                <a:ea typeface="Verdana" pitchFamily="34" charset="0"/>
                <a:cs typeface="Verdana" pitchFamily="34" charset="0"/>
              </a:rPr>
              <a:t> 2000 network,</a:t>
            </a:r>
          </a:p>
          <a:p>
            <a:pPr lvl="1" algn="just">
              <a:lnSpc>
                <a:spcPct val="150000"/>
              </a:lnSpc>
              <a:buFont typeface="Wingdings" pitchFamily="2" charset="2"/>
              <a:buChar char="§"/>
            </a:pPr>
            <a:r>
              <a:rPr lang="en-US" sz="1200" dirty="0" smtClean="0">
                <a:latin typeface="Verdana" pitchFamily="34" charset="0"/>
                <a:ea typeface="Verdana" pitchFamily="34" charset="0"/>
                <a:cs typeface="Verdana" pitchFamily="34" charset="0"/>
              </a:rPr>
              <a:t>Supporting investments in strengthening the resilience of the built and natural environment from disasters related to climate change and particularly in the most vulnerable sectors identified by the white paper (COM(2009)147),</a:t>
            </a:r>
          </a:p>
          <a:p>
            <a:pPr lvl="1" algn="just">
              <a:lnSpc>
                <a:spcPct val="150000"/>
              </a:lnSpc>
              <a:buFont typeface="Wingdings" pitchFamily="2" charset="2"/>
              <a:buChar char="§"/>
            </a:pPr>
            <a:r>
              <a:rPr lang="en-US" sz="1200" dirty="0" smtClean="0">
                <a:latin typeface="Verdana" pitchFamily="34" charset="0"/>
                <a:ea typeface="Verdana" pitchFamily="34" charset="0"/>
                <a:cs typeface="Verdana" pitchFamily="34" charset="0"/>
              </a:rPr>
              <a:t>Promoting an integrated strategy of measures, actions and investments in Risk prevention and management such as: forest fires, floods, soil /coastal erosion and the other natural hazards,</a:t>
            </a:r>
          </a:p>
          <a:p>
            <a:pPr lvl="1" algn="just">
              <a:lnSpc>
                <a:spcPct val="150000"/>
              </a:lnSpc>
              <a:buFont typeface="Wingdings" pitchFamily="2" charset="2"/>
              <a:buChar char="§"/>
            </a:pPr>
            <a:r>
              <a:rPr lang="en-US" sz="1200" dirty="0" smtClean="0">
                <a:latin typeface="Verdana" pitchFamily="34" charset="0"/>
                <a:ea typeface="Verdana" pitchFamily="34" charset="0"/>
                <a:cs typeface="Verdana" pitchFamily="34" charset="0"/>
              </a:rPr>
              <a:t>Promoting education for volunteers </a:t>
            </a:r>
            <a:r>
              <a:rPr lang="en-US" sz="1200" dirty="0">
                <a:latin typeface="Verdana" pitchFamily="34" charset="0"/>
                <a:ea typeface="Verdana" pitchFamily="34" charset="0"/>
                <a:cs typeface="Verdana" pitchFamily="34" charset="0"/>
              </a:rPr>
              <a:t>and civil protection officials in the risk prevention and </a:t>
            </a:r>
            <a:r>
              <a:rPr lang="en-US" sz="1200" dirty="0" smtClean="0">
                <a:latin typeface="Verdana" pitchFamily="34" charset="0"/>
                <a:ea typeface="Verdana" pitchFamily="34" charset="0"/>
                <a:cs typeface="Verdana" pitchFamily="34" charset="0"/>
              </a:rPr>
              <a:t>management </a:t>
            </a:r>
            <a:r>
              <a:rPr lang="en-US" sz="1200" dirty="0">
                <a:latin typeface="Verdana" pitchFamily="34" charset="0"/>
                <a:ea typeface="Verdana" pitchFamily="34" charset="0"/>
                <a:cs typeface="Verdana" pitchFamily="34" charset="0"/>
              </a:rPr>
              <a:t>and </a:t>
            </a:r>
            <a:r>
              <a:rPr lang="en-US" sz="1200" dirty="0" smtClean="0">
                <a:latin typeface="Verdana" pitchFamily="34" charset="0"/>
                <a:ea typeface="Verdana" pitchFamily="34" charset="0"/>
                <a:cs typeface="Verdana" pitchFamily="34" charset="0"/>
              </a:rPr>
              <a:t>raising awareness of the public, </a:t>
            </a:r>
          </a:p>
          <a:p>
            <a:pPr lvl="1" algn="just">
              <a:lnSpc>
                <a:spcPct val="150000"/>
              </a:lnSpc>
              <a:buFont typeface="Wingdings" pitchFamily="2" charset="2"/>
              <a:buChar char="§"/>
            </a:pPr>
            <a:endParaRPr lang="en-US" sz="1000" dirty="0" smtClean="0">
              <a:latin typeface="Verdana" pitchFamily="34" charset="0"/>
              <a:ea typeface="Verdana" pitchFamily="34" charset="0"/>
              <a:cs typeface="Verdana" pitchFamily="34" charset="0"/>
            </a:endParaRPr>
          </a:p>
          <a:p>
            <a:pPr lvl="1" algn="just">
              <a:lnSpc>
                <a:spcPct val="150000"/>
              </a:lnSpc>
              <a:buFont typeface="Wingdings" pitchFamily="2" charset="2"/>
              <a:buChar char="§"/>
            </a:pPr>
            <a:endParaRPr lang="en-US" sz="1000" dirty="0">
              <a:latin typeface="Verdana" pitchFamily="34" charset="0"/>
              <a:ea typeface="Verdana" pitchFamily="34" charset="0"/>
              <a:cs typeface="Verdana" pitchFamily="34" charset="0"/>
            </a:endParaRPr>
          </a:p>
          <a:p>
            <a:pPr>
              <a:buFont typeface="Wingdings" pitchFamily="2" charset="2"/>
              <a:buChar char="§"/>
            </a:pPr>
            <a:endParaRPr lang="en-US" sz="1800" b="1" i="1" dirty="0">
              <a:latin typeface="Verdana" pitchFamily="34" charset="0"/>
              <a:ea typeface="Verdana" pitchFamily="34" charset="0"/>
              <a:cs typeface="Verdana" pitchFamily="34" charset="0"/>
            </a:endParaRPr>
          </a:p>
          <a:p>
            <a:pPr>
              <a:buFont typeface="Wingdings" pitchFamily="2" charset="2"/>
              <a:buChar char="q"/>
            </a:pPr>
            <a:endParaRPr lang="el-GR" sz="1800" dirty="0"/>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8620"/>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2477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45579" y="188640"/>
            <a:ext cx="8229600" cy="792088"/>
          </a:xfrm>
        </p:spPr>
        <p:txBody>
          <a:bodyPr>
            <a:noAutofit/>
          </a:bodyPr>
          <a:lstStyle/>
          <a:p>
            <a:r>
              <a:rPr lang="en-US" sz="1400" b="1" i="1" dirty="0" smtClean="0">
                <a:solidFill>
                  <a:srgbClr val="006666"/>
                </a:solidFill>
                <a:latin typeface="Verdana" pitchFamily="34" charset="0"/>
                <a:ea typeface="Verdana" pitchFamily="34" charset="0"/>
                <a:cs typeface="Verdana" pitchFamily="34" charset="0"/>
              </a:rPr>
              <a:t/>
            </a:r>
            <a:br>
              <a:rPr lang="en-US" sz="1400" b="1" i="1" dirty="0" smtClean="0">
                <a:solidFill>
                  <a:srgbClr val="006666"/>
                </a:solidFill>
                <a:latin typeface="Verdana" pitchFamily="34" charset="0"/>
                <a:ea typeface="Verdana" pitchFamily="34" charset="0"/>
                <a:cs typeface="Verdana" pitchFamily="34" charset="0"/>
              </a:rPr>
            </a:br>
            <a:r>
              <a:rPr lang="en-US" sz="1400" b="1" i="1" dirty="0">
                <a:solidFill>
                  <a:srgbClr val="006666"/>
                </a:solidFill>
                <a:latin typeface="Verdana" pitchFamily="34" charset="0"/>
                <a:ea typeface="Verdana" pitchFamily="34" charset="0"/>
                <a:cs typeface="Verdana" pitchFamily="34" charset="0"/>
              </a:rPr>
              <a:t/>
            </a:r>
            <a:br>
              <a:rPr lang="en-US" sz="1400" b="1" i="1" dirty="0">
                <a:solidFill>
                  <a:srgbClr val="006666"/>
                </a:solidFill>
                <a:latin typeface="Verdana" pitchFamily="34" charset="0"/>
                <a:ea typeface="Verdana" pitchFamily="34" charset="0"/>
                <a:cs typeface="Verdana" pitchFamily="34" charset="0"/>
              </a:rPr>
            </a:br>
            <a:r>
              <a:rPr lang="en-US" sz="1400" b="1" i="1" dirty="0" smtClean="0">
                <a:solidFill>
                  <a:srgbClr val="006666"/>
                </a:solidFill>
                <a:latin typeface="Verdana" pitchFamily="34" charset="0"/>
                <a:ea typeface="Verdana" pitchFamily="34" charset="0"/>
                <a:cs typeface="Verdana" pitchFamily="34" charset="0"/>
              </a:rPr>
              <a:t>TO 6: </a:t>
            </a:r>
            <a:r>
              <a:rPr lang="en-US" sz="1400" b="1" i="1" dirty="0">
                <a:solidFill>
                  <a:srgbClr val="006666"/>
                </a:solidFill>
                <a:latin typeface="Verdana" pitchFamily="34" charset="0"/>
                <a:ea typeface="Verdana" pitchFamily="34" charset="0"/>
                <a:cs typeface="Verdana" pitchFamily="34" charset="0"/>
              </a:rPr>
              <a:t>Preserving and protecting the environment </a:t>
            </a:r>
            <a:r>
              <a:rPr lang="en-US" sz="1400" b="1" i="1" dirty="0" smtClean="0">
                <a:solidFill>
                  <a:srgbClr val="006666"/>
                </a:solidFill>
                <a:latin typeface="Verdana" pitchFamily="34" charset="0"/>
                <a:ea typeface="Verdana" pitchFamily="34" charset="0"/>
                <a:cs typeface="Verdana" pitchFamily="34" charset="0"/>
              </a:rPr>
              <a:t/>
            </a:r>
            <a:br>
              <a:rPr lang="en-US" sz="1400" b="1" i="1" dirty="0" smtClean="0">
                <a:solidFill>
                  <a:srgbClr val="006666"/>
                </a:solidFill>
                <a:latin typeface="Verdana" pitchFamily="34" charset="0"/>
                <a:ea typeface="Verdana" pitchFamily="34" charset="0"/>
                <a:cs typeface="Verdana" pitchFamily="34" charset="0"/>
              </a:rPr>
            </a:br>
            <a:r>
              <a:rPr lang="en-US" sz="1400" b="1" i="1" dirty="0" smtClean="0">
                <a:solidFill>
                  <a:srgbClr val="006666"/>
                </a:solidFill>
                <a:latin typeface="Verdana" pitchFamily="34" charset="0"/>
                <a:ea typeface="Verdana" pitchFamily="34" charset="0"/>
                <a:cs typeface="Verdana" pitchFamily="34" charset="0"/>
              </a:rPr>
              <a:t>and </a:t>
            </a:r>
            <a:r>
              <a:rPr lang="en-US" sz="1400" b="1" i="1" dirty="0">
                <a:solidFill>
                  <a:srgbClr val="006666"/>
                </a:solidFill>
                <a:latin typeface="Verdana" pitchFamily="34" charset="0"/>
                <a:ea typeface="Verdana" pitchFamily="34" charset="0"/>
                <a:cs typeface="Verdana" pitchFamily="34" charset="0"/>
              </a:rPr>
              <a:t>promoting resource </a:t>
            </a:r>
            <a:r>
              <a:rPr lang="en-US" sz="1400" b="1" i="1" dirty="0" smtClean="0">
                <a:solidFill>
                  <a:srgbClr val="006666"/>
                </a:solidFill>
                <a:latin typeface="Verdana" pitchFamily="34" charset="0"/>
                <a:ea typeface="Verdana" pitchFamily="34" charset="0"/>
                <a:cs typeface="Verdana" pitchFamily="34" charset="0"/>
              </a:rPr>
              <a:t>efficiency</a:t>
            </a:r>
            <a:r>
              <a:rPr lang="en-US" sz="1400" dirty="0">
                <a:latin typeface="Verdana" pitchFamily="34" charset="0"/>
                <a:ea typeface="Verdana" pitchFamily="34" charset="0"/>
                <a:cs typeface="Verdana" pitchFamily="34" charset="0"/>
              </a:rPr>
              <a:t/>
            </a:r>
            <a:br>
              <a:rPr lang="en-US" sz="1400" dirty="0">
                <a:latin typeface="Verdana" pitchFamily="34" charset="0"/>
                <a:ea typeface="Verdana" pitchFamily="34" charset="0"/>
                <a:cs typeface="Verdana" pitchFamily="34" charset="0"/>
              </a:rPr>
            </a:br>
            <a:endParaRPr lang="el-GR" sz="1400" dirty="0"/>
          </a:p>
        </p:txBody>
      </p:sp>
      <p:sp>
        <p:nvSpPr>
          <p:cNvPr id="3" name="Θέση περιεχομένου 2"/>
          <p:cNvSpPr>
            <a:spLocks noGrp="1"/>
          </p:cNvSpPr>
          <p:nvPr>
            <p:ph idx="1"/>
          </p:nvPr>
        </p:nvSpPr>
        <p:spPr>
          <a:xfrm>
            <a:off x="457200" y="908720"/>
            <a:ext cx="8229600" cy="5616624"/>
          </a:xfrm>
        </p:spPr>
        <p:txBody>
          <a:bodyPr>
            <a:normAutofit fontScale="62500" lnSpcReduction="20000"/>
          </a:bodyPr>
          <a:lstStyle/>
          <a:p>
            <a:pPr>
              <a:lnSpc>
                <a:spcPct val="160000"/>
              </a:lnSpc>
              <a:buFont typeface="Wingdings" pitchFamily="2" charset="2"/>
              <a:buChar char="q"/>
            </a:pPr>
            <a:r>
              <a:rPr lang="en-US" sz="1400" b="1" i="1" dirty="0">
                <a:latin typeface="Verdana" pitchFamily="34" charset="0"/>
                <a:ea typeface="Verdana" pitchFamily="34" charset="0"/>
                <a:cs typeface="Verdana" pitchFamily="34" charset="0"/>
              </a:rPr>
              <a:t>The </a:t>
            </a:r>
            <a:r>
              <a:rPr lang="en-US" sz="1400" b="1" i="1" dirty="0" smtClean="0">
                <a:latin typeface="Verdana" pitchFamily="34" charset="0"/>
                <a:ea typeface="Verdana" pitchFamily="34" charset="0"/>
                <a:cs typeface="Verdana" pitchFamily="34" charset="0"/>
              </a:rPr>
              <a:t>planned indicative interventions </a:t>
            </a:r>
            <a:r>
              <a:rPr lang="en-US" sz="1400" b="1" i="1" dirty="0">
                <a:latin typeface="Verdana" pitchFamily="34" charset="0"/>
                <a:ea typeface="Verdana" pitchFamily="34" charset="0"/>
                <a:cs typeface="Verdana" pitchFamily="34" charset="0"/>
              </a:rPr>
              <a:t>contributing to this </a:t>
            </a:r>
            <a:r>
              <a:rPr lang="en-US" sz="1400" b="1" i="1" dirty="0" smtClean="0">
                <a:latin typeface="Verdana" pitchFamily="34" charset="0"/>
                <a:ea typeface="Verdana" pitchFamily="34" charset="0"/>
                <a:cs typeface="Verdana" pitchFamily="34" charset="0"/>
              </a:rPr>
              <a:t>TO6 </a:t>
            </a:r>
            <a:r>
              <a:rPr lang="en-US" sz="1400" b="1" i="1" dirty="0">
                <a:latin typeface="Verdana" pitchFamily="34" charset="0"/>
                <a:ea typeface="Verdana" pitchFamily="34" charset="0"/>
                <a:cs typeface="Verdana" pitchFamily="34" charset="0"/>
              </a:rPr>
              <a:t>are as below:</a:t>
            </a:r>
          </a:p>
          <a:p>
            <a:pPr marL="552450" indent="-285750">
              <a:lnSpc>
                <a:spcPct val="160000"/>
              </a:lnSpc>
              <a:buFont typeface="Wingdings" pitchFamily="2" charset="2"/>
              <a:buChar char="q"/>
            </a:pPr>
            <a:r>
              <a:rPr lang="en-US" sz="1400" b="1" i="1" dirty="0" smtClean="0">
                <a:solidFill>
                  <a:srgbClr val="006666"/>
                </a:solidFill>
                <a:latin typeface="Verdana" pitchFamily="34" charset="0"/>
                <a:ea typeface="Verdana" pitchFamily="34" charset="0"/>
                <a:cs typeface="Verdana" pitchFamily="34" charset="0"/>
              </a:rPr>
              <a:t>Waste sector</a:t>
            </a:r>
          </a:p>
          <a:p>
            <a:pPr marL="266700" indent="0" algn="just">
              <a:lnSpc>
                <a:spcPct val="160000"/>
              </a:lnSpc>
              <a:buNone/>
            </a:pPr>
            <a:r>
              <a:rPr lang="en-US" sz="1700" dirty="0" smtClean="0">
                <a:latin typeface="Verdana" pitchFamily="34" charset="0"/>
                <a:ea typeface="Verdana" pitchFamily="34" charset="0"/>
                <a:cs typeface="Verdana" pitchFamily="34" charset="0"/>
              </a:rPr>
              <a:t>The actual implementation of the solid waste management projects, faced many difficulties to meet the Country’s commitments resulting from the Waste Framework Directive (2008/98/EC) in the previous programming period 2007-2013. </a:t>
            </a:r>
          </a:p>
          <a:p>
            <a:pPr marL="266700" indent="0" algn="just">
              <a:lnSpc>
                <a:spcPct val="160000"/>
              </a:lnSpc>
              <a:buNone/>
            </a:pPr>
            <a:r>
              <a:rPr lang="en-US" sz="1700" b="1" i="1" dirty="0" smtClean="0">
                <a:solidFill>
                  <a:schemeClr val="accent4"/>
                </a:solidFill>
                <a:latin typeface="Verdana" pitchFamily="34" charset="0"/>
                <a:ea typeface="Verdana" pitchFamily="34" charset="0"/>
                <a:cs typeface="Verdana" pitchFamily="34" charset="0"/>
              </a:rPr>
              <a:t>An integrated waste management approach by recycling and recovering resources near waste generated, would be a great challenge for the programming period 2014-2020.</a:t>
            </a:r>
          </a:p>
          <a:p>
            <a:pPr marL="266700" indent="0" algn="just">
              <a:buNone/>
            </a:pPr>
            <a:endParaRPr lang="en-US" sz="1700" b="1" i="1" dirty="0" smtClean="0">
              <a:latin typeface="Verdana" pitchFamily="34" charset="0"/>
              <a:ea typeface="Verdana" pitchFamily="34" charset="0"/>
              <a:cs typeface="Verdana" pitchFamily="34" charset="0"/>
            </a:endParaRPr>
          </a:p>
          <a:p>
            <a:pPr marL="552450" indent="-285750" algn="just">
              <a:lnSpc>
                <a:spcPct val="160000"/>
              </a:lnSpc>
              <a:buFont typeface="Wingdings" pitchFamily="2" charset="2"/>
              <a:buChar char="Ø"/>
            </a:pPr>
            <a:r>
              <a:rPr lang="en-US" sz="1700" b="1" i="1" dirty="0" smtClean="0">
                <a:latin typeface="Verdana" pitchFamily="34" charset="0"/>
                <a:ea typeface="Verdana" pitchFamily="34" charset="0"/>
                <a:cs typeface="Verdana" pitchFamily="34" charset="0"/>
              </a:rPr>
              <a:t>The planned indicative environmental investments related to the waste resources are the followings:</a:t>
            </a:r>
          </a:p>
          <a:p>
            <a:pPr marL="552450" indent="-285750" algn="just">
              <a:lnSpc>
                <a:spcPct val="160000"/>
              </a:lnSpc>
              <a:buFont typeface="Wingdings" pitchFamily="2" charset="2"/>
              <a:buChar char="ü"/>
            </a:pPr>
            <a:r>
              <a:rPr lang="en-US" sz="1700" dirty="0">
                <a:latin typeface="Verdana" pitchFamily="34" charset="0"/>
                <a:ea typeface="Verdana" pitchFamily="34" charset="0"/>
                <a:cs typeface="Verdana" pitchFamily="34" charset="0"/>
              </a:rPr>
              <a:t>T</a:t>
            </a:r>
            <a:r>
              <a:rPr lang="en-US" sz="1700" dirty="0" smtClean="0">
                <a:latin typeface="Verdana" pitchFamily="34" charset="0"/>
                <a:ea typeface="Verdana" pitchFamily="34" charset="0"/>
                <a:cs typeface="Verdana" pitchFamily="34" charset="0"/>
              </a:rPr>
              <a:t>he implementation of the waste prevention program to achieve the targets of the Directive 2008/98/EC for high quality recycling,</a:t>
            </a:r>
          </a:p>
          <a:p>
            <a:pPr marL="552450" indent="-285750" algn="just">
              <a:lnSpc>
                <a:spcPct val="160000"/>
              </a:lnSpc>
              <a:buFont typeface="Wingdings" pitchFamily="2" charset="2"/>
              <a:buChar char="ü"/>
            </a:pPr>
            <a:r>
              <a:rPr lang="en-US" sz="1700" dirty="0" smtClean="0">
                <a:latin typeface="Verdana" pitchFamily="34" charset="0"/>
                <a:ea typeface="Verdana" pitchFamily="34" charset="0"/>
                <a:cs typeface="Verdana" pitchFamily="34" charset="0"/>
              </a:rPr>
              <a:t>The completion of an appropriate National and Regional Network of waste management facilities based on the updated management plans in accordance with the Directives 2008/98/EC, 94/62/EC,1999/31/EC,</a:t>
            </a:r>
          </a:p>
          <a:p>
            <a:pPr marL="552450" indent="-285750" algn="just">
              <a:lnSpc>
                <a:spcPct val="160000"/>
              </a:lnSpc>
              <a:buFont typeface="Wingdings" pitchFamily="2" charset="2"/>
              <a:buChar char="ü"/>
            </a:pPr>
            <a:r>
              <a:rPr lang="en-US" sz="1700" dirty="0" smtClean="0">
                <a:latin typeface="Verdana" pitchFamily="34" charset="0"/>
                <a:ea typeface="Verdana" pitchFamily="34" charset="0"/>
                <a:cs typeface="Verdana" pitchFamily="34" charset="0"/>
              </a:rPr>
              <a:t>The fulfillment of the commitments deriving from EU environmental legislation related to the waste management,</a:t>
            </a:r>
          </a:p>
          <a:p>
            <a:pPr marL="552450" indent="-285750" algn="just">
              <a:lnSpc>
                <a:spcPct val="160000"/>
              </a:lnSpc>
              <a:buFont typeface="Wingdings" pitchFamily="2" charset="2"/>
              <a:buChar char="ü"/>
            </a:pPr>
            <a:r>
              <a:rPr lang="en-US" sz="1700" dirty="0" smtClean="0">
                <a:latin typeface="Verdana" pitchFamily="34" charset="0"/>
                <a:ea typeface="Verdana" pitchFamily="34" charset="0"/>
                <a:cs typeface="Verdana" pitchFamily="34" charset="0"/>
              </a:rPr>
              <a:t>Supporting integrated management facilities, strengthening the entrepreneurship and innovation through secondary products generated by the waste treatment,</a:t>
            </a:r>
          </a:p>
          <a:p>
            <a:pPr marL="552450" indent="-285750" algn="just">
              <a:lnSpc>
                <a:spcPct val="160000"/>
              </a:lnSpc>
              <a:buFont typeface="Wingdings" pitchFamily="2" charset="2"/>
              <a:buChar char="ü"/>
            </a:pPr>
            <a:r>
              <a:rPr lang="en-US" sz="1700" dirty="0" smtClean="0">
                <a:latin typeface="Verdana" pitchFamily="34" charset="0"/>
                <a:ea typeface="Verdana" pitchFamily="34" charset="0"/>
                <a:cs typeface="Verdana" pitchFamily="34" charset="0"/>
              </a:rPr>
              <a:t>Promoting information actions for the public awareness and the development of mechanisms</a:t>
            </a:r>
          </a:p>
          <a:p>
            <a:pPr marL="534988" indent="0" algn="just">
              <a:lnSpc>
                <a:spcPct val="160000"/>
              </a:lnSpc>
              <a:buNone/>
            </a:pPr>
            <a:r>
              <a:rPr lang="en-US" sz="1700" dirty="0" smtClean="0">
                <a:latin typeface="Verdana" pitchFamily="34" charset="0"/>
                <a:ea typeface="Verdana" pitchFamily="34" charset="0"/>
                <a:cs typeface="Verdana" pitchFamily="34" charset="0"/>
              </a:rPr>
              <a:t> for achieving the social consensus.</a:t>
            </a:r>
          </a:p>
          <a:p>
            <a:pPr marL="552450" indent="-285750" algn="just">
              <a:lnSpc>
                <a:spcPct val="160000"/>
              </a:lnSpc>
              <a:buFont typeface="Wingdings" pitchFamily="2" charset="2"/>
              <a:buChar char="ü"/>
            </a:pPr>
            <a:endParaRPr lang="en-US" sz="1700" dirty="0" smtClean="0">
              <a:latin typeface="Verdana" pitchFamily="34" charset="0"/>
              <a:ea typeface="Verdana" pitchFamily="34" charset="0"/>
              <a:cs typeface="Verdana" pitchFamily="34" charset="0"/>
            </a:endParaRPr>
          </a:p>
          <a:p>
            <a:pPr marL="552450" indent="-285750" algn="just">
              <a:lnSpc>
                <a:spcPct val="160000"/>
              </a:lnSpc>
              <a:buFont typeface="Wingdings" pitchFamily="2" charset="2"/>
              <a:buChar char="ü"/>
            </a:pPr>
            <a:endParaRPr lang="en-US" sz="1700" dirty="0" smtClean="0">
              <a:latin typeface="Verdana" pitchFamily="34" charset="0"/>
              <a:ea typeface="Verdana" pitchFamily="34" charset="0"/>
              <a:cs typeface="Verdana" pitchFamily="34" charset="0"/>
            </a:endParaRPr>
          </a:p>
          <a:p>
            <a:pPr marL="552450" indent="-285750" algn="just">
              <a:buFont typeface="Wingdings" pitchFamily="2" charset="2"/>
              <a:buChar char="ü"/>
            </a:pPr>
            <a:endParaRPr lang="el-GR" sz="1400" b="1" i="1"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71019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562670"/>
            <a:ext cx="8229600" cy="562074"/>
          </a:xfrm>
        </p:spPr>
        <p:txBody>
          <a:bodyPr>
            <a:normAutofit fontScale="90000"/>
          </a:bodyPr>
          <a:lstStyle/>
          <a:p>
            <a:r>
              <a:rPr lang="en-US" sz="1800" b="1" i="1" dirty="0">
                <a:solidFill>
                  <a:srgbClr val="006666"/>
                </a:solidFill>
                <a:latin typeface="Verdana" pitchFamily="34" charset="0"/>
                <a:ea typeface="Verdana" pitchFamily="34" charset="0"/>
                <a:cs typeface="Verdana" pitchFamily="34" charset="0"/>
              </a:rPr>
              <a:t>TO 6: Preserving and protecting the environment and </a:t>
            </a:r>
            <a:r>
              <a:rPr lang="en-US" sz="1800" b="1" i="1" dirty="0" smtClean="0">
                <a:solidFill>
                  <a:srgbClr val="006666"/>
                </a:solidFill>
                <a:latin typeface="Verdana" pitchFamily="34" charset="0"/>
                <a:ea typeface="Verdana" pitchFamily="34" charset="0"/>
                <a:cs typeface="Verdana" pitchFamily="34" charset="0"/>
              </a:rPr>
              <a:t/>
            </a:r>
            <a:br>
              <a:rPr lang="en-US" sz="1800" b="1" i="1" dirty="0" smtClean="0">
                <a:solidFill>
                  <a:srgbClr val="006666"/>
                </a:solidFill>
                <a:latin typeface="Verdana" pitchFamily="34" charset="0"/>
                <a:ea typeface="Verdana" pitchFamily="34" charset="0"/>
                <a:cs typeface="Verdana" pitchFamily="34" charset="0"/>
              </a:rPr>
            </a:br>
            <a:r>
              <a:rPr lang="en-US" sz="1800" b="1" i="1" dirty="0" smtClean="0">
                <a:solidFill>
                  <a:srgbClr val="006666"/>
                </a:solidFill>
                <a:latin typeface="Verdana" pitchFamily="34" charset="0"/>
                <a:ea typeface="Verdana" pitchFamily="34" charset="0"/>
                <a:cs typeface="Verdana" pitchFamily="34" charset="0"/>
              </a:rPr>
              <a:t>promoting </a:t>
            </a:r>
            <a:r>
              <a:rPr lang="en-US" sz="1800" b="1" i="1" dirty="0">
                <a:solidFill>
                  <a:srgbClr val="006666"/>
                </a:solidFill>
                <a:latin typeface="Verdana" pitchFamily="34" charset="0"/>
                <a:ea typeface="Verdana" pitchFamily="34" charset="0"/>
                <a:cs typeface="Verdana" pitchFamily="34" charset="0"/>
              </a:rPr>
              <a:t>resource efficiency</a:t>
            </a:r>
            <a:endParaRPr lang="el-GR" dirty="0"/>
          </a:p>
        </p:txBody>
      </p:sp>
      <p:sp>
        <p:nvSpPr>
          <p:cNvPr id="3" name="Θέση περιεχομένου 2"/>
          <p:cNvSpPr>
            <a:spLocks noGrp="1"/>
          </p:cNvSpPr>
          <p:nvPr>
            <p:ph idx="1"/>
          </p:nvPr>
        </p:nvSpPr>
        <p:spPr>
          <a:xfrm>
            <a:off x="457200" y="1052736"/>
            <a:ext cx="8229600" cy="5688632"/>
          </a:xfrm>
        </p:spPr>
        <p:txBody>
          <a:bodyPr>
            <a:normAutofit fontScale="85000" lnSpcReduction="10000"/>
          </a:bodyPr>
          <a:lstStyle/>
          <a:p>
            <a:pPr>
              <a:buFont typeface="Wingdings" pitchFamily="2" charset="2"/>
              <a:buChar char="q"/>
            </a:pPr>
            <a:r>
              <a:rPr lang="en-US" dirty="0">
                <a:latin typeface="Verdana" pitchFamily="34" charset="0"/>
                <a:ea typeface="Verdana" pitchFamily="34" charset="0"/>
                <a:cs typeface="Verdana" pitchFamily="34" charset="0"/>
              </a:rPr>
              <a:t> </a:t>
            </a:r>
            <a:r>
              <a:rPr lang="en-US" sz="1800" b="1" i="1" dirty="0" smtClean="0">
                <a:solidFill>
                  <a:srgbClr val="006666"/>
                </a:solidFill>
                <a:latin typeface="Verdana" pitchFamily="34" charset="0"/>
                <a:ea typeface="Verdana" pitchFamily="34" charset="0"/>
                <a:cs typeface="Verdana" pitchFamily="34" charset="0"/>
              </a:rPr>
              <a:t>Water Sector</a:t>
            </a:r>
          </a:p>
          <a:p>
            <a:pPr marL="266700" indent="-266700" algn="just">
              <a:lnSpc>
                <a:spcPct val="160000"/>
              </a:lnSpc>
              <a:buNone/>
            </a:pPr>
            <a:r>
              <a:rPr lang="en-US" sz="1400" b="1" i="1" dirty="0" smtClean="0">
                <a:latin typeface="Verdana" pitchFamily="34" charset="0"/>
                <a:ea typeface="Verdana" pitchFamily="34" charset="0"/>
                <a:cs typeface="Verdana" pitchFamily="34" charset="0"/>
              </a:rPr>
              <a:t>    </a:t>
            </a:r>
            <a:r>
              <a:rPr lang="en-US" sz="1400" dirty="0">
                <a:latin typeface="Verdana" pitchFamily="34" charset="0"/>
                <a:ea typeface="Verdana" pitchFamily="34" charset="0"/>
                <a:cs typeface="Verdana" pitchFamily="34" charset="0"/>
              </a:rPr>
              <a:t>T</a:t>
            </a:r>
            <a:r>
              <a:rPr lang="en-US" sz="1400" dirty="0" smtClean="0">
                <a:latin typeface="Verdana" pitchFamily="34" charset="0"/>
                <a:ea typeface="Verdana" pitchFamily="34" charset="0"/>
                <a:cs typeface="Verdana" pitchFamily="34" charset="0"/>
              </a:rPr>
              <a:t>he Greek Development Strategy 2014-2020, has placed emphasis on fulfilling the commitments resulting from the Water Framework Directive (2000/60/EC) and other EU environmental legislation related to the water</a:t>
            </a:r>
            <a:r>
              <a:rPr lang="en-US" sz="1400" b="1" i="1" dirty="0" smtClean="0">
                <a:latin typeface="Verdana" pitchFamily="34" charset="0"/>
                <a:ea typeface="Verdana" pitchFamily="34" charset="0"/>
                <a:cs typeface="Verdana" pitchFamily="34" charset="0"/>
              </a:rPr>
              <a:t>. </a:t>
            </a:r>
            <a:r>
              <a:rPr lang="en-US" sz="1400" dirty="0" smtClean="0">
                <a:latin typeface="Verdana" pitchFamily="34" charset="0"/>
                <a:ea typeface="Verdana" pitchFamily="34" charset="0"/>
                <a:cs typeface="Verdana" pitchFamily="34" charset="0"/>
              </a:rPr>
              <a:t>With regard to the urban waste water treatment, Greece needs to meet the requirements deriving from the environmental </a:t>
            </a:r>
            <a:r>
              <a:rPr lang="en-US" sz="1400" dirty="0" err="1" smtClean="0">
                <a:latin typeface="Verdana" pitchFamily="34" charset="0"/>
                <a:ea typeface="Verdana" pitchFamily="34" charset="0"/>
                <a:cs typeface="Verdana" pitchFamily="34" charset="0"/>
              </a:rPr>
              <a:t>acquis</a:t>
            </a:r>
            <a:r>
              <a:rPr lang="en-US" sz="1400" dirty="0">
                <a:latin typeface="Verdana" pitchFamily="34" charset="0"/>
                <a:ea typeface="Verdana" pitchFamily="34" charset="0"/>
                <a:cs typeface="Verdana" pitchFamily="34" charset="0"/>
              </a:rPr>
              <a:t>.</a:t>
            </a:r>
            <a:endParaRPr lang="en-US" sz="1400" dirty="0" smtClean="0">
              <a:latin typeface="Verdana" pitchFamily="34" charset="0"/>
              <a:ea typeface="Verdana" pitchFamily="34" charset="0"/>
              <a:cs typeface="Verdana" pitchFamily="34" charset="0"/>
            </a:endParaRPr>
          </a:p>
          <a:p>
            <a:pPr marL="266700" indent="0" algn="just">
              <a:lnSpc>
                <a:spcPct val="160000"/>
              </a:lnSpc>
              <a:buNone/>
            </a:pPr>
            <a:r>
              <a:rPr lang="en-US" sz="1400" b="1" i="1" dirty="0" smtClean="0">
                <a:solidFill>
                  <a:srgbClr val="003366"/>
                </a:solidFill>
                <a:latin typeface="Verdana" pitchFamily="34" charset="0"/>
                <a:ea typeface="Verdana" pitchFamily="34" charset="0"/>
                <a:cs typeface="Verdana" pitchFamily="34" charset="0"/>
              </a:rPr>
              <a:t>The efficient use of water resources and the achievement of good water status, would be </a:t>
            </a:r>
            <a:r>
              <a:rPr lang="en-US" sz="1400" b="1" i="1" dirty="0">
                <a:solidFill>
                  <a:srgbClr val="003366"/>
                </a:solidFill>
                <a:latin typeface="Verdana" pitchFamily="34" charset="0"/>
                <a:ea typeface="Verdana" pitchFamily="34" charset="0"/>
                <a:cs typeface="Verdana" pitchFamily="34" charset="0"/>
              </a:rPr>
              <a:t>a</a:t>
            </a:r>
            <a:r>
              <a:rPr lang="en-US" sz="1400" b="1" i="1" dirty="0" smtClean="0">
                <a:solidFill>
                  <a:srgbClr val="003366"/>
                </a:solidFill>
                <a:latin typeface="Verdana" pitchFamily="34" charset="0"/>
                <a:ea typeface="Verdana" pitchFamily="34" charset="0"/>
                <a:cs typeface="Verdana" pitchFamily="34" charset="0"/>
              </a:rPr>
              <a:t> major challenge in Greece for the new programming period 2014-2020.</a:t>
            </a:r>
          </a:p>
          <a:p>
            <a:pPr algn="just">
              <a:lnSpc>
                <a:spcPct val="160000"/>
              </a:lnSpc>
              <a:buFont typeface="Wingdings" pitchFamily="2" charset="2"/>
              <a:buChar char="Ø"/>
            </a:pPr>
            <a:r>
              <a:rPr lang="en-US" sz="1400" b="1" i="1" dirty="0" smtClean="0">
                <a:latin typeface="Verdana" pitchFamily="34" charset="0"/>
                <a:ea typeface="Verdana" pitchFamily="34" charset="0"/>
                <a:cs typeface="Verdana" pitchFamily="34" charset="0"/>
              </a:rPr>
              <a:t>The planned indicative environmental investments related to the water management are the followings:</a:t>
            </a:r>
          </a:p>
          <a:p>
            <a:pPr indent="-165100" algn="just">
              <a:lnSpc>
                <a:spcPct val="160000"/>
              </a:lnSpc>
              <a:buFont typeface="Wingdings" pitchFamily="2" charset="2"/>
              <a:buChar char="ü"/>
            </a:pPr>
            <a:r>
              <a:rPr lang="en-US" sz="1400" dirty="0" smtClean="0">
                <a:latin typeface="Verdana" pitchFamily="34" charset="0"/>
                <a:ea typeface="Verdana" pitchFamily="34" charset="0"/>
                <a:cs typeface="Verdana" pitchFamily="34" charset="0"/>
              </a:rPr>
              <a:t>Promoting interventions contributing to the fulfillment of the Country’s commitments deriving from the Directives (91/271/EC, 2000/60/EC, 2007/60/EC, 2008/56/EC),</a:t>
            </a:r>
          </a:p>
          <a:p>
            <a:pPr indent="-165100" algn="just">
              <a:lnSpc>
                <a:spcPct val="160000"/>
              </a:lnSpc>
              <a:buFont typeface="Wingdings" pitchFamily="2" charset="2"/>
              <a:buChar char="ü"/>
            </a:pPr>
            <a:r>
              <a:rPr lang="en-US" sz="1400" dirty="0" smtClean="0">
                <a:latin typeface="Verdana" pitchFamily="34" charset="0"/>
                <a:ea typeface="Verdana" pitchFamily="34" charset="0"/>
                <a:cs typeface="Verdana" pitchFamily="34" charset="0"/>
              </a:rPr>
              <a:t>Supporting projects that control and reduce water leakages mainly in the big urban centers,</a:t>
            </a:r>
          </a:p>
          <a:p>
            <a:pPr indent="-165100" algn="just">
              <a:lnSpc>
                <a:spcPct val="160000"/>
              </a:lnSpc>
              <a:buFont typeface="Wingdings" pitchFamily="2" charset="2"/>
              <a:buChar char="ü"/>
            </a:pPr>
            <a:r>
              <a:rPr lang="en-US" sz="1400" dirty="0" smtClean="0">
                <a:latin typeface="Verdana" pitchFamily="34" charset="0"/>
                <a:ea typeface="Verdana" pitchFamily="34" charset="0"/>
                <a:cs typeface="Verdana" pitchFamily="34" charset="0"/>
              </a:rPr>
              <a:t>Supporting actions and infrastructures ensuring the adequacy of water and promoting reuse, </a:t>
            </a:r>
          </a:p>
          <a:p>
            <a:pPr indent="-165100" algn="just">
              <a:lnSpc>
                <a:spcPct val="160000"/>
              </a:lnSpc>
              <a:buFont typeface="Wingdings" pitchFamily="2" charset="2"/>
              <a:buChar char="ü"/>
            </a:pPr>
            <a:r>
              <a:rPr lang="en-US" sz="1400" dirty="0" smtClean="0">
                <a:latin typeface="Verdana" pitchFamily="34" charset="0"/>
                <a:ea typeface="Verdana" pitchFamily="34" charset="0"/>
                <a:cs typeface="Verdana" pitchFamily="34" charset="0"/>
              </a:rPr>
              <a:t> Promoting interventions ensuring the quality of bathing water in line with the Directive 2006/7/EC,</a:t>
            </a:r>
          </a:p>
          <a:p>
            <a:pPr indent="-165100" algn="just">
              <a:lnSpc>
                <a:spcPct val="160000"/>
              </a:lnSpc>
              <a:buFont typeface="Wingdings" pitchFamily="2" charset="2"/>
              <a:buChar char="ü"/>
            </a:pPr>
            <a:r>
              <a:rPr lang="en-US" sz="1400" dirty="0" smtClean="0">
                <a:latin typeface="Verdana" pitchFamily="34" charset="0"/>
                <a:ea typeface="Verdana" pitchFamily="34" charset="0"/>
                <a:cs typeface="Verdana" pitchFamily="34" charset="0"/>
              </a:rPr>
              <a:t>Supporting information actions and sensitization campaigns on the water policy. The competent authorities will be supported and strengthened with expertise and </a:t>
            </a:r>
            <a:r>
              <a:rPr lang="en-US" sz="1400" dirty="0" smtClean="0">
                <a:latin typeface="Verdana" pitchFamily="34" charset="0"/>
                <a:ea typeface="Verdana" pitchFamily="34" charset="0"/>
                <a:cs typeface="Verdana" pitchFamily="34" charset="0"/>
              </a:rPr>
              <a:t>knowledge in order </a:t>
            </a:r>
            <a:r>
              <a:rPr lang="en-US" sz="1400" dirty="0" smtClean="0">
                <a:latin typeface="Verdana" pitchFamily="34" charset="0"/>
                <a:ea typeface="Verdana" pitchFamily="34" charset="0"/>
                <a:cs typeface="Verdana" pitchFamily="34" charset="0"/>
              </a:rPr>
              <a:t>to implement  relevant actions,</a:t>
            </a:r>
          </a:p>
          <a:p>
            <a:pPr indent="-165100" algn="just">
              <a:lnSpc>
                <a:spcPct val="160000"/>
              </a:lnSpc>
              <a:buFont typeface="Wingdings" pitchFamily="2" charset="2"/>
              <a:buChar char="ü"/>
            </a:pPr>
            <a:r>
              <a:rPr lang="en-US" sz="1400" dirty="0" smtClean="0">
                <a:latin typeface="Verdana" pitchFamily="34" charset="0"/>
                <a:ea typeface="Verdana" pitchFamily="34" charset="0"/>
                <a:cs typeface="Verdana" pitchFamily="34" charset="0"/>
              </a:rPr>
              <a:t>Strengthening the cross border and transnational cooperation on the water policy.</a:t>
            </a:r>
          </a:p>
          <a:p>
            <a:pPr indent="-165100" algn="just">
              <a:buFont typeface="Wingdings" pitchFamily="2" charset="2"/>
              <a:buChar char="ü"/>
            </a:pPr>
            <a:endParaRPr lang="en-US" sz="1400" dirty="0" smtClean="0">
              <a:latin typeface="Verdana" pitchFamily="34" charset="0"/>
              <a:ea typeface="Verdana" pitchFamily="34" charset="0"/>
              <a:cs typeface="Verdana" pitchFamily="34" charset="0"/>
            </a:endParaRPr>
          </a:p>
          <a:p>
            <a:pPr indent="-165100" algn="just">
              <a:buFont typeface="Wingdings" pitchFamily="2" charset="2"/>
              <a:buChar char="ü"/>
            </a:pPr>
            <a:endParaRPr lang="en-US" sz="1400" dirty="0" smtClean="0">
              <a:latin typeface="Verdana" pitchFamily="34" charset="0"/>
              <a:ea typeface="Verdana" pitchFamily="34" charset="0"/>
              <a:cs typeface="Verdana" pitchFamily="34" charset="0"/>
            </a:endParaRPr>
          </a:p>
          <a:p>
            <a:pPr indent="-165100" algn="just">
              <a:buFont typeface="Wingdings" pitchFamily="2" charset="2"/>
              <a:buChar char="ü"/>
            </a:pPr>
            <a:endParaRPr lang="en-US" sz="1400" dirty="0" smtClean="0">
              <a:latin typeface="Verdana" pitchFamily="34" charset="0"/>
              <a:ea typeface="Verdana" pitchFamily="34" charset="0"/>
              <a:cs typeface="Verdana" pitchFamily="34" charset="0"/>
            </a:endParaRPr>
          </a:p>
          <a:p>
            <a:pPr indent="-165100">
              <a:buFont typeface="Wingdings" pitchFamily="2" charset="2"/>
              <a:buChar char="ü"/>
            </a:pPr>
            <a:endParaRPr lang="en-US" sz="1400" dirty="0" smtClean="0">
              <a:latin typeface="Verdana" pitchFamily="34" charset="0"/>
              <a:ea typeface="Verdana" pitchFamily="34" charset="0"/>
              <a:cs typeface="Verdana" pitchFamily="34" charset="0"/>
            </a:endParaRPr>
          </a:p>
          <a:p>
            <a:pPr marL="266700" indent="-266700">
              <a:buNone/>
            </a:pPr>
            <a:endParaRPr lang="el-GR" sz="14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5266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476672"/>
            <a:ext cx="8229600" cy="648072"/>
          </a:xfrm>
        </p:spPr>
        <p:txBody>
          <a:bodyPr>
            <a:normAutofit/>
          </a:bodyPr>
          <a:lstStyle/>
          <a:p>
            <a:r>
              <a:rPr lang="en-US" sz="1300" b="1" i="1" dirty="0">
                <a:solidFill>
                  <a:srgbClr val="006666"/>
                </a:solidFill>
                <a:latin typeface="Verdana" pitchFamily="34" charset="0"/>
                <a:ea typeface="Verdana" pitchFamily="34" charset="0"/>
                <a:cs typeface="Verdana" pitchFamily="34" charset="0"/>
              </a:rPr>
              <a:t>TO 6: Preserving and protecting the environment </a:t>
            </a:r>
            <a:r>
              <a:rPr lang="en-US" sz="1300" b="1" i="1" dirty="0" smtClean="0">
                <a:solidFill>
                  <a:srgbClr val="006666"/>
                </a:solidFill>
                <a:latin typeface="Verdana" pitchFamily="34" charset="0"/>
                <a:ea typeface="Verdana" pitchFamily="34" charset="0"/>
                <a:cs typeface="Verdana" pitchFamily="34" charset="0"/>
              </a:rPr>
              <a:t/>
            </a:r>
            <a:br>
              <a:rPr lang="en-US" sz="1300" b="1" i="1" dirty="0" smtClean="0">
                <a:solidFill>
                  <a:srgbClr val="006666"/>
                </a:solidFill>
                <a:latin typeface="Verdana" pitchFamily="34" charset="0"/>
                <a:ea typeface="Verdana" pitchFamily="34" charset="0"/>
                <a:cs typeface="Verdana" pitchFamily="34" charset="0"/>
              </a:rPr>
            </a:br>
            <a:r>
              <a:rPr lang="en-US" sz="1300" b="1" i="1" dirty="0" smtClean="0">
                <a:solidFill>
                  <a:srgbClr val="006666"/>
                </a:solidFill>
                <a:latin typeface="Verdana" pitchFamily="34" charset="0"/>
                <a:ea typeface="Verdana" pitchFamily="34" charset="0"/>
                <a:cs typeface="Verdana" pitchFamily="34" charset="0"/>
              </a:rPr>
              <a:t>and </a:t>
            </a:r>
            <a:r>
              <a:rPr lang="en-US" sz="1300" b="1" i="1" dirty="0">
                <a:solidFill>
                  <a:srgbClr val="006666"/>
                </a:solidFill>
                <a:latin typeface="Verdana" pitchFamily="34" charset="0"/>
                <a:ea typeface="Verdana" pitchFamily="34" charset="0"/>
                <a:cs typeface="Verdana" pitchFamily="34" charset="0"/>
              </a:rPr>
              <a:t>promoting resource efficiency</a:t>
            </a:r>
            <a:endParaRPr lang="el-GR" sz="1300" dirty="0"/>
          </a:p>
        </p:txBody>
      </p:sp>
      <p:sp>
        <p:nvSpPr>
          <p:cNvPr id="3" name="Θέση περιεχομένου 2"/>
          <p:cNvSpPr>
            <a:spLocks noGrp="1"/>
          </p:cNvSpPr>
          <p:nvPr>
            <p:ph idx="1"/>
          </p:nvPr>
        </p:nvSpPr>
        <p:spPr>
          <a:xfrm>
            <a:off x="457200" y="1124744"/>
            <a:ext cx="8229600" cy="5760640"/>
          </a:xfrm>
        </p:spPr>
        <p:txBody>
          <a:bodyPr>
            <a:normAutofit/>
          </a:bodyPr>
          <a:lstStyle/>
          <a:p>
            <a:pPr>
              <a:buFont typeface="Wingdings" pitchFamily="2" charset="2"/>
              <a:buChar char="q"/>
            </a:pPr>
            <a:r>
              <a:rPr lang="en-US" sz="1300" b="1" i="1" dirty="0" smtClean="0">
                <a:latin typeface="Verdana" pitchFamily="34" charset="0"/>
                <a:ea typeface="Verdana" pitchFamily="34" charset="0"/>
                <a:cs typeface="Verdana" pitchFamily="34" charset="0"/>
              </a:rPr>
              <a:t>Biodiversity and </a:t>
            </a:r>
            <a:r>
              <a:rPr lang="en-US" sz="1300" b="1" i="1" dirty="0" err="1" smtClean="0">
                <a:latin typeface="Verdana" pitchFamily="34" charset="0"/>
                <a:ea typeface="Verdana" pitchFamily="34" charset="0"/>
                <a:cs typeface="Verdana" pitchFamily="34" charset="0"/>
              </a:rPr>
              <a:t>Natura</a:t>
            </a:r>
            <a:r>
              <a:rPr lang="en-US" sz="1300" b="1" i="1" dirty="0" smtClean="0">
                <a:latin typeface="Verdana" pitchFamily="34" charset="0"/>
                <a:ea typeface="Verdana" pitchFamily="34" charset="0"/>
                <a:cs typeface="Verdana" pitchFamily="34" charset="0"/>
              </a:rPr>
              <a:t> 2000 network</a:t>
            </a:r>
          </a:p>
          <a:p>
            <a:pPr marL="0" indent="0" algn="just">
              <a:lnSpc>
                <a:spcPct val="170000"/>
              </a:lnSpc>
              <a:buNone/>
            </a:pPr>
            <a:r>
              <a:rPr lang="en-US" sz="1300" b="1" i="1" dirty="0" smtClean="0">
                <a:latin typeface="Verdana" pitchFamily="34" charset="0"/>
                <a:ea typeface="Verdana" pitchFamily="34" charset="0"/>
                <a:cs typeface="Verdana" pitchFamily="34" charset="0"/>
              </a:rPr>
              <a:t>As regards biodiversity, </a:t>
            </a:r>
            <a:r>
              <a:rPr lang="en-US" sz="1300" b="1" i="1" dirty="0" err="1" smtClean="0">
                <a:latin typeface="Verdana" pitchFamily="34" charset="0"/>
                <a:ea typeface="Verdana" pitchFamily="34" charset="0"/>
                <a:cs typeface="Verdana" pitchFamily="34" charset="0"/>
              </a:rPr>
              <a:t>Natura</a:t>
            </a:r>
            <a:r>
              <a:rPr lang="en-US" sz="1300" b="1" i="1" dirty="0" smtClean="0">
                <a:latin typeface="Verdana" pitchFamily="34" charset="0"/>
                <a:ea typeface="Verdana" pitchFamily="34" charset="0"/>
                <a:cs typeface="Verdana" pitchFamily="34" charset="0"/>
              </a:rPr>
              <a:t> 2000 network</a:t>
            </a:r>
            <a:r>
              <a:rPr lang="en-US" sz="1300" dirty="0" smtClean="0">
                <a:latin typeface="Verdana" pitchFamily="34" charset="0"/>
                <a:ea typeface="Verdana" pitchFamily="34" charset="0"/>
                <a:cs typeface="Verdana" pitchFamily="34" charset="0"/>
              </a:rPr>
              <a:t>, </a:t>
            </a:r>
            <a:r>
              <a:rPr lang="en-US" sz="1300" b="1" i="1" dirty="0" smtClean="0">
                <a:solidFill>
                  <a:srgbClr val="006666"/>
                </a:solidFill>
                <a:latin typeface="Verdana" pitchFamily="34" charset="0"/>
                <a:ea typeface="Verdana" pitchFamily="34" charset="0"/>
                <a:cs typeface="Verdana" pitchFamily="34" charset="0"/>
              </a:rPr>
              <a:t>the big challenge is to be established  and implemented a comprehensive strategy, related to the effective protection, restoration and management of these protected areas of high biodiversity value. </a:t>
            </a:r>
          </a:p>
          <a:p>
            <a:pPr algn="just">
              <a:lnSpc>
                <a:spcPct val="170000"/>
              </a:lnSpc>
              <a:buFont typeface="Wingdings" pitchFamily="2" charset="2"/>
              <a:buChar char="Ø"/>
            </a:pPr>
            <a:r>
              <a:rPr lang="en-US" sz="1300" b="1" i="1" dirty="0" smtClean="0">
                <a:latin typeface="Verdana" pitchFamily="34" charset="0"/>
                <a:ea typeface="Verdana" pitchFamily="34" charset="0"/>
                <a:cs typeface="Verdana" pitchFamily="34" charset="0"/>
              </a:rPr>
              <a:t>The planed indicative environmental investments related to the biodiversity and </a:t>
            </a:r>
            <a:r>
              <a:rPr lang="en-US" sz="1300" b="1" i="1" dirty="0" err="1" smtClean="0">
                <a:latin typeface="Verdana" pitchFamily="34" charset="0"/>
                <a:ea typeface="Verdana" pitchFamily="34" charset="0"/>
                <a:cs typeface="Verdana" pitchFamily="34" charset="0"/>
              </a:rPr>
              <a:t>Natura</a:t>
            </a:r>
            <a:r>
              <a:rPr lang="en-US" sz="1300" b="1" i="1" dirty="0" smtClean="0">
                <a:latin typeface="Verdana" pitchFamily="34" charset="0"/>
                <a:ea typeface="Verdana" pitchFamily="34" charset="0"/>
                <a:cs typeface="Verdana" pitchFamily="34" charset="0"/>
              </a:rPr>
              <a:t> 2000 network are the followings:</a:t>
            </a:r>
          </a:p>
          <a:p>
            <a:pPr indent="-165100" algn="just">
              <a:lnSpc>
                <a:spcPct val="170000"/>
              </a:lnSpc>
              <a:buFont typeface="Wingdings" pitchFamily="2" charset="2"/>
              <a:buChar char="ü"/>
            </a:pPr>
            <a:r>
              <a:rPr lang="en-US" sz="1300" dirty="0">
                <a:latin typeface="Verdana" pitchFamily="34" charset="0"/>
                <a:ea typeface="Verdana" pitchFamily="34" charset="0"/>
                <a:cs typeface="Verdana" pitchFamily="34" charset="0"/>
              </a:rPr>
              <a:t>T</a:t>
            </a:r>
            <a:r>
              <a:rPr lang="en-US" sz="1300" dirty="0" smtClean="0">
                <a:latin typeface="Verdana" pitchFamily="34" charset="0"/>
                <a:ea typeface="Verdana" pitchFamily="34" charset="0"/>
                <a:cs typeface="Verdana" pitchFamily="34" charset="0"/>
              </a:rPr>
              <a:t>he completion of </a:t>
            </a:r>
            <a:r>
              <a:rPr lang="en-US" sz="1300" dirty="0" err="1" smtClean="0">
                <a:latin typeface="Verdana" pitchFamily="34" charset="0"/>
                <a:ea typeface="Verdana" pitchFamily="34" charset="0"/>
                <a:cs typeface="Verdana" pitchFamily="34" charset="0"/>
              </a:rPr>
              <a:t>Natura</a:t>
            </a:r>
            <a:r>
              <a:rPr lang="en-US" sz="1300" dirty="0" smtClean="0">
                <a:latin typeface="Verdana" pitchFamily="34" charset="0"/>
                <a:ea typeface="Verdana" pitchFamily="34" charset="0"/>
                <a:cs typeface="Verdana" pitchFamily="34" charset="0"/>
              </a:rPr>
              <a:t> 2000 network ensuring its sound management and the development and creation of the knowledge base,</a:t>
            </a:r>
          </a:p>
          <a:p>
            <a:pPr indent="-165100" algn="just">
              <a:lnSpc>
                <a:spcPct val="170000"/>
              </a:lnSpc>
              <a:buFont typeface="Wingdings" pitchFamily="2" charset="2"/>
              <a:buChar char="ü"/>
            </a:pPr>
            <a:r>
              <a:rPr lang="en-US" sz="1300" dirty="0" smtClean="0">
                <a:latin typeface="Verdana" pitchFamily="34" charset="0"/>
                <a:ea typeface="Verdana" pitchFamily="34" charset="0"/>
                <a:cs typeface="Verdana" pitchFamily="34" charset="0"/>
              </a:rPr>
              <a:t>Enhancing interventions contributing to  the protection, conservation and restoration of ecosystem services, </a:t>
            </a:r>
            <a:r>
              <a:rPr lang="en-US" sz="1300" dirty="0" err="1" smtClean="0">
                <a:latin typeface="Verdana" pitchFamily="34" charset="0"/>
                <a:ea typeface="Verdana" pitchFamily="34" charset="0"/>
                <a:cs typeface="Verdana" pitchFamily="34" charset="0"/>
              </a:rPr>
              <a:t>Natura</a:t>
            </a:r>
            <a:r>
              <a:rPr lang="en-US" sz="1300" dirty="0" smtClean="0">
                <a:latin typeface="Verdana" pitchFamily="34" charset="0"/>
                <a:ea typeface="Verdana" pitchFamily="34" charset="0"/>
                <a:cs typeface="Verdana" pitchFamily="34" charset="0"/>
              </a:rPr>
              <a:t> 2000 areas, biodiversity, HNV areas and the forest potential,</a:t>
            </a:r>
          </a:p>
          <a:p>
            <a:pPr indent="-165100" algn="just">
              <a:lnSpc>
                <a:spcPct val="170000"/>
              </a:lnSpc>
              <a:buFont typeface="Wingdings" pitchFamily="2" charset="2"/>
              <a:buChar char="ü"/>
            </a:pPr>
            <a:r>
              <a:rPr lang="en-US" sz="1300" dirty="0" smtClean="0">
                <a:latin typeface="Verdana" pitchFamily="34" charset="0"/>
                <a:ea typeface="Verdana" pitchFamily="34" charset="0"/>
                <a:cs typeface="Verdana" pitchFamily="34" charset="0"/>
              </a:rPr>
              <a:t>Promoting green infrastructures,</a:t>
            </a:r>
          </a:p>
          <a:p>
            <a:pPr indent="-165100" algn="just">
              <a:lnSpc>
                <a:spcPct val="170000"/>
              </a:lnSpc>
              <a:buFont typeface="Wingdings" pitchFamily="2" charset="2"/>
              <a:buChar char="ü"/>
            </a:pPr>
            <a:r>
              <a:rPr lang="en-US" sz="1300" dirty="0" smtClean="0">
                <a:latin typeface="Verdana" pitchFamily="34" charset="0"/>
                <a:ea typeface="Verdana" pitchFamily="34" charset="0"/>
                <a:cs typeface="Verdana" pitchFamily="34" charset="0"/>
              </a:rPr>
              <a:t>Promoting actions contributing to the fulfillment of the Country’s commitments deriving from the Directives 92/43/EEC  and 2009/147/EC (former 79/409/EEC),</a:t>
            </a:r>
          </a:p>
          <a:p>
            <a:pPr indent="-165100" algn="just">
              <a:lnSpc>
                <a:spcPct val="170000"/>
              </a:lnSpc>
              <a:buFont typeface="Wingdings" pitchFamily="2" charset="2"/>
              <a:buChar char="ü"/>
            </a:pPr>
            <a:r>
              <a:rPr lang="en-US" sz="1300" dirty="0" smtClean="0">
                <a:latin typeface="Verdana" pitchFamily="34" charset="0"/>
                <a:ea typeface="Verdana" pitchFamily="34" charset="0"/>
                <a:cs typeface="Verdana" pitchFamily="34" charset="0"/>
              </a:rPr>
              <a:t>Promoting interventions for the protection and restoration of ecosystem dependent on agriculture and forestry as well as marine ecosystems under pressures from fishing practices.</a:t>
            </a:r>
          </a:p>
          <a:p>
            <a:pPr marL="177800" indent="0" algn="just">
              <a:lnSpc>
                <a:spcPct val="170000"/>
              </a:lnSpc>
              <a:buNone/>
            </a:pPr>
            <a:endParaRPr lang="en-US" sz="1300" dirty="0" smtClean="0">
              <a:latin typeface="Verdana" pitchFamily="34" charset="0"/>
              <a:ea typeface="Verdana" pitchFamily="34" charset="0"/>
              <a:cs typeface="Verdana" pitchFamily="34" charset="0"/>
            </a:endParaRPr>
          </a:p>
          <a:p>
            <a:pPr indent="-165100" algn="just">
              <a:buFont typeface="Wingdings" pitchFamily="2" charset="2"/>
              <a:buChar char="ü"/>
            </a:pPr>
            <a:endParaRPr lang="en-US" sz="1300" dirty="0" smtClean="0">
              <a:latin typeface="Verdana" pitchFamily="34" charset="0"/>
              <a:ea typeface="Verdana" pitchFamily="34" charset="0"/>
              <a:cs typeface="Verdana" pitchFamily="34" charset="0"/>
            </a:endParaRPr>
          </a:p>
          <a:p>
            <a:pPr indent="-165100" algn="just">
              <a:buFont typeface="Wingdings" pitchFamily="2" charset="2"/>
              <a:buChar char="ü"/>
            </a:pPr>
            <a:endParaRPr lang="en-US" sz="1300" dirty="0" smtClean="0">
              <a:latin typeface="Verdana" pitchFamily="34" charset="0"/>
              <a:ea typeface="Verdana" pitchFamily="34" charset="0"/>
              <a:cs typeface="Verdana" pitchFamily="34" charset="0"/>
            </a:endParaRPr>
          </a:p>
          <a:p>
            <a:pPr indent="-76200" algn="just">
              <a:buFont typeface="Wingdings" pitchFamily="2" charset="2"/>
              <a:buChar char="ü"/>
            </a:pPr>
            <a:endParaRPr lang="el-GR" sz="1300" b="1" i="1"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73350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778694"/>
            <a:ext cx="8229600" cy="706090"/>
          </a:xfrm>
        </p:spPr>
        <p:txBody>
          <a:bodyPr>
            <a:normAutofit/>
          </a:bodyPr>
          <a:lstStyle/>
          <a:p>
            <a:r>
              <a:rPr lang="en-US" sz="1800" b="1" i="1" dirty="0" smtClean="0">
                <a:solidFill>
                  <a:srgbClr val="006666"/>
                </a:solidFill>
                <a:latin typeface="Verdana" pitchFamily="34" charset="0"/>
                <a:ea typeface="Verdana" pitchFamily="34" charset="0"/>
                <a:cs typeface="Verdana" pitchFamily="34" charset="0"/>
              </a:rPr>
              <a:t>Sustainable Urban Development – Art. 7 of </a:t>
            </a:r>
            <a:br>
              <a:rPr lang="en-US" sz="1800" b="1" i="1" dirty="0" smtClean="0">
                <a:solidFill>
                  <a:srgbClr val="006666"/>
                </a:solidFill>
                <a:latin typeface="Verdana" pitchFamily="34" charset="0"/>
                <a:ea typeface="Verdana" pitchFamily="34" charset="0"/>
                <a:cs typeface="Verdana" pitchFamily="34" charset="0"/>
              </a:rPr>
            </a:br>
            <a:r>
              <a:rPr lang="en-US" sz="1800" b="1" i="1" dirty="0" smtClean="0">
                <a:solidFill>
                  <a:srgbClr val="006666"/>
                </a:solidFill>
                <a:latin typeface="Verdana" pitchFamily="34" charset="0"/>
                <a:ea typeface="Verdana" pitchFamily="34" charset="0"/>
                <a:cs typeface="Verdana" pitchFamily="34" charset="0"/>
              </a:rPr>
              <a:t>the Regulation 1301/2013</a:t>
            </a:r>
            <a:endParaRPr lang="el-GR" sz="1800" b="1" i="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457200" y="1595933"/>
            <a:ext cx="8229600" cy="5217443"/>
          </a:xfrm>
        </p:spPr>
        <p:txBody>
          <a:bodyPr>
            <a:normAutofit/>
          </a:bodyPr>
          <a:lstStyle/>
          <a:p>
            <a:pPr>
              <a:lnSpc>
                <a:spcPct val="150000"/>
              </a:lnSpc>
              <a:buFont typeface="Wingdings" pitchFamily="2" charset="2"/>
              <a:buChar char="q"/>
            </a:pPr>
            <a:r>
              <a:rPr lang="en-US" sz="1400" b="1" i="1" dirty="0" smtClean="0">
                <a:latin typeface="Verdana" pitchFamily="34" charset="0"/>
                <a:ea typeface="Verdana" pitchFamily="34" charset="0"/>
                <a:cs typeface="Verdana" pitchFamily="34" charset="0"/>
              </a:rPr>
              <a:t>Sustainable Urban Development</a:t>
            </a:r>
          </a:p>
          <a:p>
            <a:pPr algn="just">
              <a:lnSpc>
                <a:spcPct val="150000"/>
              </a:lnSpc>
              <a:buFont typeface="Wingdings" pitchFamily="2" charset="2"/>
              <a:buChar char="Ø"/>
            </a:pPr>
            <a:r>
              <a:rPr lang="en-US" sz="1200" b="1" i="1" dirty="0" smtClean="0">
                <a:latin typeface="Verdana" pitchFamily="34" charset="0"/>
                <a:ea typeface="Verdana" pitchFamily="34" charset="0"/>
                <a:cs typeface="Verdana" pitchFamily="34" charset="0"/>
              </a:rPr>
              <a:t>At least 5% of the ERDF </a:t>
            </a:r>
            <a:r>
              <a:rPr lang="en-US" sz="1200" dirty="0" smtClean="0">
                <a:latin typeface="Verdana" pitchFamily="34" charset="0"/>
                <a:ea typeface="Verdana" pitchFamily="34" charset="0"/>
                <a:cs typeface="Verdana" pitchFamily="34" charset="0"/>
              </a:rPr>
              <a:t>shall be invested in integrated actions for sustainable urban development.</a:t>
            </a:r>
          </a:p>
          <a:p>
            <a:pPr marL="355600" indent="0" algn="just">
              <a:lnSpc>
                <a:spcPct val="150000"/>
              </a:lnSpc>
              <a:buNone/>
            </a:pPr>
            <a:r>
              <a:rPr lang="en-US" sz="1200" b="1" i="1" dirty="0" smtClean="0">
                <a:solidFill>
                  <a:srgbClr val="006666"/>
                </a:solidFill>
                <a:latin typeface="Verdana" pitchFamily="34" charset="0"/>
                <a:ea typeface="Verdana" pitchFamily="34" charset="0"/>
                <a:cs typeface="Verdana" pitchFamily="34" charset="0"/>
              </a:rPr>
              <a:t>Greece has an increased opportunity to tackle urban challenges covered by the investment priorities.</a:t>
            </a:r>
          </a:p>
          <a:p>
            <a:pPr marL="355600" indent="-355600" algn="just">
              <a:lnSpc>
                <a:spcPct val="150000"/>
              </a:lnSpc>
              <a:buFont typeface="Wingdings" pitchFamily="2" charset="2"/>
              <a:buChar char="Ø"/>
            </a:pPr>
            <a:r>
              <a:rPr lang="en-US" sz="1200" dirty="0" smtClean="0">
                <a:latin typeface="Verdana" pitchFamily="34" charset="0"/>
                <a:ea typeface="Verdana" pitchFamily="34" charset="0"/>
                <a:cs typeface="Verdana" pitchFamily="34" charset="0"/>
              </a:rPr>
              <a:t>The actions supported by the urban investment priorities, will focus on the promotion of low carbon strategies for urban areas, the improvement of urban environment, the promotion of sustainable urban mobility and supporting the physical and economic regeneration of deprived urban areas.</a:t>
            </a:r>
          </a:p>
          <a:p>
            <a:pPr algn="just">
              <a:lnSpc>
                <a:spcPct val="150000"/>
              </a:lnSpc>
              <a:buFont typeface="Wingdings" pitchFamily="2" charset="2"/>
              <a:buChar char="Ø"/>
            </a:pPr>
            <a:r>
              <a:rPr lang="en-US" sz="1200" b="1" i="1" dirty="0" smtClean="0">
                <a:latin typeface="Verdana" pitchFamily="34" charset="0"/>
                <a:ea typeface="Verdana" pitchFamily="34" charset="0"/>
                <a:cs typeface="Verdana" pitchFamily="34" charset="0"/>
              </a:rPr>
              <a:t>The planed indicative interventions contributing to the urban revitalization and the improvement of the quality of life, are the followings:</a:t>
            </a:r>
          </a:p>
          <a:p>
            <a:pPr indent="-76200" algn="just">
              <a:lnSpc>
                <a:spcPct val="150000"/>
              </a:lnSpc>
              <a:buFont typeface="Wingdings" pitchFamily="2" charset="2"/>
              <a:buChar char="ü"/>
            </a:pPr>
            <a:r>
              <a:rPr lang="en-US" sz="1200" b="1" i="1" dirty="0">
                <a:latin typeface="Verdana" pitchFamily="34" charset="0"/>
                <a:ea typeface="Verdana" pitchFamily="34" charset="0"/>
                <a:cs typeface="Verdana" pitchFamily="34" charset="0"/>
              </a:rPr>
              <a:t> </a:t>
            </a:r>
            <a:r>
              <a:rPr lang="en-US" sz="1200" dirty="0" smtClean="0">
                <a:latin typeface="Verdana" pitchFamily="34" charset="0"/>
                <a:ea typeface="Verdana" pitchFamily="34" charset="0"/>
                <a:cs typeface="Verdana" pitchFamily="34" charset="0"/>
              </a:rPr>
              <a:t>Promoting investments contributing to the efficient and effective waste management, promoting recycling </a:t>
            </a:r>
            <a:r>
              <a:rPr lang="en-US" sz="1200" dirty="0">
                <a:latin typeface="Verdana" pitchFamily="34" charset="0"/>
                <a:ea typeface="Verdana" pitchFamily="34" charset="0"/>
                <a:cs typeface="Verdana" pitchFamily="34" charset="0"/>
              </a:rPr>
              <a:t>and rational management of water </a:t>
            </a:r>
            <a:r>
              <a:rPr lang="en-US" sz="1200" dirty="0" smtClean="0">
                <a:latin typeface="Verdana" pitchFamily="34" charset="0"/>
                <a:ea typeface="Verdana" pitchFamily="34" charset="0"/>
                <a:cs typeface="Verdana" pitchFamily="34" charset="0"/>
              </a:rPr>
              <a:t>resources,</a:t>
            </a:r>
          </a:p>
          <a:p>
            <a:pPr indent="-76200" algn="just">
              <a:lnSpc>
                <a:spcPct val="150000"/>
              </a:lnSpc>
              <a:buFont typeface="Wingdings" pitchFamily="2" charset="2"/>
              <a:buChar char="ü"/>
            </a:pPr>
            <a:r>
              <a:rPr lang="en-US" sz="1200" dirty="0" smtClean="0">
                <a:latin typeface="Verdana" pitchFamily="34" charset="0"/>
                <a:ea typeface="Verdana" pitchFamily="34" charset="0"/>
                <a:cs typeface="Verdana" pitchFamily="34" charset="0"/>
              </a:rPr>
              <a:t>Supporting investments aiming at the sustainable transport, energy saving and combating the air pollution and noise in line with Directives (2002/49/EC, 2001/81/EC and 2008/50/EC),</a:t>
            </a:r>
          </a:p>
          <a:p>
            <a:pPr indent="-76200" algn="just">
              <a:lnSpc>
                <a:spcPct val="150000"/>
              </a:lnSpc>
              <a:buFont typeface="Wingdings" pitchFamily="2" charset="2"/>
              <a:buChar char="ü"/>
            </a:pPr>
            <a:r>
              <a:rPr lang="en-US" sz="1200" dirty="0" smtClean="0">
                <a:latin typeface="Verdana" pitchFamily="34" charset="0"/>
                <a:ea typeface="Verdana" pitchFamily="34" charset="0"/>
                <a:cs typeface="Verdana" pitchFamily="34" charset="0"/>
              </a:rPr>
              <a:t> </a:t>
            </a:r>
            <a:r>
              <a:rPr lang="en-US" sz="1200" dirty="0">
                <a:latin typeface="Verdana" pitchFamily="34" charset="0"/>
                <a:ea typeface="Verdana" pitchFamily="34" charset="0"/>
                <a:cs typeface="Verdana" pitchFamily="34" charset="0"/>
              </a:rPr>
              <a:t>T</a:t>
            </a:r>
            <a:r>
              <a:rPr lang="en-US" sz="1200" dirty="0" smtClean="0">
                <a:latin typeface="Verdana" pitchFamily="34" charset="0"/>
                <a:ea typeface="Verdana" pitchFamily="34" charset="0"/>
                <a:cs typeface="Verdana" pitchFamily="34" charset="0"/>
              </a:rPr>
              <a:t>he restoration of contaminated areas and other brownfield sites.</a:t>
            </a:r>
          </a:p>
          <a:p>
            <a:pPr marL="266700" indent="0" algn="just">
              <a:lnSpc>
                <a:spcPct val="150000"/>
              </a:lnSpc>
              <a:buNone/>
            </a:pPr>
            <a:endParaRPr lang="en-US" sz="1200" dirty="0" smtClean="0">
              <a:latin typeface="Verdana" pitchFamily="34" charset="0"/>
              <a:ea typeface="Verdana" pitchFamily="34" charset="0"/>
              <a:cs typeface="Verdana" pitchFamily="34" charset="0"/>
            </a:endParaRPr>
          </a:p>
          <a:p>
            <a:pPr marL="266700" indent="0" algn="just">
              <a:lnSpc>
                <a:spcPct val="150000"/>
              </a:lnSpc>
              <a:buNone/>
            </a:pPr>
            <a:endParaRPr lang="en-US" sz="1200" dirty="0" smtClean="0">
              <a:latin typeface="Verdana" pitchFamily="34" charset="0"/>
              <a:ea typeface="Verdana" pitchFamily="34" charset="0"/>
              <a:cs typeface="Verdana" pitchFamily="34" charset="0"/>
            </a:endParaRPr>
          </a:p>
          <a:p>
            <a:pPr indent="-76200" algn="just">
              <a:lnSpc>
                <a:spcPct val="150000"/>
              </a:lnSpc>
              <a:buFont typeface="Wingdings" pitchFamily="2" charset="2"/>
              <a:buChar char="ü"/>
            </a:pPr>
            <a:endParaRPr lang="en-US" sz="1200" b="1" i="1" dirty="0" smtClean="0">
              <a:latin typeface="Verdana" pitchFamily="34" charset="0"/>
              <a:ea typeface="Verdana" pitchFamily="34" charset="0"/>
              <a:cs typeface="Verdana" pitchFamily="34" charset="0"/>
            </a:endParaRPr>
          </a:p>
          <a:p>
            <a:pPr indent="-76200" algn="just">
              <a:lnSpc>
                <a:spcPct val="150000"/>
              </a:lnSpc>
              <a:buFont typeface="Wingdings" pitchFamily="2" charset="2"/>
              <a:buChar char="ü"/>
            </a:pPr>
            <a:endParaRPr lang="el-GR" sz="1200" b="1" i="1"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18928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9215" y="850702"/>
            <a:ext cx="8229600" cy="562074"/>
          </a:xfrm>
        </p:spPr>
        <p:txBody>
          <a:bodyPr>
            <a:noAutofit/>
          </a:bodyPr>
          <a:lstStyle/>
          <a:p>
            <a:r>
              <a:rPr lang="en-US" sz="2000" b="1" i="1" dirty="0" smtClean="0">
                <a:solidFill>
                  <a:srgbClr val="006666"/>
                </a:solidFill>
                <a:latin typeface="Verdana" pitchFamily="34" charset="0"/>
                <a:ea typeface="Verdana" pitchFamily="34" charset="0"/>
                <a:cs typeface="Verdana" pitchFamily="34" charset="0"/>
              </a:rPr>
              <a:t>Sustainable Development Principle with reference </a:t>
            </a:r>
            <a:br>
              <a:rPr lang="en-US" sz="2000" b="1" i="1" dirty="0" smtClean="0">
                <a:solidFill>
                  <a:srgbClr val="006666"/>
                </a:solidFill>
                <a:latin typeface="Verdana" pitchFamily="34" charset="0"/>
                <a:ea typeface="Verdana" pitchFamily="34" charset="0"/>
                <a:cs typeface="Verdana" pitchFamily="34" charset="0"/>
              </a:rPr>
            </a:br>
            <a:r>
              <a:rPr lang="en-US" sz="2000" b="1" i="1" dirty="0" smtClean="0">
                <a:solidFill>
                  <a:srgbClr val="006666"/>
                </a:solidFill>
                <a:latin typeface="Verdana" pitchFamily="34" charset="0"/>
                <a:ea typeface="Verdana" pitchFamily="34" charset="0"/>
                <a:cs typeface="Verdana" pitchFamily="34" charset="0"/>
              </a:rPr>
              <a:t>to the Art. 8 of the Regulation 1303/2013</a:t>
            </a:r>
            <a:endParaRPr lang="el-GR" sz="2000" b="1" i="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457200" y="1739949"/>
            <a:ext cx="8229600" cy="5073427"/>
          </a:xfrm>
        </p:spPr>
        <p:txBody>
          <a:bodyPr>
            <a:noAutofit/>
          </a:bodyPr>
          <a:lstStyle/>
          <a:p>
            <a:pPr algn="just">
              <a:lnSpc>
                <a:spcPct val="150000"/>
              </a:lnSpc>
              <a:buFont typeface="Wingdings" pitchFamily="2" charset="2"/>
              <a:buChar char="q"/>
            </a:pPr>
            <a:r>
              <a:rPr lang="en-US" sz="1300" dirty="0" smtClean="0">
                <a:latin typeface="Verdana" pitchFamily="34" charset="0"/>
                <a:ea typeface="Verdana" pitchFamily="34" charset="0"/>
                <a:cs typeface="Verdana" pitchFamily="34" charset="0"/>
              </a:rPr>
              <a:t>The environmental protection requirements, resource efficiency, climate change mitigation and adaptation, disaster resilience and risk prevention and management, biodiversity and ecosystem protection </a:t>
            </a:r>
            <a:r>
              <a:rPr lang="en-US" sz="1300" b="1" i="1" dirty="0" smtClean="0">
                <a:solidFill>
                  <a:srgbClr val="006666"/>
                </a:solidFill>
                <a:latin typeface="Verdana" pitchFamily="34" charset="0"/>
                <a:ea typeface="Verdana" pitchFamily="34" charset="0"/>
                <a:cs typeface="Verdana" pitchFamily="34" charset="0"/>
              </a:rPr>
              <a:t>will be the pressing environmental challenges of the Greek development strategy 2014-2020 </a:t>
            </a:r>
            <a:r>
              <a:rPr lang="en-US" sz="1300" b="1" i="1" dirty="0">
                <a:solidFill>
                  <a:srgbClr val="006666"/>
                </a:solidFill>
                <a:latin typeface="Verdana" pitchFamily="34" charset="0"/>
                <a:ea typeface="Verdana" pitchFamily="34" charset="0"/>
                <a:cs typeface="Verdana" pitchFamily="34" charset="0"/>
              </a:rPr>
              <a:t>.</a:t>
            </a:r>
            <a:endParaRPr lang="en-US" sz="1300" b="1" i="1" dirty="0" smtClean="0">
              <a:solidFill>
                <a:srgbClr val="006666"/>
              </a:solidFill>
              <a:latin typeface="Verdana" pitchFamily="34" charset="0"/>
              <a:ea typeface="Verdana" pitchFamily="34" charset="0"/>
              <a:cs typeface="Verdana" pitchFamily="34" charset="0"/>
            </a:endParaRPr>
          </a:p>
          <a:p>
            <a:pPr algn="just">
              <a:lnSpc>
                <a:spcPct val="150000"/>
              </a:lnSpc>
              <a:buFont typeface="Wingdings" pitchFamily="2" charset="2"/>
              <a:buChar char="q"/>
            </a:pPr>
            <a:r>
              <a:rPr lang="en-US" sz="1300" dirty="0" smtClean="0">
                <a:latin typeface="Verdana" pitchFamily="34" charset="0"/>
                <a:ea typeface="Verdana" pitchFamily="34" charset="0"/>
                <a:cs typeface="Verdana" pitchFamily="34" charset="0"/>
              </a:rPr>
              <a:t>The Greek development strategy 2014-2020 will promote actions contributing to the effective use of energy resources with low CO2 emissions and the creation of an environmentally friendly competitive economy. The main objective is to transform the </a:t>
            </a:r>
            <a:r>
              <a:rPr lang="en-US" sz="1300" b="1" i="1" dirty="0" smtClean="0">
                <a:latin typeface="Verdana" pitchFamily="34" charset="0"/>
                <a:ea typeface="Verdana" pitchFamily="34" charset="0"/>
                <a:cs typeface="Verdana" pitchFamily="34" charset="0"/>
              </a:rPr>
              <a:t>natural capital </a:t>
            </a:r>
            <a:r>
              <a:rPr lang="en-US" sz="1300" dirty="0" smtClean="0">
                <a:latin typeface="Verdana" pitchFamily="34" charset="0"/>
                <a:ea typeface="Verdana" pitchFamily="34" charset="0"/>
                <a:cs typeface="Verdana" pitchFamily="34" charset="0"/>
              </a:rPr>
              <a:t>into a growth driver while ensuring its rational use and protection. </a:t>
            </a:r>
          </a:p>
          <a:p>
            <a:pPr algn="just">
              <a:lnSpc>
                <a:spcPct val="150000"/>
              </a:lnSpc>
              <a:buFont typeface="Wingdings" pitchFamily="2" charset="2"/>
              <a:buChar char="q"/>
            </a:pPr>
            <a:r>
              <a:rPr lang="en-US" sz="1300" dirty="0" smtClean="0">
                <a:latin typeface="Verdana" pitchFamily="34" charset="0"/>
                <a:ea typeface="Verdana" pitchFamily="34" charset="0"/>
                <a:cs typeface="Verdana" pitchFamily="34" charset="0"/>
              </a:rPr>
              <a:t>The creation of green jobs in the sectors of Tourism, Agriculture, Forestry, Transport, Energy and new Technologies, </a:t>
            </a:r>
            <a:r>
              <a:rPr lang="en-US" sz="1300" b="1" i="1" dirty="0" smtClean="0">
                <a:solidFill>
                  <a:srgbClr val="006666"/>
                </a:solidFill>
                <a:latin typeface="Verdana" pitchFamily="34" charset="0"/>
                <a:ea typeface="Verdana" pitchFamily="34" charset="0"/>
                <a:cs typeface="Verdana" pitchFamily="34" charset="0"/>
              </a:rPr>
              <a:t>would be a great challenge for the upcoming programming period 2014-2020.</a:t>
            </a:r>
          </a:p>
          <a:p>
            <a:pPr algn="just">
              <a:lnSpc>
                <a:spcPct val="150000"/>
              </a:lnSpc>
              <a:buFont typeface="Wingdings" pitchFamily="2" charset="2"/>
              <a:buChar char="q"/>
            </a:pPr>
            <a:r>
              <a:rPr lang="en-US" sz="1300" dirty="0" smtClean="0">
                <a:latin typeface="Verdana" pitchFamily="34" charset="0"/>
                <a:ea typeface="Verdana" pitchFamily="34" charset="0"/>
                <a:cs typeface="Verdana" pitchFamily="34" charset="0"/>
              </a:rPr>
              <a:t>For the effective implementation of the </a:t>
            </a:r>
            <a:r>
              <a:rPr lang="en-US" sz="1300" b="1" i="1" dirty="0" smtClean="0">
                <a:latin typeface="Verdana" pitchFamily="34" charset="0"/>
                <a:ea typeface="Verdana" pitchFamily="34" charset="0"/>
                <a:cs typeface="Verdana" pitchFamily="34" charset="0"/>
              </a:rPr>
              <a:t>“</a:t>
            </a:r>
            <a:r>
              <a:rPr lang="en-US" sz="1300" b="1" i="1" dirty="0" smtClean="0">
                <a:solidFill>
                  <a:srgbClr val="006666"/>
                </a:solidFill>
                <a:latin typeface="Verdana" pitchFamily="34" charset="0"/>
                <a:ea typeface="Verdana" pitchFamily="34" charset="0"/>
                <a:cs typeface="Verdana" pitchFamily="34" charset="0"/>
              </a:rPr>
              <a:t>Polluter Pays principle</a:t>
            </a:r>
            <a:r>
              <a:rPr lang="en-US" sz="1300" b="1" i="1" dirty="0" smtClean="0">
                <a:latin typeface="Verdana" pitchFamily="34" charset="0"/>
                <a:ea typeface="Verdana" pitchFamily="34" charset="0"/>
                <a:cs typeface="Verdana" pitchFamily="34" charset="0"/>
              </a:rPr>
              <a:t>”, </a:t>
            </a:r>
            <a:r>
              <a:rPr lang="en-US" sz="1300" dirty="0" smtClean="0">
                <a:latin typeface="Verdana" pitchFamily="34" charset="0"/>
                <a:ea typeface="Verdana" pitchFamily="34" charset="0"/>
                <a:cs typeface="Verdana" pitchFamily="34" charset="0"/>
              </a:rPr>
              <a:t>suitable conditions developed in Greece to ensure an adequate response to the environmental costs. </a:t>
            </a:r>
          </a:p>
          <a:p>
            <a:pPr algn="just">
              <a:lnSpc>
                <a:spcPct val="150000"/>
              </a:lnSpc>
              <a:buFont typeface="Wingdings" pitchFamily="2" charset="2"/>
              <a:buChar char="q"/>
            </a:pPr>
            <a:r>
              <a:rPr lang="en-US" sz="1300" dirty="0" smtClean="0">
                <a:latin typeface="Verdana" pitchFamily="34" charset="0"/>
                <a:ea typeface="Verdana" pitchFamily="34" charset="0"/>
                <a:cs typeface="Verdana" pitchFamily="34" charset="0"/>
              </a:rPr>
              <a:t>The PPP transposed into the Greek law mainly by the Presidential Decree 148/2009.</a:t>
            </a:r>
            <a:endParaRPr lang="el-GR" sz="13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222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562670"/>
            <a:ext cx="8229600" cy="778098"/>
          </a:xfrm>
        </p:spPr>
        <p:txBody>
          <a:bodyPr>
            <a:normAutofit/>
          </a:bodyPr>
          <a:lstStyle/>
          <a:p>
            <a:r>
              <a:rPr lang="en-US" sz="2800" b="1" i="1" dirty="0" smtClean="0">
                <a:latin typeface="Verdana" pitchFamily="34" charset="0"/>
                <a:ea typeface="Verdana" pitchFamily="34" charset="0"/>
                <a:cs typeface="Verdana" pitchFamily="34" charset="0"/>
              </a:rPr>
              <a:t>Budgetary Allocation for the TOs 4,5,6</a:t>
            </a:r>
            <a:endParaRPr lang="el-GR" sz="2800" b="1" i="1" dirty="0">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457200" y="1523925"/>
            <a:ext cx="8229600" cy="5001419"/>
          </a:xfrm>
        </p:spPr>
        <p:txBody>
          <a:bodyPr>
            <a:normAutofit/>
          </a:bodyPr>
          <a:lstStyle/>
          <a:p>
            <a:pPr marL="0" indent="0" algn="just">
              <a:buNone/>
            </a:pPr>
            <a:r>
              <a:rPr lang="en-US" sz="1600" b="1" i="1" dirty="0" smtClean="0">
                <a:latin typeface="Verdana" pitchFamily="34" charset="0"/>
                <a:ea typeface="Verdana" pitchFamily="34" charset="0"/>
                <a:cs typeface="Verdana" pitchFamily="34" charset="0"/>
              </a:rPr>
              <a:t>The indicative allocation by the Union’s support per thematic objective at national level for each of the ESI Funds (included the performance reserve)</a:t>
            </a:r>
          </a:p>
          <a:p>
            <a:pPr marL="0" indent="0" algn="just">
              <a:buNone/>
            </a:pPr>
            <a:endParaRPr lang="el-GR" sz="1600" b="1" i="1" dirty="0">
              <a:latin typeface="Verdana" pitchFamily="34" charset="0"/>
              <a:ea typeface="Verdana" pitchFamily="34" charset="0"/>
              <a:cs typeface="Verdana" pitchFamily="34" charset="0"/>
            </a:endParaRPr>
          </a:p>
        </p:txBody>
      </p:sp>
      <p:graphicFrame>
        <p:nvGraphicFramePr>
          <p:cNvPr id="4" name="Πίνακας 3"/>
          <p:cNvGraphicFramePr>
            <a:graphicFrameLocks noGrp="1"/>
          </p:cNvGraphicFramePr>
          <p:nvPr>
            <p:extLst>
              <p:ext uri="{D42A27DB-BD31-4B8C-83A1-F6EECF244321}">
                <p14:modId xmlns:p14="http://schemas.microsoft.com/office/powerpoint/2010/main" val="4021682828"/>
              </p:ext>
            </p:extLst>
          </p:nvPr>
        </p:nvGraphicFramePr>
        <p:xfrm>
          <a:off x="611560" y="2648033"/>
          <a:ext cx="8136906" cy="3517271"/>
        </p:xfrm>
        <a:graphic>
          <a:graphicData uri="http://schemas.openxmlformats.org/drawingml/2006/table">
            <a:tbl>
              <a:tblPr firstRow="1" bandRow="1">
                <a:tableStyleId>{5C22544A-7EE6-4342-B048-85BDC9FD1C3A}</a:tableStyleId>
              </a:tblPr>
              <a:tblGrid>
                <a:gridCol w="1520916"/>
                <a:gridCol w="1359404"/>
                <a:gridCol w="576064"/>
                <a:gridCol w="1368152"/>
                <a:gridCol w="1224136"/>
                <a:gridCol w="576064"/>
                <a:gridCol w="1512170"/>
              </a:tblGrid>
              <a:tr h="467402">
                <a:tc>
                  <a:txBody>
                    <a:bodyPr/>
                    <a:lstStyle/>
                    <a:p>
                      <a:pPr algn="ctr"/>
                      <a:r>
                        <a:rPr lang="en-US" sz="1000" dirty="0" smtClean="0">
                          <a:latin typeface="Verdana" pitchFamily="34" charset="0"/>
                          <a:ea typeface="Verdana" pitchFamily="34" charset="0"/>
                          <a:cs typeface="Verdana" pitchFamily="34" charset="0"/>
                        </a:rPr>
                        <a:t>Thematic</a:t>
                      </a:r>
                      <a:r>
                        <a:rPr lang="en-US" sz="1000" baseline="0" dirty="0" smtClean="0">
                          <a:latin typeface="Verdana" pitchFamily="34" charset="0"/>
                          <a:ea typeface="Verdana" pitchFamily="34" charset="0"/>
                          <a:cs typeface="Verdana" pitchFamily="34" charset="0"/>
                        </a:rPr>
                        <a:t> Objective</a:t>
                      </a:r>
                      <a:endParaRPr lang="el-GR" sz="1000" dirty="0">
                        <a:latin typeface="Verdana" pitchFamily="34" charset="0"/>
                        <a:ea typeface="Verdana" pitchFamily="34" charset="0"/>
                        <a:cs typeface="Verdana" pitchFamily="34" charset="0"/>
                      </a:endParaRPr>
                    </a:p>
                  </a:txBody>
                  <a:tcPr anchor="ctr"/>
                </a:tc>
                <a:tc>
                  <a:txBody>
                    <a:bodyPr/>
                    <a:lstStyle/>
                    <a:p>
                      <a:pPr algn="ctr"/>
                      <a:r>
                        <a:rPr lang="en-US" sz="1000" dirty="0" smtClean="0">
                          <a:latin typeface="Verdana" pitchFamily="34" charset="0"/>
                          <a:ea typeface="Verdana" pitchFamily="34" charset="0"/>
                          <a:cs typeface="Verdana" pitchFamily="34" charset="0"/>
                        </a:rPr>
                        <a:t>ERDF</a:t>
                      </a:r>
                      <a:endParaRPr lang="el-GR" sz="1000" dirty="0">
                        <a:latin typeface="Verdana" pitchFamily="34" charset="0"/>
                        <a:ea typeface="Verdana" pitchFamily="34" charset="0"/>
                        <a:cs typeface="Verdana" pitchFamily="34" charset="0"/>
                      </a:endParaRPr>
                    </a:p>
                  </a:txBody>
                  <a:tcPr anchor="ctr"/>
                </a:tc>
                <a:tc>
                  <a:txBody>
                    <a:bodyPr/>
                    <a:lstStyle/>
                    <a:p>
                      <a:pPr algn="ctr"/>
                      <a:r>
                        <a:rPr lang="en-US" sz="1000" dirty="0" smtClean="0">
                          <a:latin typeface="Verdana" pitchFamily="34" charset="0"/>
                          <a:ea typeface="Verdana" pitchFamily="34" charset="0"/>
                          <a:cs typeface="Verdana" pitchFamily="34" charset="0"/>
                        </a:rPr>
                        <a:t>ESF</a:t>
                      </a:r>
                      <a:endParaRPr lang="el-GR" sz="1000" dirty="0">
                        <a:latin typeface="Verdana" pitchFamily="34" charset="0"/>
                        <a:ea typeface="Verdana" pitchFamily="34" charset="0"/>
                        <a:cs typeface="Verdana" pitchFamily="34" charset="0"/>
                      </a:endParaRPr>
                    </a:p>
                  </a:txBody>
                  <a:tcPr anchor="ctr"/>
                </a:tc>
                <a:tc>
                  <a:txBody>
                    <a:bodyPr/>
                    <a:lstStyle/>
                    <a:p>
                      <a:pPr algn="ctr"/>
                      <a:r>
                        <a:rPr lang="en-US" sz="1000" dirty="0" smtClean="0">
                          <a:latin typeface="Verdana" pitchFamily="34" charset="0"/>
                          <a:ea typeface="Verdana" pitchFamily="34" charset="0"/>
                          <a:cs typeface="Verdana" pitchFamily="34" charset="0"/>
                        </a:rPr>
                        <a:t>CF</a:t>
                      </a:r>
                      <a:endParaRPr lang="el-GR" sz="1000" dirty="0">
                        <a:latin typeface="Verdana" pitchFamily="34" charset="0"/>
                        <a:ea typeface="Verdana" pitchFamily="34" charset="0"/>
                        <a:cs typeface="Verdana" pitchFamily="34" charset="0"/>
                      </a:endParaRPr>
                    </a:p>
                  </a:txBody>
                  <a:tcPr anchor="ctr"/>
                </a:tc>
                <a:tc>
                  <a:txBody>
                    <a:bodyPr/>
                    <a:lstStyle/>
                    <a:p>
                      <a:pPr algn="ctr"/>
                      <a:r>
                        <a:rPr lang="en-US" sz="1000" dirty="0" smtClean="0">
                          <a:latin typeface="Verdana" pitchFamily="34" charset="0"/>
                          <a:ea typeface="Verdana" pitchFamily="34" charset="0"/>
                          <a:cs typeface="Verdana" pitchFamily="34" charset="0"/>
                        </a:rPr>
                        <a:t>EAFRD</a:t>
                      </a:r>
                      <a:endParaRPr lang="el-GR" sz="1000" dirty="0">
                        <a:latin typeface="Verdana" pitchFamily="34" charset="0"/>
                        <a:ea typeface="Verdana" pitchFamily="34" charset="0"/>
                        <a:cs typeface="Verdana" pitchFamily="34" charset="0"/>
                      </a:endParaRPr>
                    </a:p>
                  </a:txBody>
                  <a:tcPr anchor="ctr"/>
                </a:tc>
                <a:tc>
                  <a:txBody>
                    <a:bodyPr/>
                    <a:lstStyle/>
                    <a:p>
                      <a:pPr algn="ctr"/>
                      <a:r>
                        <a:rPr lang="en-US" sz="1000" dirty="0" smtClean="0">
                          <a:latin typeface="Verdana" pitchFamily="34" charset="0"/>
                          <a:ea typeface="Verdana" pitchFamily="34" charset="0"/>
                          <a:cs typeface="Verdana" pitchFamily="34" charset="0"/>
                        </a:rPr>
                        <a:t>EMFF</a:t>
                      </a:r>
                      <a:endParaRPr lang="el-GR" sz="1000" dirty="0">
                        <a:latin typeface="Verdana" pitchFamily="34" charset="0"/>
                        <a:ea typeface="Verdana" pitchFamily="34" charset="0"/>
                        <a:cs typeface="Verdana" pitchFamily="34" charset="0"/>
                      </a:endParaRPr>
                    </a:p>
                  </a:txBody>
                  <a:tcPr anchor="ctr"/>
                </a:tc>
                <a:tc>
                  <a:txBody>
                    <a:bodyPr/>
                    <a:lstStyle/>
                    <a:p>
                      <a:pPr algn="ctr"/>
                      <a:r>
                        <a:rPr lang="en-US" sz="1000" dirty="0" smtClean="0">
                          <a:latin typeface="Verdana" pitchFamily="34" charset="0"/>
                          <a:ea typeface="Verdana" pitchFamily="34" charset="0"/>
                          <a:cs typeface="Verdana" pitchFamily="34" charset="0"/>
                        </a:rPr>
                        <a:t>Total</a:t>
                      </a:r>
                      <a:endParaRPr lang="el-GR" sz="1000" dirty="0">
                        <a:latin typeface="Verdana" pitchFamily="34" charset="0"/>
                        <a:ea typeface="Verdana" pitchFamily="34" charset="0"/>
                        <a:cs typeface="Verdana" pitchFamily="34" charset="0"/>
                      </a:endParaRPr>
                    </a:p>
                  </a:txBody>
                  <a:tcPr anchor="ctr"/>
                </a:tc>
              </a:tr>
              <a:tr h="967747">
                <a:tc>
                  <a:txBody>
                    <a:bodyPr/>
                    <a:lstStyle/>
                    <a:p>
                      <a:pPr algn="just"/>
                      <a:r>
                        <a:rPr lang="en-US" sz="900" b="1" i="1" dirty="0" smtClean="0">
                          <a:latin typeface="Verdana" pitchFamily="34" charset="0"/>
                          <a:ea typeface="Verdana" pitchFamily="34" charset="0"/>
                          <a:cs typeface="Verdana" pitchFamily="34" charset="0"/>
                        </a:rPr>
                        <a:t>TO 4:</a:t>
                      </a:r>
                    </a:p>
                    <a:p>
                      <a:pPr algn="just"/>
                      <a:r>
                        <a:rPr lang="en-US" sz="900" b="1" i="1" dirty="0" smtClean="0">
                          <a:latin typeface="Verdana" pitchFamily="34" charset="0"/>
                          <a:ea typeface="Verdana" pitchFamily="34" charset="0"/>
                          <a:cs typeface="Verdana" pitchFamily="34" charset="0"/>
                        </a:rPr>
                        <a:t>Supporting the shift towards a low-carbon</a:t>
                      </a:r>
                      <a:r>
                        <a:rPr lang="en-US" sz="900" b="1" i="1" baseline="0" dirty="0" smtClean="0">
                          <a:latin typeface="Verdana" pitchFamily="34" charset="0"/>
                          <a:ea typeface="Verdana" pitchFamily="34" charset="0"/>
                          <a:cs typeface="Verdana" pitchFamily="34" charset="0"/>
                        </a:rPr>
                        <a:t> economy in all sectors</a:t>
                      </a:r>
                      <a:endParaRPr lang="el-GR" sz="900" b="1" i="1"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1.305.048.318,72</a:t>
                      </a: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0,00</a:t>
                      </a: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0,00</a:t>
                      </a: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309.798.040,00</a:t>
                      </a:r>
                      <a:endParaRPr lang="el-GR" sz="900" b="0" i="0" dirty="0">
                        <a:latin typeface="Verdana" pitchFamily="34" charset="0"/>
                        <a:ea typeface="Verdana" pitchFamily="34" charset="0"/>
                        <a:cs typeface="Verdana" pitchFamily="34" charset="0"/>
                      </a:endParaRPr>
                    </a:p>
                  </a:txBody>
                  <a:tcPr anchor="ctr"/>
                </a:tc>
                <a:tc>
                  <a:txBody>
                    <a:bodyPr/>
                    <a:lstStyle/>
                    <a:p>
                      <a:pPr algn="ct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1" i="1" dirty="0" smtClean="0">
                          <a:latin typeface="Verdana" pitchFamily="34" charset="0"/>
                          <a:ea typeface="Verdana" pitchFamily="34" charset="0"/>
                          <a:cs typeface="Verdana" pitchFamily="34" charset="0"/>
                        </a:rPr>
                        <a:t>1.614.846.358,72</a:t>
                      </a:r>
                      <a:endParaRPr lang="el-GR" sz="900" b="1" i="1" dirty="0">
                        <a:latin typeface="Verdana" pitchFamily="34" charset="0"/>
                        <a:ea typeface="Verdana" pitchFamily="34" charset="0"/>
                        <a:cs typeface="Verdana" pitchFamily="34" charset="0"/>
                      </a:endParaRPr>
                    </a:p>
                  </a:txBody>
                  <a:tcPr anchor="ctr"/>
                </a:tc>
              </a:tr>
              <a:tr h="967747">
                <a:tc>
                  <a:txBody>
                    <a:bodyPr/>
                    <a:lstStyle/>
                    <a:p>
                      <a:r>
                        <a:rPr lang="en-US" sz="900" b="1" i="1" dirty="0" smtClean="0">
                          <a:latin typeface="Verdana" pitchFamily="34" charset="0"/>
                          <a:ea typeface="Verdana" pitchFamily="34" charset="0"/>
                          <a:cs typeface="Verdana" pitchFamily="34" charset="0"/>
                        </a:rPr>
                        <a:t>TO</a:t>
                      </a:r>
                      <a:r>
                        <a:rPr lang="en-US" sz="900" b="1" i="1" baseline="0" dirty="0" smtClean="0">
                          <a:latin typeface="Verdana" pitchFamily="34" charset="0"/>
                          <a:ea typeface="Verdana" pitchFamily="34" charset="0"/>
                          <a:cs typeface="Verdana" pitchFamily="34" charset="0"/>
                        </a:rPr>
                        <a:t> 5: </a:t>
                      </a:r>
                    </a:p>
                    <a:p>
                      <a:r>
                        <a:rPr lang="en-US" sz="900" b="1" i="1" baseline="0" dirty="0" smtClean="0">
                          <a:latin typeface="Verdana" pitchFamily="34" charset="0"/>
                          <a:ea typeface="Verdana" pitchFamily="34" charset="0"/>
                          <a:cs typeface="Verdana" pitchFamily="34" charset="0"/>
                        </a:rPr>
                        <a:t>Promoting climate change adaptation, risk prevention and management</a:t>
                      </a:r>
                      <a:endParaRPr lang="el-GR" sz="900" b="1" i="1"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326.277.564,48</a:t>
                      </a: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0,00</a:t>
                      </a: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0,00</a:t>
                      </a: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450.325.334,00</a:t>
                      </a:r>
                      <a:endParaRPr lang="el-GR" sz="900" b="0" i="0" dirty="0">
                        <a:latin typeface="Verdana" pitchFamily="34" charset="0"/>
                        <a:ea typeface="Verdana" pitchFamily="34" charset="0"/>
                        <a:cs typeface="Verdana" pitchFamily="34" charset="0"/>
                      </a:endParaRPr>
                    </a:p>
                  </a:txBody>
                  <a:tcPr anchor="ctr"/>
                </a:tc>
                <a:tc>
                  <a:txBody>
                    <a:bodyPr/>
                    <a:lstStyle/>
                    <a:p>
                      <a:pPr algn="ct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1" i="1" dirty="0" smtClean="0">
                          <a:latin typeface="Verdana" pitchFamily="34" charset="0"/>
                          <a:ea typeface="Verdana" pitchFamily="34" charset="0"/>
                          <a:cs typeface="Verdana" pitchFamily="34" charset="0"/>
                        </a:rPr>
                        <a:t>776.602.898,48</a:t>
                      </a:r>
                      <a:endParaRPr lang="el-GR" sz="900" b="1" i="1" dirty="0">
                        <a:latin typeface="Verdana" pitchFamily="34" charset="0"/>
                        <a:ea typeface="Verdana" pitchFamily="34" charset="0"/>
                        <a:cs typeface="Verdana" pitchFamily="34" charset="0"/>
                      </a:endParaRPr>
                    </a:p>
                  </a:txBody>
                  <a:tcPr anchor="ctr"/>
                </a:tc>
              </a:tr>
              <a:tr h="1114375">
                <a:tc>
                  <a:txBody>
                    <a:bodyPr/>
                    <a:lstStyle/>
                    <a:p>
                      <a:r>
                        <a:rPr lang="en-US" sz="900" b="1" i="1" dirty="0" smtClean="0">
                          <a:latin typeface="Verdana" pitchFamily="34" charset="0"/>
                          <a:ea typeface="Verdana" pitchFamily="34" charset="0"/>
                          <a:cs typeface="Verdana" pitchFamily="34" charset="0"/>
                        </a:rPr>
                        <a:t>* TO 6:</a:t>
                      </a:r>
                    </a:p>
                    <a:p>
                      <a:r>
                        <a:rPr lang="en-US" sz="900" b="1" i="1" dirty="0" smtClean="0">
                          <a:latin typeface="Verdana" pitchFamily="34" charset="0"/>
                          <a:ea typeface="Verdana" pitchFamily="34" charset="0"/>
                          <a:cs typeface="Verdana" pitchFamily="34" charset="0"/>
                        </a:rPr>
                        <a:t> Preserving &amp;</a:t>
                      </a:r>
                      <a:r>
                        <a:rPr lang="en-US" sz="900" b="1" i="1" baseline="0" dirty="0" smtClean="0">
                          <a:latin typeface="Verdana" pitchFamily="34" charset="0"/>
                          <a:ea typeface="Verdana" pitchFamily="34" charset="0"/>
                          <a:cs typeface="Verdana" pitchFamily="34" charset="0"/>
                        </a:rPr>
                        <a:t> protecting the environment and promoting resource efficiency</a:t>
                      </a:r>
                      <a:endParaRPr lang="el-GR" sz="900" b="1" i="1"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818.607.026,88</a:t>
                      </a: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0,00</a:t>
                      </a: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1" i="0" dirty="0" smtClean="0">
                          <a:latin typeface="Verdana" pitchFamily="34" charset="0"/>
                          <a:ea typeface="Verdana" pitchFamily="34" charset="0"/>
                          <a:cs typeface="Verdana" pitchFamily="34" charset="0"/>
                        </a:rPr>
                        <a:t>1.838.108.636,16</a:t>
                      </a:r>
                      <a:endParaRPr lang="el-GR" sz="900" b="1" i="0" dirty="0">
                        <a:latin typeface="Verdana" pitchFamily="34" charset="0"/>
                        <a:ea typeface="Verdana" pitchFamily="34" charset="0"/>
                        <a:cs typeface="Verdana" pitchFamily="34" charset="0"/>
                      </a:endParaRPr>
                    </a:p>
                  </a:txBody>
                  <a:tcPr anchor="ctr"/>
                </a:tc>
                <a:tc>
                  <a:txBody>
                    <a:bodyPr/>
                    <a:lstStyle/>
                    <a:p>
                      <a:pPr algn="ctr"/>
                      <a:r>
                        <a:rPr lang="en-US" sz="900" b="0" i="0" dirty="0" smtClean="0">
                          <a:latin typeface="Verdana" pitchFamily="34" charset="0"/>
                          <a:ea typeface="Verdana" pitchFamily="34" charset="0"/>
                          <a:cs typeface="Verdana" pitchFamily="34" charset="0"/>
                        </a:rPr>
                        <a:t>1.058.079.179,00</a:t>
                      </a:r>
                      <a:endParaRPr lang="el-GR" sz="900" b="0" i="0" dirty="0">
                        <a:latin typeface="Verdana" pitchFamily="34" charset="0"/>
                        <a:ea typeface="Verdana" pitchFamily="34" charset="0"/>
                        <a:cs typeface="Verdana" pitchFamily="34" charset="0"/>
                      </a:endParaRPr>
                    </a:p>
                  </a:txBody>
                  <a:tcPr anchor="ctr"/>
                </a:tc>
                <a:tc>
                  <a:txBody>
                    <a:bodyPr/>
                    <a:lstStyle/>
                    <a:p>
                      <a:pPr algn="ctr"/>
                      <a:endParaRPr lang="el-GR" sz="900" b="0" i="0" dirty="0">
                        <a:latin typeface="Verdana" pitchFamily="34" charset="0"/>
                        <a:ea typeface="Verdana" pitchFamily="34" charset="0"/>
                        <a:cs typeface="Verdana" pitchFamily="34" charset="0"/>
                      </a:endParaRPr>
                    </a:p>
                  </a:txBody>
                  <a:tcPr anchor="ctr"/>
                </a:tc>
                <a:tc>
                  <a:txBody>
                    <a:bodyPr/>
                    <a:lstStyle/>
                    <a:p>
                      <a:pPr algn="ctr"/>
                      <a:r>
                        <a:rPr lang="en-US" sz="900" b="1" i="1" dirty="0" smtClean="0">
                          <a:latin typeface="Verdana" pitchFamily="34" charset="0"/>
                          <a:ea typeface="Verdana" pitchFamily="34" charset="0"/>
                          <a:cs typeface="Verdana" pitchFamily="34" charset="0"/>
                        </a:rPr>
                        <a:t>3.714.794.842,04</a:t>
                      </a:r>
                      <a:endParaRPr lang="el-GR" sz="900" b="1" i="1" dirty="0">
                        <a:latin typeface="Verdana" pitchFamily="34" charset="0"/>
                        <a:ea typeface="Verdana" pitchFamily="34" charset="0"/>
                        <a:cs typeface="Verdana" pitchFamily="34" charset="0"/>
                      </a:endParaRPr>
                    </a:p>
                  </a:txBody>
                  <a:tcPr anchor="ctr"/>
                </a:tc>
              </a:tr>
            </a:tbl>
          </a:graphicData>
        </a:graphic>
      </p:graphicFrame>
      <p:pic>
        <p:nvPicPr>
          <p:cNvPr id="10"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882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457200" y="404664"/>
            <a:ext cx="8229600" cy="5721499"/>
          </a:xfrm>
        </p:spPr>
        <p:txBody>
          <a:bodyPr/>
          <a:lstStyle/>
          <a:p>
            <a:pPr marL="0" indent="0" algn="ctr">
              <a:lnSpc>
                <a:spcPct val="300000"/>
              </a:lnSpc>
              <a:buNone/>
            </a:pPr>
            <a:endParaRPr lang="en-US" sz="2400" b="1" i="1" dirty="0" smtClean="0">
              <a:solidFill>
                <a:srgbClr val="5B6973"/>
              </a:solidFill>
            </a:endParaRPr>
          </a:p>
          <a:p>
            <a:pPr marL="0" indent="0" algn="ctr">
              <a:lnSpc>
                <a:spcPct val="300000"/>
              </a:lnSpc>
              <a:buNone/>
            </a:pPr>
            <a:r>
              <a:rPr lang="en-US" sz="2800" b="1" i="1" dirty="0" smtClean="0">
                <a:solidFill>
                  <a:srgbClr val="006666"/>
                </a:solidFill>
                <a:latin typeface="Verdana" pitchFamily="34" charset="0"/>
                <a:ea typeface="Verdana" pitchFamily="34" charset="0"/>
                <a:cs typeface="Verdana" pitchFamily="34" charset="0"/>
              </a:rPr>
              <a:t>THANK YOU </a:t>
            </a:r>
          </a:p>
          <a:p>
            <a:pPr marL="0" indent="0" algn="ctr">
              <a:lnSpc>
                <a:spcPct val="300000"/>
              </a:lnSpc>
              <a:buNone/>
            </a:pPr>
            <a:r>
              <a:rPr lang="en-US" sz="2800" b="1" i="1" dirty="0" smtClean="0">
                <a:solidFill>
                  <a:srgbClr val="006666"/>
                </a:solidFill>
                <a:latin typeface="Verdana" pitchFamily="34" charset="0"/>
                <a:ea typeface="Verdana" pitchFamily="34" charset="0"/>
                <a:cs typeface="Verdana" pitchFamily="34" charset="0"/>
              </a:rPr>
              <a:t>FOR YOUR </a:t>
            </a:r>
            <a:r>
              <a:rPr lang="en-US" sz="2800" b="1" i="1" dirty="0">
                <a:solidFill>
                  <a:srgbClr val="006666"/>
                </a:solidFill>
                <a:latin typeface="Verdana" pitchFamily="34" charset="0"/>
                <a:ea typeface="Verdana" pitchFamily="34" charset="0"/>
                <a:cs typeface="Verdana" pitchFamily="34" charset="0"/>
              </a:rPr>
              <a:t>A</a:t>
            </a:r>
            <a:r>
              <a:rPr lang="en-US" sz="2800" b="1" i="1" dirty="0" smtClean="0">
                <a:solidFill>
                  <a:srgbClr val="006666"/>
                </a:solidFill>
                <a:latin typeface="Verdana" pitchFamily="34" charset="0"/>
                <a:ea typeface="Verdana" pitchFamily="34" charset="0"/>
                <a:cs typeface="Verdana" pitchFamily="34" charset="0"/>
              </a:rPr>
              <a:t>TTENTION</a:t>
            </a:r>
            <a:r>
              <a:rPr lang="en-US" sz="2800" b="1" i="1" dirty="0">
                <a:solidFill>
                  <a:srgbClr val="006666"/>
                </a:solidFill>
                <a:latin typeface="Verdana" pitchFamily="34" charset="0"/>
                <a:ea typeface="Verdana" pitchFamily="34" charset="0"/>
                <a:cs typeface="Verdana" pitchFamily="34" charset="0"/>
              </a:rPr>
              <a:t>!</a:t>
            </a:r>
            <a:endParaRPr lang="el-GR" sz="2800" b="1" i="1" dirty="0">
              <a:solidFill>
                <a:srgbClr val="006666"/>
              </a:solidFill>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70847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490662"/>
            <a:ext cx="8229600" cy="922114"/>
          </a:xfrm>
        </p:spPr>
        <p:txBody>
          <a:bodyPr>
            <a:normAutofit/>
          </a:bodyPr>
          <a:lstStyle/>
          <a:p>
            <a:r>
              <a:rPr lang="en-US" sz="1800" b="1" dirty="0">
                <a:solidFill>
                  <a:srgbClr val="006666"/>
                </a:solidFill>
                <a:latin typeface="Verdana" pitchFamily="34" charset="0"/>
                <a:ea typeface="Verdana" pitchFamily="34" charset="0"/>
                <a:cs typeface="Verdana" pitchFamily="34" charset="0"/>
              </a:rPr>
              <a:t>Environmental Dimension of the Cohesion Policy </a:t>
            </a:r>
            <a:r>
              <a:rPr lang="en-US" sz="1800" b="1" dirty="0" smtClean="0">
                <a:solidFill>
                  <a:srgbClr val="006666"/>
                </a:solidFill>
                <a:latin typeface="Verdana" pitchFamily="34" charset="0"/>
                <a:ea typeface="Verdana" pitchFamily="34" charset="0"/>
                <a:cs typeface="Verdana" pitchFamily="34" charset="0"/>
              </a:rPr>
              <a:t/>
            </a:r>
            <a:br>
              <a:rPr lang="en-US" sz="1800" b="1" dirty="0" smtClean="0">
                <a:solidFill>
                  <a:srgbClr val="006666"/>
                </a:solidFill>
                <a:latin typeface="Verdana" pitchFamily="34" charset="0"/>
                <a:ea typeface="Verdana" pitchFamily="34" charset="0"/>
                <a:cs typeface="Verdana" pitchFamily="34" charset="0"/>
              </a:rPr>
            </a:br>
            <a:r>
              <a:rPr lang="en-US" sz="1800" b="1" dirty="0" smtClean="0">
                <a:solidFill>
                  <a:srgbClr val="006666"/>
                </a:solidFill>
                <a:latin typeface="Verdana" pitchFamily="34" charset="0"/>
                <a:ea typeface="Verdana" pitchFamily="34" charset="0"/>
                <a:cs typeface="Verdana" pitchFamily="34" charset="0"/>
              </a:rPr>
              <a:t>2014 </a:t>
            </a:r>
            <a:r>
              <a:rPr lang="en-US" sz="1800" b="1" dirty="0">
                <a:solidFill>
                  <a:srgbClr val="006666"/>
                </a:solidFill>
                <a:latin typeface="Verdana" pitchFamily="34" charset="0"/>
                <a:ea typeface="Verdana" pitchFamily="34" charset="0"/>
                <a:cs typeface="Verdana" pitchFamily="34" charset="0"/>
              </a:rPr>
              <a:t>-2020 in Greece</a:t>
            </a:r>
            <a:endParaRPr lang="el-GR" sz="1800" dirty="0"/>
          </a:p>
        </p:txBody>
      </p:sp>
      <p:sp>
        <p:nvSpPr>
          <p:cNvPr id="3" name="Θέση περιεχομένου 2"/>
          <p:cNvSpPr>
            <a:spLocks noGrp="1"/>
          </p:cNvSpPr>
          <p:nvPr>
            <p:ph idx="1"/>
          </p:nvPr>
        </p:nvSpPr>
        <p:spPr>
          <a:xfrm>
            <a:off x="457200" y="1268760"/>
            <a:ext cx="8229600" cy="5400600"/>
          </a:xfrm>
        </p:spPr>
        <p:txBody>
          <a:bodyPr>
            <a:normAutofit fontScale="85000" lnSpcReduction="20000"/>
          </a:bodyPr>
          <a:lstStyle/>
          <a:p>
            <a:pPr lvl="0" algn="just">
              <a:lnSpc>
                <a:spcPct val="170000"/>
              </a:lnSpc>
              <a:buFont typeface="Wingdings" pitchFamily="2" charset="2"/>
              <a:buChar char="q"/>
            </a:pPr>
            <a:r>
              <a:rPr lang="en-US" sz="1400" dirty="0" smtClean="0">
                <a:solidFill>
                  <a:prstClr val="black"/>
                </a:solidFill>
                <a:latin typeface="Verdana" pitchFamily="34" charset="0"/>
                <a:ea typeface="Verdana" pitchFamily="34" charset="0"/>
                <a:cs typeface="Verdana" pitchFamily="34" charset="0"/>
              </a:rPr>
              <a:t>For the </a:t>
            </a:r>
            <a:r>
              <a:rPr lang="en-US" sz="1400" dirty="0">
                <a:solidFill>
                  <a:prstClr val="black"/>
                </a:solidFill>
                <a:latin typeface="Verdana" pitchFamily="34" charset="0"/>
                <a:ea typeface="Verdana" pitchFamily="34" charset="0"/>
                <a:cs typeface="Verdana" pitchFamily="34" charset="0"/>
              </a:rPr>
              <a:t>integration of the environmental dimension into the Cohesion Policy 2014-2020 in </a:t>
            </a:r>
            <a:r>
              <a:rPr lang="en-US" sz="1400" dirty="0" smtClean="0">
                <a:solidFill>
                  <a:prstClr val="black"/>
                </a:solidFill>
                <a:latin typeface="Verdana" pitchFamily="34" charset="0"/>
                <a:ea typeface="Verdana" pitchFamily="34" charset="0"/>
                <a:cs typeface="Verdana" pitchFamily="34" charset="0"/>
              </a:rPr>
              <a:t>Greece, </a:t>
            </a:r>
            <a:r>
              <a:rPr lang="en-US" sz="1400" dirty="0" smtClean="0">
                <a:solidFill>
                  <a:prstClr val="black"/>
                </a:solidFill>
                <a:latin typeface="Verdana" pitchFamily="34" charset="0"/>
                <a:ea typeface="Verdana" pitchFamily="34" charset="0"/>
                <a:cs typeface="Verdana" pitchFamily="34" charset="0"/>
              </a:rPr>
              <a:t>having taken</a:t>
            </a:r>
            <a:r>
              <a:rPr lang="en-US" sz="1400" dirty="0" smtClean="0">
                <a:solidFill>
                  <a:prstClr val="black"/>
                </a:solidFill>
                <a:latin typeface="Verdana" pitchFamily="34" charset="0"/>
                <a:ea typeface="Verdana" pitchFamily="34" charset="0"/>
                <a:cs typeface="Verdana" pitchFamily="34" charset="0"/>
              </a:rPr>
              <a:t> </a:t>
            </a:r>
            <a:r>
              <a:rPr lang="en-US" sz="1400" dirty="0" smtClean="0">
                <a:solidFill>
                  <a:prstClr val="black"/>
                </a:solidFill>
                <a:latin typeface="Verdana" pitchFamily="34" charset="0"/>
                <a:ea typeface="Verdana" pitchFamily="34" charset="0"/>
                <a:cs typeface="Verdana" pitchFamily="34" charset="0"/>
              </a:rPr>
              <a:t>into consideration the followings:</a:t>
            </a:r>
            <a:endParaRPr lang="en-US" sz="1400" dirty="0">
              <a:solidFill>
                <a:prstClr val="black"/>
              </a:solidFill>
              <a:latin typeface="Verdana" pitchFamily="34" charset="0"/>
              <a:ea typeface="Verdana" pitchFamily="34" charset="0"/>
              <a:cs typeface="Verdana" pitchFamily="34" charset="0"/>
            </a:endParaRPr>
          </a:p>
          <a:p>
            <a:pPr lvl="0" algn="just">
              <a:lnSpc>
                <a:spcPct val="170000"/>
              </a:lnSpc>
              <a:buFont typeface="Wingdings" pitchFamily="2" charset="2"/>
              <a:buChar char="v"/>
            </a:pPr>
            <a:r>
              <a:rPr lang="en-US" sz="1400" b="1" dirty="0">
                <a:solidFill>
                  <a:srgbClr val="006666"/>
                </a:solidFill>
                <a:latin typeface="Verdana" pitchFamily="34" charset="0"/>
                <a:ea typeface="Verdana" pitchFamily="34" charset="0"/>
                <a:cs typeface="Verdana" pitchFamily="34" charset="0"/>
              </a:rPr>
              <a:t>European Environmental </a:t>
            </a:r>
            <a:r>
              <a:rPr lang="en-US" sz="1400" b="1" dirty="0" err="1" smtClean="0">
                <a:solidFill>
                  <a:srgbClr val="006666"/>
                </a:solidFill>
                <a:latin typeface="Verdana" pitchFamily="34" charset="0"/>
                <a:ea typeface="Verdana" pitchFamily="34" charset="0"/>
                <a:cs typeface="Verdana" pitchFamily="34" charset="0"/>
              </a:rPr>
              <a:t>Acquis</a:t>
            </a:r>
            <a:r>
              <a:rPr lang="en-US" sz="1400" b="1" dirty="0" smtClean="0">
                <a:solidFill>
                  <a:srgbClr val="006666"/>
                </a:solidFill>
                <a:latin typeface="Verdana" pitchFamily="34" charset="0"/>
                <a:ea typeface="Verdana" pitchFamily="34" charset="0"/>
                <a:cs typeface="Verdana" pitchFamily="34" charset="0"/>
              </a:rPr>
              <a:t> (Waste &amp; water management, Air quality, Nature protection, Energy and Climate Change mitigation &amp; adaptation)</a:t>
            </a:r>
          </a:p>
          <a:p>
            <a:pPr lvl="0" algn="just">
              <a:lnSpc>
                <a:spcPct val="170000"/>
              </a:lnSpc>
              <a:buFont typeface="Wingdings" pitchFamily="2" charset="2"/>
              <a:buChar char="v"/>
            </a:pPr>
            <a:r>
              <a:rPr lang="en-US" sz="1400" b="1" dirty="0" smtClean="0">
                <a:solidFill>
                  <a:srgbClr val="006666"/>
                </a:solidFill>
                <a:latin typeface="Verdana" pitchFamily="34" charset="0"/>
                <a:ea typeface="Verdana" pitchFamily="34" charset="0"/>
                <a:cs typeface="Verdana" pitchFamily="34" charset="0"/>
              </a:rPr>
              <a:t>Environmental Assessment </a:t>
            </a:r>
          </a:p>
          <a:p>
            <a:pPr marL="444500" lvl="0" indent="-177800" algn="just">
              <a:lnSpc>
                <a:spcPct val="170000"/>
              </a:lnSpc>
              <a:buNone/>
            </a:pPr>
            <a:r>
              <a:rPr lang="en-US" sz="1400" dirty="0" smtClean="0">
                <a:latin typeface="Verdana" pitchFamily="34" charset="0"/>
                <a:ea typeface="Verdana" pitchFamily="34" charset="0"/>
                <a:cs typeface="Verdana" pitchFamily="34" charset="0"/>
              </a:rPr>
              <a:t>-</a:t>
            </a:r>
            <a:r>
              <a:rPr lang="en-US" sz="1400" b="1" dirty="0" smtClean="0">
                <a:solidFill>
                  <a:srgbClr val="006666"/>
                </a:solidFill>
                <a:latin typeface="Verdana" pitchFamily="34" charset="0"/>
                <a:ea typeface="Verdana" pitchFamily="34" charset="0"/>
                <a:cs typeface="Verdana" pitchFamily="34" charset="0"/>
              </a:rPr>
              <a:t> </a:t>
            </a:r>
            <a:r>
              <a:rPr lang="en-US" sz="1400" dirty="0" smtClean="0">
                <a:latin typeface="Verdana" pitchFamily="34" charset="0"/>
                <a:ea typeface="Verdana" pitchFamily="34" charset="0"/>
                <a:cs typeface="Verdana" pitchFamily="34" charset="0"/>
              </a:rPr>
              <a:t>EIA Directive (2011/92/EU), “on the assessment of the effects of certain public &amp; private projects on the environment”</a:t>
            </a:r>
          </a:p>
          <a:p>
            <a:pPr marL="444500" lvl="0" indent="-177800" algn="just">
              <a:lnSpc>
                <a:spcPct val="170000"/>
              </a:lnSpc>
              <a:buFontTx/>
              <a:buChar char="-"/>
            </a:pPr>
            <a:r>
              <a:rPr lang="en-US" sz="1400" dirty="0" smtClean="0">
                <a:latin typeface="Verdana" pitchFamily="34" charset="0"/>
                <a:ea typeface="Verdana" pitchFamily="34" charset="0"/>
                <a:cs typeface="Verdana" pitchFamily="34" charset="0"/>
              </a:rPr>
              <a:t>SEA Directive (2001/42/EC), “on the assessment of the effects of certain plans &amp; programs on the environment”</a:t>
            </a:r>
          </a:p>
          <a:p>
            <a:pPr marL="355600" lvl="0" indent="-355600" algn="just">
              <a:lnSpc>
                <a:spcPct val="170000"/>
              </a:lnSpc>
              <a:buFont typeface="Wingdings" pitchFamily="2" charset="2"/>
              <a:buChar char="v"/>
              <a:tabLst>
                <a:tab pos="355600" algn="l"/>
              </a:tabLst>
            </a:pPr>
            <a:r>
              <a:rPr lang="en-US" sz="1400" b="1" i="1" dirty="0" smtClean="0">
                <a:solidFill>
                  <a:srgbClr val="006666"/>
                </a:solidFill>
                <a:latin typeface="Verdana" pitchFamily="34" charset="0"/>
                <a:ea typeface="Verdana" pitchFamily="34" charset="0"/>
                <a:cs typeface="Verdana" pitchFamily="34" charset="0"/>
              </a:rPr>
              <a:t>The 7</a:t>
            </a:r>
            <a:r>
              <a:rPr lang="en-US" sz="1400" b="1" i="1" baseline="30000" dirty="0" smtClean="0">
                <a:solidFill>
                  <a:srgbClr val="006666"/>
                </a:solidFill>
                <a:latin typeface="Verdana" pitchFamily="34" charset="0"/>
                <a:ea typeface="Verdana" pitchFamily="34" charset="0"/>
                <a:cs typeface="Verdana" pitchFamily="34" charset="0"/>
              </a:rPr>
              <a:t>th</a:t>
            </a:r>
            <a:r>
              <a:rPr lang="en-US" sz="1400" b="1" i="1" dirty="0" smtClean="0">
                <a:solidFill>
                  <a:srgbClr val="006666"/>
                </a:solidFill>
                <a:latin typeface="Verdana" pitchFamily="34" charset="0"/>
                <a:ea typeface="Verdana" pitchFamily="34" charset="0"/>
                <a:cs typeface="Verdana" pitchFamily="34" charset="0"/>
              </a:rPr>
              <a:t> Environment Action Program (EAP) to 2020 “Living well, within the limits of our planet”, (Decision 1386/2013/EU)</a:t>
            </a:r>
          </a:p>
          <a:p>
            <a:pPr marL="355600" lvl="0" indent="-355600" algn="just">
              <a:lnSpc>
                <a:spcPct val="170000"/>
              </a:lnSpc>
              <a:buFont typeface="Wingdings" pitchFamily="2" charset="2"/>
              <a:buChar char="v"/>
            </a:pPr>
            <a:r>
              <a:rPr lang="en-US" sz="1400" b="1" i="1" dirty="0" smtClean="0">
                <a:solidFill>
                  <a:srgbClr val="006666"/>
                </a:solidFill>
                <a:latin typeface="Verdana" pitchFamily="34" charset="0"/>
                <a:ea typeface="Verdana" pitchFamily="34" charset="0"/>
                <a:cs typeface="Verdana" pitchFamily="34" charset="0"/>
              </a:rPr>
              <a:t>Roadmap to a Resource Efficient Europe (SEC(2011)1067,1068 final)</a:t>
            </a:r>
          </a:p>
          <a:p>
            <a:pPr marL="355600" lvl="0" indent="-355600" algn="just">
              <a:lnSpc>
                <a:spcPct val="170000"/>
              </a:lnSpc>
              <a:buFont typeface="Wingdings" pitchFamily="2" charset="2"/>
              <a:buChar char="v"/>
            </a:pPr>
            <a:r>
              <a:rPr lang="en-US" sz="1400" b="1" i="1" dirty="0" smtClean="0">
                <a:solidFill>
                  <a:srgbClr val="006666"/>
                </a:solidFill>
                <a:latin typeface="Verdana" pitchFamily="34" charset="0"/>
                <a:ea typeface="Verdana" pitchFamily="34" charset="0"/>
                <a:cs typeface="Verdana" pitchFamily="34" charset="0"/>
              </a:rPr>
              <a:t>Roadmap for moving to a competitive low carbon economy in 2050 (SEC (2011), 287, 288, 289 final)</a:t>
            </a:r>
          </a:p>
          <a:p>
            <a:pPr marL="355600" lvl="0" indent="-355600" algn="just">
              <a:lnSpc>
                <a:spcPct val="170000"/>
              </a:lnSpc>
              <a:buFont typeface="Wingdings" pitchFamily="2" charset="2"/>
              <a:buChar char="v"/>
            </a:pPr>
            <a:r>
              <a:rPr lang="en-US" sz="1400" b="1" i="1" dirty="0" smtClean="0">
                <a:solidFill>
                  <a:srgbClr val="006666"/>
                </a:solidFill>
                <a:latin typeface="Verdana" pitchFamily="34" charset="0"/>
                <a:ea typeface="Verdana" pitchFamily="34" charset="0"/>
                <a:cs typeface="Verdana" pitchFamily="34" charset="0"/>
              </a:rPr>
              <a:t>EU Biodiversity Strategy to 2020 (SEC (2011), 540, 541 final)</a:t>
            </a:r>
          </a:p>
          <a:p>
            <a:pPr marL="355600" lvl="0" indent="-355600" algn="just">
              <a:lnSpc>
                <a:spcPct val="170000"/>
              </a:lnSpc>
              <a:buFont typeface="Wingdings" pitchFamily="2" charset="2"/>
              <a:buChar char="v"/>
            </a:pPr>
            <a:r>
              <a:rPr lang="en-US" sz="1400" b="1" i="1" dirty="0" smtClean="0">
                <a:solidFill>
                  <a:srgbClr val="006666"/>
                </a:solidFill>
                <a:latin typeface="Verdana" pitchFamily="34" charset="0"/>
                <a:ea typeface="Verdana" pitchFamily="34" charset="0"/>
                <a:cs typeface="Verdana" pitchFamily="34" charset="0"/>
              </a:rPr>
              <a:t>Europe 2020 Strategy: A European strategy for Smart, Sustainable &amp; Inclusive Growth</a:t>
            </a:r>
          </a:p>
          <a:p>
            <a:pPr marL="355600" lvl="0" indent="-355600" algn="just">
              <a:lnSpc>
                <a:spcPct val="170000"/>
              </a:lnSpc>
              <a:buFont typeface="Wingdings" pitchFamily="2" charset="2"/>
              <a:buChar char="v"/>
            </a:pPr>
            <a:r>
              <a:rPr lang="en-US" sz="1400" b="1" i="1" dirty="0" smtClean="0">
                <a:solidFill>
                  <a:srgbClr val="006666"/>
                </a:solidFill>
                <a:latin typeface="Verdana" pitchFamily="34" charset="0"/>
                <a:ea typeface="Verdana" pitchFamily="34" charset="0"/>
                <a:cs typeface="Verdana" pitchFamily="34" charset="0"/>
              </a:rPr>
              <a:t>Cohesion Policy Regulations 2014-2020</a:t>
            </a:r>
          </a:p>
          <a:p>
            <a:pPr marL="355600" lvl="0" indent="-355600" algn="just">
              <a:lnSpc>
                <a:spcPct val="170000"/>
              </a:lnSpc>
              <a:buFont typeface="Wingdings" pitchFamily="2" charset="2"/>
              <a:buChar char="v"/>
            </a:pPr>
            <a:endParaRPr lang="en-US" sz="1400" b="1" i="1" dirty="0" smtClean="0">
              <a:solidFill>
                <a:srgbClr val="006666"/>
              </a:solidFill>
              <a:latin typeface="Verdana" pitchFamily="34" charset="0"/>
              <a:ea typeface="Verdana" pitchFamily="34" charset="0"/>
              <a:cs typeface="Verdana" pitchFamily="34" charset="0"/>
            </a:endParaRPr>
          </a:p>
          <a:p>
            <a:pPr marL="0" lvl="0" indent="0" algn="just">
              <a:lnSpc>
                <a:spcPct val="150000"/>
              </a:lnSpc>
              <a:buNone/>
            </a:pPr>
            <a:endParaRPr lang="en-US" sz="1400" b="1" i="1" dirty="0">
              <a:solidFill>
                <a:srgbClr val="006666"/>
              </a:solidFill>
              <a:latin typeface="Verdana" pitchFamily="34" charset="0"/>
              <a:ea typeface="Verdana" pitchFamily="34" charset="0"/>
              <a:cs typeface="Verdana" pitchFamily="34" charset="0"/>
            </a:endParaRPr>
          </a:p>
          <a:p>
            <a:pPr marL="0" indent="0">
              <a:buNone/>
            </a:pPr>
            <a:endParaRPr lang="el-GR" dirty="0"/>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8718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490662"/>
            <a:ext cx="8229600" cy="706090"/>
          </a:xfrm>
        </p:spPr>
        <p:txBody>
          <a:bodyPr>
            <a:noAutofit/>
          </a:bodyPr>
          <a:lstStyle/>
          <a:p>
            <a:r>
              <a:rPr lang="en-US" sz="2000" b="1" dirty="0">
                <a:solidFill>
                  <a:srgbClr val="006666"/>
                </a:solidFill>
                <a:latin typeface="Verdana" pitchFamily="34" charset="0"/>
                <a:ea typeface="Verdana" pitchFamily="34" charset="0"/>
                <a:cs typeface="Verdana" pitchFamily="34" charset="0"/>
              </a:rPr>
              <a:t>Environmental Dimension of the Cohesion Policy </a:t>
            </a:r>
            <a:r>
              <a:rPr lang="en-US" sz="2000" b="1" dirty="0" smtClean="0">
                <a:solidFill>
                  <a:srgbClr val="006666"/>
                </a:solidFill>
                <a:latin typeface="Verdana" pitchFamily="34" charset="0"/>
                <a:ea typeface="Verdana" pitchFamily="34" charset="0"/>
                <a:cs typeface="Verdana" pitchFamily="34" charset="0"/>
              </a:rPr>
              <a:t/>
            </a:r>
            <a:br>
              <a:rPr lang="en-US" sz="2000" b="1" dirty="0" smtClean="0">
                <a:solidFill>
                  <a:srgbClr val="006666"/>
                </a:solidFill>
                <a:latin typeface="Verdana" pitchFamily="34" charset="0"/>
                <a:ea typeface="Verdana" pitchFamily="34" charset="0"/>
                <a:cs typeface="Verdana" pitchFamily="34" charset="0"/>
              </a:rPr>
            </a:br>
            <a:r>
              <a:rPr lang="en-US" sz="2000" b="1" dirty="0" smtClean="0">
                <a:solidFill>
                  <a:srgbClr val="006666"/>
                </a:solidFill>
                <a:latin typeface="Verdana" pitchFamily="34" charset="0"/>
                <a:ea typeface="Verdana" pitchFamily="34" charset="0"/>
                <a:cs typeface="Verdana" pitchFamily="34" charset="0"/>
              </a:rPr>
              <a:t>2014 </a:t>
            </a:r>
            <a:r>
              <a:rPr lang="en-US" sz="2000" b="1" dirty="0">
                <a:solidFill>
                  <a:srgbClr val="006666"/>
                </a:solidFill>
                <a:latin typeface="Verdana" pitchFamily="34" charset="0"/>
                <a:ea typeface="Verdana" pitchFamily="34" charset="0"/>
                <a:cs typeface="Verdana" pitchFamily="34" charset="0"/>
              </a:rPr>
              <a:t>-2020 in Greece</a:t>
            </a:r>
            <a:endParaRPr lang="el-GR" sz="2000" dirty="0"/>
          </a:p>
        </p:txBody>
      </p:sp>
      <p:sp>
        <p:nvSpPr>
          <p:cNvPr id="3" name="Θέση περιεχομένου 2"/>
          <p:cNvSpPr>
            <a:spLocks noGrp="1"/>
          </p:cNvSpPr>
          <p:nvPr>
            <p:ph idx="1"/>
          </p:nvPr>
        </p:nvSpPr>
        <p:spPr>
          <a:xfrm>
            <a:off x="107504" y="1052736"/>
            <a:ext cx="8928992" cy="5688632"/>
          </a:xfrm>
        </p:spPr>
        <p:txBody>
          <a:bodyPr>
            <a:normAutofit/>
          </a:bodyPr>
          <a:lstStyle/>
          <a:p>
            <a:pPr algn="just">
              <a:lnSpc>
                <a:spcPct val="150000"/>
              </a:lnSpc>
              <a:buFont typeface="Wingdings" pitchFamily="2" charset="2"/>
              <a:buChar char="v"/>
            </a:pPr>
            <a:r>
              <a:rPr lang="en-US" sz="1400" b="1" dirty="0" smtClean="0">
                <a:solidFill>
                  <a:srgbClr val="006666"/>
                </a:solidFill>
                <a:latin typeface="Verdana" pitchFamily="34" charset="0"/>
                <a:ea typeface="Verdana" pitchFamily="34" charset="0"/>
                <a:cs typeface="Verdana" pitchFamily="34" charset="0"/>
              </a:rPr>
              <a:t>European Environmental </a:t>
            </a:r>
            <a:r>
              <a:rPr lang="en-US" sz="1400" b="1" dirty="0" err="1" smtClean="0">
                <a:solidFill>
                  <a:srgbClr val="006666"/>
                </a:solidFill>
                <a:latin typeface="Verdana" pitchFamily="34" charset="0"/>
                <a:ea typeface="Verdana" pitchFamily="34" charset="0"/>
                <a:cs typeface="Verdana" pitchFamily="34" charset="0"/>
              </a:rPr>
              <a:t>Acquis</a:t>
            </a:r>
            <a:r>
              <a:rPr lang="en-US" sz="1400" b="1" dirty="0" smtClean="0">
                <a:solidFill>
                  <a:srgbClr val="006666"/>
                </a:solidFill>
                <a:latin typeface="Verdana" pitchFamily="34" charset="0"/>
                <a:ea typeface="Verdana" pitchFamily="34" charset="0"/>
                <a:cs typeface="Verdana" pitchFamily="34" charset="0"/>
              </a:rPr>
              <a:t>:</a:t>
            </a:r>
          </a:p>
          <a:p>
            <a:pPr marL="628650" indent="-285750" algn="just">
              <a:lnSpc>
                <a:spcPct val="150000"/>
              </a:lnSpc>
              <a:buFont typeface="Wingdings" pitchFamily="2" charset="2"/>
              <a:buChar char="Ø"/>
            </a:pPr>
            <a:r>
              <a:rPr lang="en-US" sz="1200" b="1" i="1" dirty="0" smtClean="0">
                <a:latin typeface="Verdana" pitchFamily="34" charset="0"/>
                <a:ea typeface="Verdana" pitchFamily="34" charset="0"/>
                <a:cs typeface="Verdana" pitchFamily="34" charset="0"/>
              </a:rPr>
              <a:t>Waste Management </a:t>
            </a:r>
          </a:p>
          <a:p>
            <a:pPr marL="628650" indent="-285750" algn="just">
              <a:lnSpc>
                <a:spcPct val="150000"/>
              </a:lnSpc>
              <a:buFontTx/>
              <a:buChar char="-"/>
            </a:pPr>
            <a:r>
              <a:rPr lang="en-US" sz="1200" dirty="0" smtClean="0">
                <a:latin typeface="Verdana" pitchFamily="34" charset="0"/>
                <a:ea typeface="Verdana" pitchFamily="34" charset="0"/>
                <a:cs typeface="Verdana" pitchFamily="34" charset="0"/>
              </a:rPr>
              <a:t>Waste Framework Directive (2008/98/EC)</a:t>
            </a:r>
          </a:p>
          <a:p>
            <a:pPr marL="628650" indent="-285750" algn="just">
              <a:lnSpc>
                <a:spcPct val="150000"/>
              </a:lnSpc>
              <a:buFontTx/>
              <a:buChar char="-"/>
            </a:pPr>
            <a:r>
              <a:rPr lang="en-US" sz="1200" dirty="0" smtClean="0">
                <a:latin typeface="Verdana" pitchFamily="34" charset="0"/>
                <a:ea typeface="Verdana" pitchFamily="34" charset="0"/>
                <a:cs typeface="Verdana" pitchFamily="34" charset="0"/>
              </a:rPr>
              <a:t>Directive 94/62/EC “on packaging and packaging waste”</a:t>
            </a:r>
          </a:p>
          <a:p>
            <a:pPr marL="628650" indent="-285750" algn="just">
              <a:lnSpc>
                <a:spcPct val="150000"/>
              </a:lnSpc>
              <a:buFontTx/>
              <a:buChar char="-"/>
            </a:pPr>
            <a:r>
              <a:rPr lang="en-US" sz="1200" dirty="0">
                <a:latin typeface="Verdana" pitchFamily="34" charset="0"/>
                <a:ea typeface="Verdana" pitchFamily="34" charset="0"/>
                <a:cs typeface="Verdana" pitchFamily="34" charset="0"/>
              </a:rPr>
              <a:t>Directive 1990/31/EC “on the landfill of waste”</a:t>
            </a:r>
          </a:p>
          <a:p>
            <a:pPr marL="628650" indent="-285750" algn="just">
              <a:lnSpc>
                <a:spcPct val="150000"/>
              </a:lnSpc>
              <a:buFontTx/>
              <a:buChar char="-"/>
            </a:pPr>
            <a:r>
              <a:rPr lang="en-US" sz="1200" dirty="0" smtClean="0">
                <a:latin typeface="Verdana" pitchFamily="34" charset="0"/>
                <a:ea typeface="Verdana" pitchFamily="34" charset="0"/>
                <a:cs typeface="Verdana" pitchFamily="34" charset="0"/>
              </a:rPr>
              <a:t>Urban </a:t>
            </a:r>
            <a:r>
              <a:rPr lang="en-US" sz="1200" dirty="0">
                <a:latin typeface="Verdana" pitchFamily="34" charset="0"/>
                <a:ea typeface="Verdana" pitchFamily="34" charset="0"/>
                <a:cs typeface="Verdana" pitchFamily="34" charset="0"/>
              </a:rPr>
              <a:t>Waste Water Directive (91/271/EEC), concerning urban waste water treatment</a:t>
            </a:r>
          </a:p>
          <a:p>
            <a:pPr marL="628650" indent="-285750" algn="just">
              <a:lnSpc>
                <a:spcPct val="150000"/>
              </a:lnSpc>
              <a:buFont typeface="Wingdings" pitchFamily="2" charset="2"/>
              <a:buChar char="Ø"/>
            </a:pPr>
            <a:r>
              <a:rPr lang="en-US" sz="1200" b="1" i="1" dirty="0" smtClean="0">
                <a:latin typeface="Verdana" pitchFamily="34" charset="0"/>
                <a:ea typeface="Verdana" pitchFamily="34" charset="0"/>
                <a:cs typeface="Verdana" pitchFamily="34" charset="0"/>
              </a:rPr>
              <a:t>Water Quality</a:t>
            </a:r>
          </a:p>
          <a:p>
            <a:pPr marL="628650" indent="-285750" algn="just">
              <a:lnSpc>
                <a:spcPct val="150000"/>
              </a:lnSpc>
              <a:buFontTx/>
              <a:buChar char="-"/>
            </a:pPr>
            <a:r>
              <a:rPr lang="en-US" sz="1200" dirty="0" smtClean="0">
                <a:latin typeface="Verdana" pitchFamily="34" charset="0"/>
                <a:ea typeface="Verdana" pitchFamily="34" charset="0"/>
                <a:cs typeface="Verdana" pitchFamily="34" charset="0"/>
              </a:rPr>
              <a:t>Water Framework Directive (2000/60/EC)</a:t>
            </a:r>
          </a:p>
          <a:p>
            <a:pPr marL="628650" indent="-285750" algn="just">
              <a:lnSpc>
                <a:spcPct val="150000"/>
              </a:lnSpc>
              <a:buFontTx/>
              <a:buChar char="-"/>
            </a:pPr>
            <a:r>
              <a:rPr lang="en-US" sz="1200" dirty="0" smtClean="0">
                <a:latin typeface="Verdana" pitchFamily="34" charset="0"/>
                <a:ea typeface="Verdana" pitchFamily="34" charset="0"/>
                <a:cs typeface="Verdana" pitchFamily="34" charset="0"/>
              </a:rPr>
              <a:t>Directive 2007/60/EC on the assessment and management of flood risks</a:t>
            </a:r>
          </a:p>
          <a:p>
            <a:pPr marL="628650" indent="-285750" algn="just">
              <a:lnSpc>
                <a:spcPct val="150000"/>
              </a:lnSpc>
              <a:buFontTx/>
              <a:buChar char="-"/>
            </a:pPr>
            <a:r>
              <a:rPr lang="en-US" sz="1200" dirty="0" smtClean="0">
                <a:latin typeface="Verdana" pitchFamily="34" charset="0"/>
                <a:ea typeface="Verdana" pitchFamily="34" charset="0"/>
                <a:cs typeface="Verdana" pitchFamily="34" charset="0"/>
              </a:rPr>
              <a:t>Marine Strategy Framework Directive (2008/56/EC)</a:t>
            </a:r>
          </a:p>
          <a:p>
            <a:pPr marL="444500" lvl="0" indent="-266700" algn="just">
              <a:lnSpc>
                <a:spcPct val="150000"/>
              </a:lnSpc>
              <a:buFont typeface="Wingdings" pitchFamily="2" charset="2"/>
              <a:buChar char="Ø"/>
            </a:pPr>
            <a:r>
              <a:rPr lang="en-US" sz="1200" b="1" dirty="0">
                <a:solidFill>
                  <a:prstClr val="black"/>
                </a:solidFill>
                <a:latin typeface="Verdana" pitchFamily="34" charset="0"/>
                <a:ea typeface="Verdana" pitchFamily="34" charset="0"/>
                <a:cs typeface="Verdana" pitchFamily="34" charset="0"/>
              </a:rPr>
              <a:t>Nature Protection </a:t>
            </a:r>
          </a:p>
          <a:p>
            <a:pPr marL="630238" lvl="0" indent="-274638" algn="just">
              <a:lnSpc>
                <a:spcPct val="150000"/>
              </a:lnSpc>
              <a:buFontTx/>
              <a:buChar char="-"/>
            </a:pPr>
            <a:r>
              <a:rPr lang="en-US" sz="1200" dirty="0">
                <a:solidFill>
                  <a:prstClr val="black"/>
                </a:solidFill>
                <a:latin typeface="Verdana" pitchFamily="34" charset="0"/>
                <a:ea typeface="Verdana" pitchFamily="34" charset="0"/>
                <a:cs typeface="Verdana" pitchFamily="34" charset="0"/>
              </a:rPr>
              <a:t>Habitats Directive (92/43/EEC), “on the conservation of natural habitats and of wild fauna and flora”</a:t>
            </a:r>
          </a:p>
          <a:p>
            <a:pPr marL="630238" lvl="0" indent="-363538" algn="just">
              <a:lnSpc>
                <a:spcPct val="150000"/>
              </a:lnSpc>
              <a:buFontTx/>
              <a:buChar char="-"/>
            </a:pPr>
            <a:r>
              <a:rPr lang="en-US" sz="1200" dirty="0">
                <a:solidFill>
                  <a:prstClr val="black"/>
                </a:solidFill>
                <a:latin typeface="Verdana" pitchFamily="34" charset="0"/>
                <a:ea typeface="Verdana" pitchFamily="34" charset="0"/>
                <a:cs typeface="Verdana" pitchFamily="34" charset="0"/>
              </a:rPr>
              <a:t>Wild birds Directive 2009/147/EC (former 74/409/EEC)</a:t>
            </a:r>
            <a:endParaRPr lang="en-US" sz="1200" dirty="0" smtClean="0">
              <a:latin typeface="Verdana" pitchFamily="34" charset="0"/>
              <a:ea typeface="Verdana" pitchFamily="34" charset="0"/>
              <a:cs typeface="Verdana" pitchFamily="34" charset="0"/>
            </a:endParaRPr>
          </a:p>
          <a:p>
            <a:pPr marL="541338" lvl="0" indent="-363538" algn="just">
              <a:lnSpc>
                <a:spcPct val="150000"/>
              </a:lnSpc>
              <a:buFont typeface="Wingdings" pitchFamily="2" charset="2"/>
              <a:buChar char="Ø"/>
            </a:pPr>
            <a:r>
              <a:rPr lang="en-US" sz="1200" b="1" i="1" dirty="0">
                <a:solidFill>
                  <a:prstClr val="black"/>
                </a:solidFill>
                <a:latin typeface="Verdana" pitchFamily="34" charset="0"/>
                <a:ea typeface="Verdana" pitchFamily="34" charset="0"/>
                <a:cs typeface="Verdana" pitchFamily="34" charset="0"/>
              </a:rPr>
              <a:t>Air quality</a:t>
            </a:r>
          </a:p>
          <a:p>
            <a:pPr marL="630238" lvl="0" indent="-185738" algn="just">
              <a:lnSpc>
                <a:spcPct val="150000"/>
              </a:lnSpc>
              <a:buFontTx/>
              <a:buChar char="-"/>
            </a:pPr>
            <a:r>
              <a:rPr lang="en-US" sz="1200" dirty="0">
                <a:solidFill>
                  <a:prstClr val="black"/>
                </a:solidFill>
                <a:latin typeface="Verdana" pitchFamily="34" charset="0"/>
                <a:ea typeface="Verdana" pitchFamily="34" charset="0"/>
                <a:cs typeface="Verdana" pitchFamily="34" charset="0"/>
              </a:rPr>
              <a:t> Directive 2008/50/EC “on ambient air quality”</a:t>
            </a:r>
          </a:p>
          <a:p>
            <a:pPr marL="630238" lvl="0" indent="-185738" algn="just">
              <a:lnSpc>
                <a:spcPct val="150000"/>
              </a:lnSpc>
              <a:buFontTx/>
              <a:buChar char="-"/>
            </a:pPr>
            <a:r>
              <a:rPr lang="en-US" sz="1200" dirty="0">
                <a:solidFill>
                  <a:prstClr val="black"/>
                </a:solidFill>
                <a:latin typeface="Verdana" pitchFamily="34" charset="0"/>
                <a:ea typeface="Verdana" pitchFamily="34" charset="0"/>
                <a:cs typeface="Verdana" pitchFamily="34" charset="0"/>
              </a:rPr>
              <a:t> Environmental Noise Directive 2002/49/EC</a:t>
            </a:r>
          </a:p>
          <a:p>
            <a:pPr marL="630238" lvl="0" indent="-185738" algn="just">
              <a:lnSpc>
                <a:spcPct val="150000"/>
              </a:lnSpc>
              <a:buFontTx/>
              <a:buChar char="-"/>
            </a:pPr>
            <a:r>
              <a:rPr lang="en-US" sz="1200" dirty="0">
                <a:solidFill>
                  <a:prstClr val="black"/>
                </a:solidFill>
                <a:latin typeface="Verdana" pitchFamily="34" charset="0"/>
                <a:ea typeface="Verdana" pitchFamily="34" charset="0"/>
                <a:cs typeface="Verdana" pitchFamily="34" charset="0"/>
              </a:rPr>
              <a:t>Directive 2001/81/EC “on national ceilings for certain atmospheric pollutants”</a:t>
            </a:r>
          </a:p>
          <a:p>
            <a:pPr marL="0" indent="0" algn="just">
              <a:lnSpc>
                <a:spcPct val="150000"/>
              </a:lnSpc>
              <a:buNone/>
            </a:pPr>
            <a:endParaRPr lang="el-GR" sz="13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8865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418654"/>
            <a:ext cx="8229600" cy="778098"/>
          </a:xfrm>
        </p:spPr>
        <p:txBody>
          <a:bodyPr>
            <a:normAutofit/>
          </a:bodyPr>
          <a:lstStyle/>
          <a:p>
            <a:r>
              <a:rPr lang="en-US" sz="1800" b="1" dirty="0">
                <a:solidFill>
                  <a:srgbClr val="006666"/>
                </a:solidFill>
                <a:latin typeface="Verdana" pitchFamily="34" charset="0"/>
                <a:ea typeface="Verdana" pitchFamily="34" charset="0"/>
                <a:cs typeface="Verdana" pitchFamily="34" charset="0"/>
              </a:rPr>
              <a:t>Environmental Dimension of the Cohesion Policy </a:t>
            </a:r>
            <a:r>
              <a:rPr lang="en-US" sz="1800" b="1" dirty="0" smtClean="0">
                <a:solidFill>
                  <a:srgbClr val="006666"/>
                </a:solidFill>
                <a:latin typeface="Verdana" pitchFamily="34" charset="0"/>
                <a:ea typeface="Verdana" pitchFamily="34" charset="0"/>
                <a:cs typeface="Verdana" pitchFamily="34" charset="0"/>
              </a:rPr>
              <a:t/>
            </a:r>
            <a:br>
              <a:rPr lang="en-US" sz="1800" b="1" dirty="0" smtClean="0">
                <a:solidFill>
                  <a:srgbClr val="006666"/>
                </a:solidFill>
                <a:latin typeface="Verdana" pitchFamily="34" charset="0"/>
                <a:ea typeface="Verdana" pitchFamily="34" charset="0"/>
                <a:cs typeface="Verdana" pitchFamily="34" charset="0"/>
              </a:rPr>
            </a:br>
            <a:r>
              <a:rPr lang="en-US" sz="1800" b="1" dirty="0" smtClean="0">
                <a:solidFill>
                  <a:srgbClr val="006666"/>
                </a:solidFill>
                <a:latin typeface="Verdana" pitchFamily="34" charset="0"/>
                <a:ea typeface="Verdana" pitchFamily="34" charset="0"/>
                <a:cs typeface="Verdana" pitchFamily="34" charset="0"/>
              </a:rPr>
              <a:t>2014 </a:t>
            </a:r>
            <a:r>
              <a:rPr lang="en-US" sz="1800" b="1" dirty="0">
                <a:solidFill>
                  <a:srgbClr val="006666"/>
                </a:solidFill>
                <a:latin typeface="Verdana" pitchFamily="34" charset="0"/>
                <a:ea typeface="Verdana" pitchFamily="34" charset="0"/>
                <a:cs typeface="Verdana" pitchFamily="34" charset="0"/>
              </a:rPr>
              <a:t>-2020 in Greece</a:t>
            </a:r>
            <a:endParaRPr lang="el-GR" sz="1800" dirty="0"/>
          </a:p>
        </p:txBody>
      </p:sp>
      <p:sp>
        <p:nvSpPr>
          <p:cNvPr id="3" name="Θέση περιεχομένου 2"/>
          <p:cNvSpPr>
            <a:spLocks noGrp="1"/>
          </p:cNvSpPr>
          <p:nvPr>
            <p:ph idx="1"/>
          </p:nvPr>
        </p:nvSpPr>
        <p:spPr>
          <a:xfrm>
            <a:off x="107504" y="980728"/>
            <a:ext cx="8928992" cy="5760640"/>
          </a:xfrm>
        </p:spPr>
        <p:txBody>
          <a:bodyPr>
            <a:normAutofit fontScale="92500" lnSpcReduction="20000"/>
          </a:bodyPr>
          <a:lstStyle/>
          <a:p>
            <a:pPr lvl="0" algn="just">
              <a:lnSpc>
                <a:spcPct val="150000"/>
              </a:lnSpc>
              <a:buFont typeface="Wingdings" pitchFamily="2" charset="2"/>
              <a:buChar char="v"/>
            </a:pPr>
            <a:r>
              <a:rPr lang="en-US" sz="1400" b="1" dirty="0">
                <a:solidFill>
                  <a:srgbClr val="006666"/>
                </a:solidFill>
                <a:latin typeface="Verdana" pitchFamily="34" charset="0"/>
                <a:ea typeface="Verdana" pitchFamily="34" charset="0"/>
                <a:cs typeface="Verdana" pitchFamily="34" charset="0"/>
              </a:rPr>
              <a:t>European Environmental </a:t>
            </a:r>
            <a:r>
              <a:rPr lang="en-US" sz="1400" b="1" dirty="0" err="1">
                <a:solidFill>
                  <a:srgbClr val="006666"/>
                </a:solidFill>
                <a:latin typeface="Verdana" pitchFamily="34" charset="0"/>
                <a:ea typeface="Verdana" pitchFamily="34" charset="0"/>
                <a:cs typeface="Verdana" pitchFamily="34" charset="0"/>
              </a:rPr>
              <a:t>Acquis</a:t>
            </a:r>
            <a:r>
              <a:rPr lang="en-US" sz="1400" b="1" dirty="0" smtClean="0">
                <a:solidFill>
                  <a:srgbClr val="006666"/>
                </a:solidFill>
                <a:latin typeface="Verdana" pitchFamily="34" charset="0"/>
                <a:ea typeface="Verdana" pitchFamily="34" charset="0"/>
                <a:cs typeface="Verdana" pitchFamily="34" charset="0"/>
              </a:rPr>
              <a:t>:</a:t>
            </a:r>
          </a:p>
          <a:p>
            <a:pPr marL="444500" lvl="0" indent="-266700" algn="just">
              <a:lnSpc>
                <a:spcPct val="150000"/>
              </a:lnSpc>
              <a:buFont typeface="Wingdings" pitchFamily="2" charset="2"/>
              <a:buChar char="Ø"/>
            </a:pPr>
            <a:r>
              <a:rPr lang="en-US" sz="1300" b="1" i="1" dirty="0" smtClean="0">
                <a:latin typeface="Verdana" pitchFamily="34" charset="0"/>
                <a:ea typeface="Verdana" pitchFamily="34" charset="0"/>
                <a:cs typeface="Verdana" pitchFamily="34" charset="0"/>
              </a:rPr>
              <a:t>Industrial Pollution Control</a:t>
            </a:r>
          </a:p>
          <a:p>
            <a:pPr marL="552450" lvl="0" indent="-107950" algn="just">
              <a:lnSpc>
                <a:spcPct val="150000"/>
              </a:lnSpc>
              <a:buFontTx/>
              <a:buChar char="-"/>
            </a:pPr>
            <a:r>
              <a:rPr lang="en-US" sz="1300" dirty="0" smtClean="0">
                <a:latin typeface="Verdana" pitchFamily="34" charset="0"/>
                <a:ea typeface="Verdana" pitchFamily="34" charset="0"/>
                <a:cs typeface="Verdana" pitchFamily="34" charset="0"/>
              </a:rPr>
              <a:t>Directive 2010/75/EU “on industrial emissions (integrated pollution prevention and control)</a:t>
            </a:r>
          </a:p>
          <a:p>
            <a:pPr marL="444500" lvl="0" indent="-266700" algn="just">
              <a:lnSpc>
                <a:spcPct val="150000"/>
              </a:lnSpc>
              <a:buFont typeface="Wingdings" pitchFamily="2" charset="2"/>
              <a:buChar char="Ø"/>
            </a:pPr>
            <a:r>
              <a:rPr lang="en-US" sz="1300" b="1" i="1" dirty="0" smtClean="0">
                <a:latin typeface="Verdana" pitchFamily="34" charset="0"/>
                <a:ea typeface="Verdana" pitchFamily="34" charset="0"/>
                <a:cs typeface="Verdana" pitchFamily="34" charset="0"/>
              </a:rPr>
              <a:t>Energy Efficiency, Performance &amp; Savings</a:t>
            </a:r>
          </a:p>
          <a:p>
            <a:pPr marL="541338" lvl="0" indent="-96838" algn="just">
              <a:lnSpc>
                <a:spcPct val="150000"/>
              </a:lnSpc>
              <a:buNone/>
            </a:pPr>
            <a:r>
              <a:rPr lang="en-US" sz="1300" dirty="0" smtClean="0">
                <a:latin typeface="Verdana" pitchFamily="34" charset="0"/>
                <a:ea typeface="Verdana" pitchFamily="34" charset="0"/>
                <a:cs typeface="Verdana" pitchFamily="34" charset="0"/>
              </a:rPr>
              <a:t>- Renewable Energy Directive (2009/28/EC), “on the promotion of the use of energy from renewable sources and amending and subsequently repealing Directives (2001/77/EC&amp; 2003/30/EC),</a:t>
            </a:r>
          </a:p>
          <a:p>
            <a:pPr marL="552450" lvl="0" indent="-285750" algn="just">
              <a:lnSpc>
                <a:spcPct val="150000"/>
              </a:lnSpc>
              <a:buFontTx/>
              <a:buChar char="-"/>
            </a:pPr>
            <a:r>
              <a:rPr lang="en-US" sz="1300" dirty="0" smtClean="0">
                <a:latin typeface="Verdana" pitchFamily="34" charset="0"/>
                <a:ea typeface="Verdana" pitchFamily="34" charset="0"/>
                <a:cs typeface="Verdana" pitchFamily="34" charset="0"/>
              </a:rPr>
              <a:t>Energy Efficiency Directive (2012/27/EU)</a:t>
            </a:r>
          </a:p>
          <a:p>
            <a:pPr marL="552450" lvl="0" indent="-285750" algn="just">
              <a:lnSpc>
                <a:spcPct val="150000"/>
              </a:lnSpc>
              <a:buFontTx/>
              <a:buChar char="-"/>
            </a:pPr>
            <a:r>
              <a:rPr lang="en-US" sz="1300" dirty="0" smtClean="0">
                <a:latin typeface="Verdana" pitchFamily="34" charset="0"/>
                <a:ea typeface="Verdana" pitchFamily="34" charset="0"/>
                <a:cs typeface="Verdana" pitchFamily="34" charset="0"/>
              </a:rPr>
              <a:t>Energy Performance on the Buildings (Directive 2010/31/EU)</a:t>
            </a:r>
          </a:p>
          <a:p>
            <a:pPr marL="552450" lvl="0" indent="-285750" algn="just">
              <a:lnSpc>
                <a:spcPct val="150000"/>
              </a:lnSpc>
              <a:buFontTx/>
              <a:buChar char="-"/>
            </a:pPr>
            <a:r>
              <a:rPr lang="en-US" sz="1300" dirty="0" smtClean="0">
                <a:latin typeface="Verdana" pitchFamily="34" charset="0"/>
                <a:ea typeface="Verdana" pitchFamily="34" charset="0"/>
                <a:cs typeface="Verdana" pitchFamily="34" charset="0"/>
              </a:rPr>
              <a:t>Cogeneration Directive 2004/8/EC “on the promoting of cogeneration based on a useful Heat Demand in the Internal Energy Market”</a:t>
            </a:r>
          </a:p>
          <a:p>
            <a:pPr marL="552450" lvl="0" indent="-285750" algn="just">
              <a:lnSpc>
                <a:spcPct val="150000"/>
              </a:lnSpc>
              <a:buFontTx/>
              <a:buChar char="-"/>
            </a:pPr>
            <a:r>
              <a:rPr lang="en-US" sz="1300" dirty="0" smtClean="0">
                <a:latin typeface="Verdana" pitchFamily="34" charset="0"/>
                <a:ea typeface="Verdana" pitchFamily="34" charset="0"/>
                <a:cs typeface="Verdana" pitchFamily="34" charset="0"/>
              </a:rPr>
              <a:t>Directive 2006/32/EC “on energy end use efficiency and energy services”</a:t>
            </a:r>
          </a:p>
          <a:p>
            <a:pPr lvl="0">
              <a:lnSpc>
                <a:spcPct val="150000"/>
              </a:lnSpc>
              <a:buFont typeface="Wingdings" pitchFamily="2" charset="2"/>
              <a:buChar char="Ø"/>
            </a:pPr>
            <a:r>
              <a:rPr lang="en-US" sz="1300" b="1" i="1" dirty="0">
                <a:solidFill>
                  <a:prstClr val="black"/>
                </a:solidFill>
                <a:latin typeface="Verdana" pitchFamily="34" charset="0"/>
                <a:ea typeface="Verdana" pitchFamily="34" charset="0"/>
                <a:cs typeface="Verdana" pitchFamily="34" charset="0"/>
              </a:rPr>
              <a:t>Climate Change</a:t>
            </a:r>
          </a:p>
          <a:p>
            <a:pPr marL="541338" lvl="0" indent="-274638">
              <a:lnSpc>
                <a:spcPct val="150000"/>
              </a:lnSpc>
              <a:buFontTx/>
              <a:buChar char="-"/>
            </a:pPr>
            <a:r>
              <a:rPr lang="en-US" sz="1300" dirty="0">
                <a:solidFill>
                  <a:prstClr val="black"/>
                </a:solidFill>
                <a:latin typeface="Verdana" pitchFamily="34" charset="0"/>
                <a:ea typeface="Verdana" pitchFamily="34" charset="0"/>
                <a:cs typeface="Verdana" pitchFamily="34" charset="0"/>
              </a:rPr>
              <a:t>Green Paper on adapting to climate change (COM (2007) 354 final)</a:t>
            </a:r>
          </a:p>
          <a:p>
            <a:pPr marL="541338" lvl="0" indent="-274638">
              <a:lnSpc>
                <a:spcPct val="150000"/>
              </a:lnSpc>
              <a:buFontTx/>
              <a:buChar char="-"/>
            </a:pPr>
            <a:r>
              <a:rPr lang="en-US" sz="1300" dirty="0">
                <a:solidFill>
                  <a:prstClr val="black"/>
                </a:solidFill>
                <a:latin typeface="Verdana" pitchFamily="34" charset="0"/>
                <a:ea typeface="Verdana" pitchFamily="34" charset="0"/>
                <a:cs typeface="Verdana" pitchFamily="34" charset="0"/>
              </a:rPr>
              <a:t>White Paper on adapting to climate change (COM (2009) 147 final)</a:t>
            </a:r>
          </a:p>
          <a:p>
            <a:pPr marL="541338" lvl="0" indent="-274638">
              <a:lnSpc>
                <a:spcPct val="150000"/>
              </a:lnSpc>
              <a:buFontTx/>
              <a:buChar char="-"/>
            </a:pPr>
            <a:r>
              <a:rPr lang="en-US" sz="1300" dirty="0">
                <a:solidFill>
                  <a:prstClr val="black"/>
                </a:solidFill>
                <a:latin typeface="Verdana" pitchFamily="34" charset="0"/>
                <a:ea typeface="Verdana" pitchFamily="34" charset="0"/>
                <a:cs typeface="Verdana" pitchFamily="34" charset="0"/>
              </a:rPr>
              <a:t>EU Strategy for the climate change adaptation (COM (2013) 216 final)</a:t>
            </a:r>
          </a:p>
          <a:p>
            <a:pPr marL="541338" lvl="0" indent="-274638">
              <a:lnSpc>
                <a:spcPct val="150000"/>
              </a:lnSpc>
              <a:buFontTx/>
              <a:buChar char="-"/>
            </a:pPr>
            <a:r>
              <a:rPr lang="en-US" sz="1300" dirty="0">
                <a:solidFill>
                  <a:prstClr val="black"/>
                </a:solidFill>
                <a:latin typeface="Verdana" pitchFamily="34" charset="0"/>
                <a:ea typeface="Verdana" pitchFamily="34" charset="0"/>
                <a:cs typeface="Verdana" pitchFamily="34" charset="0"/>
              </a:rPr>
              <a:t>International Conventions (United Nations Framework Convention on Climate </a:t>
            </a:r>
            <a:r>
              <a:rPr lang="en-US" sz="1300" dirty="0" smtClean="0">
                <a:solidFill>
                  <a:prstClr val="black"/>
                </a:solidFill>
                <a:latin typeface="Verdana" pitchFamily="34" charset="0"/>
                <a:ea typeface="Verdana" pitchFamily="34" charset="0"/>
                <a:cs typeface="Verdana" pitchFamily="34" charset="0"/>
              </a:rPr>
              <a:t>Change (UNFCC) </a:t>
            </a:r>
            <a:r>
              <a:rPr lang="en-US" sz="1300" dirty="0">
                <a:solidFill>
                  <a:prstClr val="black"/>
                </a:solidFill>
                <a:latin typeface="Verdana" pitchFamily="34" charset="0"/>
                <a:ea typeface="Verdana" pitchFamily="34" charset="0"/>
                <a:cs typeface="Verdana" pitchFamily="34" charset="0"/>
              </a:rPr>
              <a:t>&amp; Kyoto Protocol)</a:t>
            </a:r>
          </a:p>
          <a:p>
            <a:pPr marL="541338" lvl="0" indent="-274638">
              <a:lnSpc>
                <a:spcPct val="150000"/>
              </a:lnSpc>
              <a:buFontTx/>
              <a:buChar char="-"/>
            </a:pPr>
            <a:r>
              <a:rPr lang="en-US" sz="1300" dirty="0">
                <a:solidFill>
                  <a:prstClr val="black"/>
                </a:solidFill>
                <a:latin typeface="Verdana" pitchFamily="34" charset="0"/>
                <a:ea typeface="Verdana" pitchFamily="34" charset="0"/>
                <a:cs typeface="Verdana" pitchFamily="34" charset="0"/>
              </a:rPr>
              <a:t>Directive 2009/29/EC “improve and extend the GHG emission allowance trading scheme of the community”</a:t>
            </a:r>
          </a:p>
          <a:p>
            <a:pPr marL="541338" lvl="0" indent="-274638">
              <a:lnSpc>
                <a:spcPct val="150000"/>
              </a:lnSpc>
              <a:buFontTx/>
              <a:buChar char="-"/>
            </a:pPr>
            <a:r>
              <a:rPr lang="en-US" sz="1300" dirty="0">
                <a:solidFill>
                  <a:prstClr val="black"/>
                </a:solidFill>
                <a:latin typeface="Verdana" pitchFamily="34" charset="0"/>
                <a:ea typeface="Verdana" pitchFamily="34" charset="0"/>
                <a:cs typeface="Verdana" pitchFamily="34" charset="0"/>
              </a:rPr>
              <a:t>Directive 2009/31/EC “on the geological storage of carbon dioxide”</a:t>
            </a:r>
          </a:p>
          <a:p>
            <a:pPr lvl="0">
              <a:buFontTx/>
              <a:buChar char="-"/>
            </a:pPr>
            <a:endParaRPr lang="el-GR" sz="1400" dirty="0">
              <a:solidFill>
                <a:prstClr val="black"/>
              </a:solidFill>
              <a:latin typeface="Verdana" pitchFamily="34" charset="0"/>
              <a:ea typeface="Verdana" pitchFamily="34" charset="0"/>
              <a:cs typeface="Verdana" pitchFamily="34" charset="0"/>
            </a:endParaRPr>
          </a:p>
          <a:p>
            <a:pPr marL="552450" lvl="0" indent="-285750" algn="just">
              <a:lnSpc>
                <a:spcPct val="150000"/>
              </a:lnSpc>
              <a:buFontTx/>
              <a:buChar char="-"/>
            </a:pPr>
            <a:endParaRPr lang="en-US" sz="1400" dirty="0" smtClean="0">
              <a:latin typeface="Verdana" pitchFamily="34" charset="0"/>
              <a:ea typeface="Verdana" pitchFamily="34" charset="0"/>
              <a:cs typeface="Verdana" pitchFamily="34" charset="0"/>
            </a:endParaRPr>
          </a:p>
          <a:p>
            <a:pPr marL="355600" lvl="0" indent="-355600" algn="just">
              <a:lnSpc>
                <a:spcPct val="150000"/>
              </a:lnSpc>
              <a:buFont typeface="Wingdings" pitchFamily="2" charset="2"/>
              <a:buChar char="Ø"/>
            </a:pPr>
            <a:endParaRPr lang="en-US" sz="14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3659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692696"/>
            <a:ext cx="8229600" cy="936104"/>
          </a:xfrm>
        </p:spPr>
        <p:txBody>
          <a:bodyPr>
            <a:noAutofit/>
          </a:bodyPr>
          <a:lstStyle/>
          <a:p>
            <a:r>
              <a:rPr lang="en-US" sz="2000" b="1" dirty="0" smtClean="0">
                <a:solidFill>
                  <a:srgbClr val="006666"/>
                </a:solidFill>
                <a:latin typeface="Verdana" pitchFamily="34" charset="0"/>
                <a:ea typeface="Verdana" pitchFamily="34" charset="0"/>
                <a:cs typeface="Verdana" pitchFamily="34" charset="0"/>
              </a:rPr>
              <a:t>Environmental Dimension of the Cohesion Policy </a:t>
            </a:r>
            <a:br>
              <a:rPr lang="en-US" sz="2000" b="1" dirty="0" smtClean="0">
                <a:solidFill>
                  <a:srgbClr val="006666"/>
                </a:solidFill>
                <a:latin typeface="Verdana" pitchFamily="34" charset="0"/>
                <a:ea typeface="Verdana" pitchFamily="34" charset="0"/>
                <a:cs typeface="Verdana" pitchFamily="34" charset="0"/>
              </a:rPr>
            </a:br>
            <a:r>
              <a:rPr lang="en-US" sz="2000" b="1" dirty="0" smtClean="0">
                <a:solidFill>
                  <a:srgbClr val="006666"/>
                </a:solidFill>
                <a:latin typeface="Verdana" pitchFamily="34" charset="0"/>
                <a:ea typeface="Verdana" pitchFamily="34" charset="0"/>
                <a:cs typeface="Verdana" pitchFamily="34" charset="0"/>
              </a:rPr>
              <a:t>2014 -2020 in Greece – Europe 2020 Strategy</a:t>
            </a:r>
            <a:endParaRPr lang="el-GR" sz="2000" b="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457200" y="1811957"/>
            <a:ext cx="8229600" cy="5001419"/>
          </a:xfrm>
        </p:spPr>
        <p:txBody>
          <a:bodyPr>
            <a:normAutofit/>
          </a:bodyPr>
          <a:lstStyle/>
          <a:p>
            <a:pPr lvl="0" algn="just">
              <a:buFont typeface="Wingdings" pitchFamily="2" charset="2"/>
              <a:buChar char="q"/>
            </a:pPr>
            <a:endParaRPr lang="en-US" sz="1500" b="1" i="1" dirty="0" smtClean="0">
              <a:latin typeface="Verdana" pitchFamily="34" charset="0"/>
              <a:ea typeface="Verdana" pitchFamily="34" charset="0"/>
              <a:cs typeface="Verdana" pitchFamily="34" charset="0"/>
            </a:endParaRPr>
          </a:p>
          <a:p>
            <a:pPr lvl="0" algn="just">
              <a:buFont typeface="Wingdings" pitchFamily="2" charset="2"/>
              <a:buChar char="q"/>
            </a:pPr>
            <a:r>
              <a:rPr lang="en-US" sz="1500" b="1" i="1" dirty="0" smtClean="0">
                <a:latin typeface="Verdana" pitchFamily="34" charset="0"/>
                <a:ea typeface="Verdana" pitchFamily="34" charset="0"/>
                <a:cs typeface="Verdana" pitchFamily="34" charset="0"/>
              </a:rPr>
              <a:t>PRIORITIES </a:t>
            </a:r>
            <a:r>
              <a:rPr lang="en-US" sz="1500" b="1" i="1" dirty="0">
                <a:latin typeface="Verdana" pitchFamily="34" charset="0"/>
                <a:ea typeface="Verdana" pitchFamily="34" charset="0"/>
                <a:cs typeface="Verdana" pitchFamily="34" charset="0"/>
              </a:rPr>
              <a:t>OF EUROPE 2020 </a:t>
            </a:r>
            <a:r>
              <a:rPr lang="en-US" sz="1500" b="1" i="1" dirty="0" smtClean="0">
                <a:latin typeface="Verdana" pitchFamily="34" charset="0"/>
                <a:ea typeface="Verdana" pitchFamily="34" charset="0"/>
                <a:cs typeface="Verdana" pitchFamily="34" charset="0"/>
              </a:rPr>
              <a:t>STRATEGY</a:t>
            </a:r>
          </a:p>
          <a:p>
            <a:pPr marL="0" lvl="0" indent="0" algn="just">
              <a:buNone/>
            </a:pPr>
            <a:endParaRPr lang="el-GR" sz="1500" dirty="0">
              <a:latin typeface="Verdana" pitchFamily="34" charset="0"/>
              <a:ea typeface="Verdana" pitchFamily="34" charset="0"/>
              <a:cs typeface="Verdana" pitchFamily="34" charset="0"/>
            </a:endParaRPr>
          </a:p>
          <a:p>
            <a:pPr lvl="0" algn="just"/>
            <a:r>
              <a:rPr lang="en-US" sz="1400" b="1" i="1" dirty="0">
                <a:latin typeface="Verdana" pitchFamily="34" charset="0"/>
                <a:ea typeface="Verdana" pitchFamily="34" charset="0"/>
                <a:cs typeface="Verdana" pitchFamily="34" charset="0"/>
              </a:rPr>
              <a:t>Smart Growth: Developing an economy based on knowledge and </a:t>
            </a:r>
            <a:r>
              <a:rPr lang="en-US" sz="1400" b="1" i="1" dirty="0" smtClean="0">
                <a:latin typeface="Verdana" pitchFamily="34" charset="0"/>
                <a:ea typeface="Verdana" pitchFamily="34" charset="0"/>
                <a:cs typeface="Verdana" pitchFamily="34" charset="0"/>
              </a:rPr>
              <a:t>innovation</a:t>
            </a:r>
          </a:p>
          <a:p>
            <a:pPr marL="0" lvl="0" indent="0" algn="just">
              <a:buNone/>
            </a:pPr>
            <a:endParaRPr lang="el-GR" sz="1400" dirty="0">
              <a:latin typeface="Verdana" pitchFamily="34" charset="0"/>
              <a:ea typeface="Verdana" pitchFamily="34" charset="0"/>
              <a:cs typeface="Verdana" pitchFamily="34" charset="0"/>
            </a:endParaRPr>
          </a:p>
          <a:p>
            <a:pPr lvl="0" algn="just"/>
            <a:r>
              <a:rPr lang="en-US" sz="1400" b="1" i="1" dirty="0">
                <a:solidFill>
                  <a:srgbClr val="006666"/>
                </a:solidFill>
                <a:latin typeface="Verdana" pitchFamily="34" charset="0"/>
                <a:ea typeface="Verdana" pitchFamily="34" charset="0"/>
                <a:cs typeface="Verdana" pitchFamily="34" charset="0"/>
              </a:rPr>
              <a:t>Sustainable growth: promoting a more resource efficient, greener and more competitive </a:t>
            </a:r>
            <a:r>
              <a:rPr lang="en-US" sz="1400" b="1" i="1" dirty="0" smtClean="0">
                <a:solidFill>
                  <a:srgbClr val="006666"/>
                </a:solidFill>
                <a:latin typeface="Verdana" pitchFamily="34" charset="0"/>
                <a:ea typeface="Verdana" pitchFamily="34" charset="0"/>
                <a:cs typeface="Verdana" pitchFamily="34" charset="0"/>
              </a:rPr>
              <a:t>economy</a:t>
            </a:r>
          </a:p>
          <a:p>
            <a:pPr lvl="0" algn="just"/>
            <a:endParaRPr lang="en-US" sz="1400" b="1" i="1" dirty="0" smtClean="0">
              <a:solidFill>
                <a:srgbClr val="006666"/>
              </a:solidFill>
              <a:latin typeface="Verdana" pitchFamily="34" charset="0"/>
              <a:ea typeface="Verdana" pitchFamily="34" charset="0"/>
              <a:cs typeface="Verdana" pitchFamily="34" charset="0"/>
            </a:endParaRPr>
          </a:p>
          <a:p>
            <a:pPr lvl="0" algn="just"/>
            <a:endParaRPr lang="en-US" sz="1400" b="1" i="1" dirty="0">
              <a:solidFill>
                <a:srgbClr val="006666"/>
              </a:solidFill>
              <a:latin typeface="Verdana" pitchFamily="34" charset="0"/>
              <a:ea typeface="Verdana" pitchFamily="34" charset="0"/>
              <a:cs typeface="Verdana" pitchFamily="34" charset="0"/>
            </a:endParaRPr>
          </a:p>
          <a:p>
            <a:pPr lvl="0" algn="just"/>
            <a:endParaRPr lang="en-US" sz="1400" b="1" i="1" dirty="0">
              <a:solidFill>
                <a:srgbClr val="006666"/>
              </a:solidFill>
              <a:latin typeface="Verdana" pitchFamily="34" charset="0"/>
              <a:ea typeface="Verdana" pitchFamily="34" charset="0"/>
              <a:cs typeface="Verdana" pitchFamily="34" charset="0"/>
            </a:endParaRPr>
          </a:p>
          <a:p>
            <a:pPr lvl="0" algn="just"/>
            <a:r>
              <a:rPr lang="en-US" sz="1400" b="1" i="1" dirty="0" smtClean="0">
                <a:solidFill>
                  <a:srgbClr val="006666"/>
                </a:solidFill>
                <a:latin typeface="Verdana" pitchFamily="34" charset="0"/>
                <a:ea typeface="Verdana" pitchFamily="34" charset="0"/>
                <a:cs typeface="Verdana" pitchFamily="34" charset="0"/>
              </a:rPr>
              <a:t>SUSTAINABLE GROWTH</a:t>
            </a:r>
          </a:p>
          <a:p>
            <a:pPr marL="0" lvl="0" indent="0" algn="just">
              <a:buNone/>
            </a:pPr>
            <a:endParaRPr lang="el-GR" sz="1400" dirty="0">
              <a:latin typeface="Verdana" pitchFamily="34" charset="0"/>
              <a:ea typeface="Verdana" pitchFamily="34" charset="0"/>
              <a:cs typeface="Verdana" pitchFamily="34" charset="0"/>
            </a:endParaRPr>
          </a:p>
          <a:p>
            <a:pPr lvl="0" algn="just"/>
            <a:endParaRPr lang="en-US" sz="1400" b="1" i="1" dirty="0" smtClean="0">
              <a:latin typeface="Verdana" pitchFamily="34" charset="0"/>
              <a:ea typeface="Verdana" pitchFamily="34" charset="0"/>
              <a:cs typeface="Verdana" pitchFamily="34" charset="0"/>
            </a:endParaRPr>
          </a:p>
          <a:p>
            <a:pPr lvl="0" algn="just"/>
            <a:endParaRPr lang="en-US" sz="1400" b="1" i="1" dirty="0">
              <a:latin typeface="Verdana" pitchFamily="34" charset="0"/>
              <a:ea typeface="Verdana" pitchFamily="34" charset="0"/>
              <a:cs typeface="Verdana" pitchFamily="34" charset="0"/>
            </a:endParaRPr>
          </a:p>
          <a:p>
            <a:pPr lvl="0" algn="just"/>
            <a:r>
              <a:rPr lang="en-US" sz="1400" b="1" i="1" dirty="0" smtClean="0">
                <a:latin typeface="Verdana" pitchFamily="34" charset="0"/>
                <a:ea typeface="Verdana" pitchFamily="34" charset="0"/>
                <a:cs typeface="Verdana" pitchFamily="34" charset="0"/>
              </a:rPr>
              <a:t>Inclusive </a:t>
            </a:r>
            <a:r>
              <a:rPr lang="en-US" sz="1400" b="1" i="1" dirty="0">
                <a:latin typeface="Verdana" pitchFamily="34" charset="0"/>
                <a:ea typeface="Verdana" pitchFamily="34" charset="0"/>
                <a:cs typeface="Verdana" pitchFamily="34" charset="0"/>
              </a:rPr>
              <a:t>growth: fostering a high – employment economy delivering social and territorial cohesion</a:t>
            </a:r>
            <a:r>
              <a:rPr lang="en-US" sz="1400" b="1" i="1" dirty="0" smtClean="0">
                <a:latin typeface="Verdana" pitchFamily="34" charset="0"/>
                <a:ea typeface="Verdana" pitchFamily="34" charset="0"/>
                <a:cs typeface="Verdana" pitchFamily="34" charset="0"/>
              </a:rPr>
              <a:t>.</a:t>
            </a:r>
          </a:p>
          <a:p>
            <a:pPr marL="0" lvl="0" indent="0" algn="just">
              <a:buNone/>
            </a:pPr>
            <a:endParaRPr lang="el-GR" sz="1400" dirty="0">
              <a:latin typeface="Verdana" pitchFamily="34" charset="0"/>
              <a:ea typeface="Verdana" pitchFamily="34" charset="0"/>
              <a:cs typeface="Verdana" pitchFamily="34" charset="0"/>
            </a:endParaRPr>
          </a:p>
          <a:p>
            <a:pPr algn="just">
              <a:buFont typeface="Wingdings" pitchFamily="2" charset="2"/>
              <a:buChar char="§"/>
            </a:pPr>
            <a:endParaRPr lang="el-GR" sz="1400" dirty="0">
              <a:latin typeface="Verdana" pitchFamily="34" charset="0"/>
              <a:ea typeface="Verdana" pitchFamily="34" charset="0"/>
              <a:cs typeface="Verdana" pitchFamily="34" charset="0"/>
            </a:endParaRPr>
          </a:p>
          <a:p>
            <a:pPr lvl="0" algn="just">
              <a:buFont typeface="Wingdings" pitchFamily="2" charset="2"/>
              <a:buChar char="§"/>
            </a:pPr>
            <a:endParaRPr lang="el-GR" sz="1400" dirty="0">
              <a:latin typeface="Verdana" pitchFamily="34" charset="0"/>
              <a:ea typeface="Verdana" pitchFamily="34" charset="0"/>
              <a:cs typeface="Verdana" pitchFamily="34" charset="0"/>
            </a:endParaRPr>
          </a:p>
          <a:p>
            <a:pPr algn="just">
              <a:buFont typeface="Wingdings" pitchFamily="2" charset="2"/>
              <a:buChar char="§"/>
            </a:pPr>
            <a:endParaRPr lang="el-GR" dirty="0">
              <a:latin typeface="Verdana" pitchFamily="34" charset="0"/>
              <a:ea typeface="Verdana" pitchFamily="34" charset="0"/>
              <a:cs typeface="Verdana" pitchFamily="34" charset="0"/>
            </a:endParaRPr>
          </a:p>
        </p:txBody>
      </p:sp>
      <p:sp>
        <p:nvSpPr>
          <p:cNvPr id="6" name="Ορθογώνιο 5"/>
          <p:cNvSpPr/>
          <p:nvPr/>
        </p:nvSpPr>
        <p:spPr>
          <a:xfrm>
            <a:off x="4283968" y="3549527"/>
            <a:ext cx="1512168" cy="6719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CLIMATE, ENERGY + MOBILITY</a:t>
            </a:r>
            <a:endParaRPr lang="el-GR" sz="1100" dirty="0"/>
          </a:p>
        </p:txBody>
      </p:sp>
      <p:sp>
        <p:nvSpPr>
          <p:cNvPr id="9" name="Ορθογώνιο 8"/>
          <p:cNvSpPr/>
          <p:nvPr/>
        </p:nvSpPr>
        <p:spPr>
          <a:xfrm>
            <a:off x="4211960" y="4509120"/>
            <a:ext cx="158417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COMPETITIVENESS</a:t>
            </a:r>
            <a:endParaRPr lang="el-GR" sz="1100" dirty="0"/>
          </a:p>
        </p:txBody>
      </p:sp>
      <p:cxnSp>
        <p:nvCxnSpPr>
          <p:cNvPr id="13" name="Ευθύγραμμο βέλος σύνδεσης 12"/>
          <p:cNvCxnSpPr/>
          <p:nvPr/>
        </p:nvCxnSpPr>
        <p:spPr>
          <a:xfrm flipV="1">
            <a:off x="3347864" y="3945016"/>
            <a:ext cx="792088" cy="564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Ευθύγραμμο βέλος σύνδεσης 14"/>
          <p:cNvCxnSpPr/>
          <p:nvPr/>
        </p:nvCxnSpPr>
        <p:spPr>
          <a:xfrm>
            <a:off x="3347864" y="4509120"/>
            <a:ext cx="792088"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6"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76279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485800"/>
            <a:ext cx="8229600" cy="1143000"/>
          </a:xfrm>
        </p:spPr>
        <p:txBody>
          <a:bodyPr>
            <a:normAutofit/>
          </a:bodyPr>
          <a:lstStyle/>
          <a:p>
            <a:r>
              <a:rPr lang="en-US" sz="2000" b="1" dirty="0" smtClean="0">
                <a:solidFill>
                  <a:srgbClr val="006666"/>
                </a:solidFill>
                <a:latin typeface="Verdana" pitchFamily="34" charset="0"/>
                <a:ea typeface="Verdana" pitchFamily="34" charset="0"/>
                <a:cs typeface="Verdana" pitchFamily="34" charset="0"/>
              </a:rPr>
              <a:t>Environmental Dimension of the Cohesion Policy </a:t>
            </a:r>
            <a:br>
              <a:rPr lang="en-US" sz="2000" b="1" dirty="0" smtClean="0">
                <a:solidFill>
                  <a:srgbClr val="006666"/>
                </a:solidFill>
                <a:latin typeface="Verdana" pitchFamily="34" charset="0"/>
                <a:ea typeface="Verdana" pitchFamily="34" charset="0"/>
                <a:cs typeface="Verdana" pitchFamily="34" charset="0"/>
              </a:rPr>
            </a:br>
            <a:r>
              <a:rPr lang="en-US" sz="2000" b="1" dirty="0" smtClean="0">
                <a:solidFill>
                  <a:srgbClr val="006666"/>
                </a:solidFill>
                <a:latin typeface="Verdana" pitchFamily="34" charset="0"/>
                <a:ea typeface="Verdana" pitchFamily="34" charset="0"/>
                <a:cs typeface="Verdana" pitchFamily="34" charset="0"/>
              </a:rPr>
              <a:t>2014 -2020 in Greece – Europe 2020 Strategy</a:t>
            </a:r>
            <a:endParaRPr lang="el-GR" sz="2000" dirty="0"/>
          </a:p>
        </p:txBody>
      </p:sp>
      <p:sp>
        <p:nvSpPr>
          <p:cNvPr id="3" name="Θέση περιεχομένου 2"/>
          <p:cNvSpPr>
            <a:spLocks noGrp="1"/>
          </p:cNvSpPr>
          <p:nvPr>
            <p:ph idx="1"/>
          </p:nvPr>
        </p:nvSpPr>
        <p:spPr>
          <a:xfrm>
            <a:off x="457200" y="1783357"/>
            <a:ext cx="8229600" cy="4525963"/>
          </a:xfrm>
        </p:spPr>
        <p:txBody>
          <a:bodyPr/>
          <a:lstStyle/>
          <a:p>
            <a:pPr lvl="0" algn="just">
              <a:buFont typeface="Wingdings" pitchFamily="2" charset="2"/>
              <a:buChar char="q"/>
            </a:pPr>
            <a:r>
              <a:rPr lang="en-US" sz="1500" b="1" i="1" dirty="0">
                <a:solidFill>
                  <a:srgbClr val="7030A0"/>
                </a:solidFill>
                <a:latin typeface="Verdana" pitchFamily="34" charset="0"/>
                <a:ea typeface="Verdana" pitchFamily="34" charset="0"/>
                <a:cs typeface="Verdana" pitchFamily="34" charset="0"/>
              </a:rPr>
              <a:t>THE EU 2020 HEADLINE </a:t>
            </a:r>
            <a:r>
              <a:rPr lang="en-US" sz="1500" b="1" i="1" dirty="0" smtClean="0">
                <a:solidFill>
                  <a:srgbClr val="7030A0"/>
                </a:solidFill>
                <a:latin typeface="Verdana" pitchFamily="34" charset="0"/>
                <a:ea typeface="Verdana" pitchFamily="34" charset="0"/>
                <a:cs typeface="Verdana" pitchFamily="34" charset="0"/>
              </a:rPr>
              <a:t>TARGETS</a:t>
            </a:r>
          </a:p>
          <a:p>
            <a:pPr marL="0" lvl="0" indent="0" algn="just">
              <a:buNone/>
            </a:pPr>
            <a:endParaRPr lang="el-GR" sz="1500" dirty="0">
              <a:solidFill>
                <a:prstClr val="black"/>
              </a:solidFill>
              <a:latin typeface="Verdana" pitchFamily="34" charset="0"/>
              <a:ea typeface="Verdana" pitchFamily="34" charset="0"/>
              <a:cs typeface="Verdana" pitchFamily="34" charset="0"/>
            </a:endParaRPr>
          </a:p>
          <a:p>
            <a:pPr lvl="0" algn="just">
              <a:buFont typeface="Wingdings" pitchFamily="2" charset="2"/>
              <a:buChar char="§"/>
            </a:pPr>
            <a:r>
              <a:rPr lang="en-US" sz="1600" b="1" i="1" dirty="0">
                <a:solidFill>
                  <a:prstClr val="black"/>
                </a:solidFill>
                <a:latin typeface="Verdana" pitchFamily="34" charset="0"/>
                <a:ea typeface="Verdana" pitchFamily="34" charset="0"/>
                <a:cs typeface="Verdana" pitchFamily="34" charset="0"/>
              </a:rPr>
              <a:t>75% of the population aged 20-64 should be employed.</a:t>
            </a:r>
          </a:p>
          <a:p>
            <a:pPr lvl="0" algn="just">
              <a:buFont typeface="Wingdings" pitchFamily="2" charset="2"/>
              <a:buChar char="§"/>
            </a:pPr>
            <a:endParaRPr lang="en-US" sz="1600" b="1" i="1" dirty="0">
              <a:solidFill>
                <a:prstClr val="black"/>
              </a:solidFill>
              <a:latin typeface="Verdana" pitchFamily="34" charset="0"/>
              <a:ea typeface="Verdana" pitchFamily="34" charset="0"/>
              <a:cs typeface="Verdana" pitchFamily="34" charset="0"/>
            </a:endParaRPr>
          </a:p>
          <a:p>
            <a:pPr lvl="0" algn="just">
              <a:buFont typeface="Wingdings" pitchFamily="2" charset="2"/>
              <a:buChar char="§"/>
            </a:pPr>
            <a:r>
              <a:rPr lang="en-US" sz="1600" b="1" i="1" dirty="0">
                <a:solidFill>
                  <a:prstClr val="black"/>
                </a:solidFill>
                <a:latin typeface="Verdana" pitchFamily="34" charset="0"/>
                <a:ea typeface="Verdana" pitchFamily="34" charset="0"/>
                <a:cs typeface="Verdana" pitchFamily="34" charset="0"/>
              </a:rPr>
              <a:t>3% of the EU’s GDP should be invested in R&amp;D.</a:t>
            </a:r>
          </a:p>
          <a:p>
            <a:pPr lvl="0" algn="just">
              <a:buFont typeface="Wingdings" pitchFamily="2" charset="2"/>
              <a:buChar char="§"/>
            </a:pPr>
            <a:endParaRPr lang="en-US" sz="1600" b="1" i="1" dirty="0">
              <a:solidFill>
                <a:prstClr val="black"/>
              </a:solidFill>
              <a:latin typeface="Verdana" pitchFamily="34" charset="0"/>
              <a:ea typeface="Verdana" pitchFamily="34" charset="0"/>
              <a:cs typeface="Verdana" pitchFamily="34" charset="0"/>
            </a:endParaRPr>
          </a:p>
          <a:p>
            <a:pPr lvl="0" algn="just">
              <a:buFont typeface="Wingdings" pitchFamily="2" charset="2"/>
              <a:buChar char="§"/>
            </a:pPr>
            <a:r>
              <a:rPr lang="en-US" sz="1600" b="1" i="1" dirty="0">
                <a:solidFill>
                  <a:srgbClr val="006666"/>
                </a:solidFill>
                <a:latin typeface="Verdana" pitchFamily="34" charset="0"/>
                <a:ea typeface="Verdana" pitchFamily="34" charset="0"/>
                <a:cs typeface="Verdana" pitchFamily="34" charset="0"/>
              </a:rPr>
              <a:t>The </a:t>
            </a:r>
            <a:r>
              <a:rPr lang="el-GR" sz="1600" b="1" i="1" dirty="0">
                <a:solidFill>
                  <a:srgbClr val="006666"/>
                </a:solidFill>
                <a:latin typeface="Verdana" pitchFamily="34" charset="0"/>
                <a:ea typeface="Verdana" pitchFamily="34" charset="0"/>
                <a:cs typeface="Verdana" pitchFamily="34" charset="0"/>
              </a:rPr>
              <a:t>«</a:t>
            </a:r>
            <a:r>
              <a:rPr lang="en-US" sz="1600" b="1" i="1" dirty="0">
                <a:solidFill>
                  <a:srgbClr val="006666"/>
                </a:solidFill>
                <a:latin typeface="Verdana" pitchFamily="34" charset="0"/>
                <a:ea typeface="Verdana" pitchFamily="34" charset="0"/>
                <a:cs typeface="Verdana" pitchFamily="34" charset="0"/>
              </a:rPr>
              <a:t>20-20-20</a:t>
            </a:r>
            <a:r>
              <a:rPr lang="el-GR" sz="1600" b="1" i="1" dirty="0">
                <a:solidFill>
                  <a:srgbClr val="006666"/>
                </a:solidFill>
                <a:latin typeface="Verdana" pitchFamily="34" charset="0"/>
                <a:ea typeface="Verdana" pitchFamily="34" charset="0"/>
                <a:cs typeface="Verdana" pitchFamily="34" charset="0"/>
              </a:rPr>
              <a:t>»</a:t>
            </a:r>
            <a:r>
              <a:rPr lang="en-US" sz="1600" b="1" i="1" dirty="0">
                <a:solidFill>
                  <a:srgbClr val="006666"/>
                </a:solidFill>
                <a:latin typeface="Verdana" pitchFamily="34" charset="0"/>
                <a:ea typeface="Verdana" pitchFamily="34" charset="0"/>
                <a:cs typeface="Verdana" pitchFamily="34" charset="0"/>
              </a:rPr>
              <a:t> climate / energy targets should be met (including an increase to 30% of emissions reduction if the conditions are right). </a:t>
            </a:r>
            <a:endParaRPr lang="en-US" sz="1600" b="1" i="1" dirty="0" smtClean="0">
              <a:solidFill>
                <a:srgbClr val="006666"/>
              </a:solidFill>
              <a:latin typeface="Verdana" pitchFamily="34" charset="0"/>
              <a:ea typeface="Verdana" pitchFamily="34" charset="0"/>
              <a:cs typeface="Verdana" pitchFamily="34" charset="0"/>
            </a:endParaRPr>
          </a:p>
          <a:p>
            <a:pPr marL="0" lvl="0" indent="0" algn="just">
              <a:buNone/>
            </a:pPr>
            <a:endParaRPr lang="en-US" sz="1600" b="1" i="1" dirty="0">
              <a:solidFill>
                <a:srgbClr val="006666"/>
              </a:solidFill>
              <a:latin typeface="Verdana" pitchFamily="34" charset="0"/>
              <a:ea typeface="Verdana" pitchFamily="34" charset="0"/>
              <a:cs typeface="Verdana" pitchFamily="34" charset="0"/>
            </a:endParaRPr>
          </a:p>
          <a:p>
            <a:pPr lvl="0" algn="just">
              <a:buFont typeface="Wingdings" pitchFamily="2" charset="2"/>
              <a:buChar char="§"/>
            </a:pPr>
            <a:r>
              <a:rPr lang="en-US" sz="1600" b="1" i="1" dirty="0">
                <a:solidFill>
                  <a:prstClr val="black"/>
                </a:solidFill>
                <a:latin typeface="Verdana" pitchFamily="34" charset="0"/>
                <a:ea typeface="Verdana" pitchFamily="34" charset="0"/>
                <a:cs typeface="Verdana" pitchFamily="34" charset="0"/>
              </a:rPr>
              <a:t>The share of early school leavers should be 10% and at least 40% of the younger generation should have a tertiary degree.</a:t>
            </a:r>
          </a:p>
          <a:p>
            <a:pPr lvl="0" algn="just">
              <a:buFont typeface="Wingdings" pitchFamily="2" charset="2"/>
              <a:buChar char="§"/>
            </a:pPr>
            <a:endParaRPr lang="en-US" sz="1600" b="1" i="1" dirty="0">
              <a:solidFill>
                <a:prstClr val="black"/>
              </a:solidFill>
              <a:latin typeface="Verdana" pitchFamily="34" charset="0"/>
              <a:ea typeface="Verdana" pitchFamily="34" charset="0"/>
              <a:cs typeface="Verdana" pitchFamily="34" charset="0"/>
            </a:endParaRPr>
          </a:p>
          <a:p>
            <a:pPr lvl="0" algn="just">
              <a:buFont typeface="Wingdings" pitchFamily="2" charset="2"/>
              <a:buChar char="§"/>
            </a:pPr>
            <a:r>
              <a:rPr lang="en-US" sz="1600" b="1" i="1" dirty="0">
                <a:solidFill>
                  <a:prstClr val="black"/>
                </a:solidFill>
                <a:latin typeface="Verdana" pitchFamily="34" charset="0"/>
                <a:ea typeface="Verdana" pitchFamily="34" charset="0"/>
                <a:cs typeface="Verdana" pitchFamily="34" charset="0"/>
              </a:rPr>
              <a:t>20 million less people should be at risk of poverty.</a:t>
            </a:r>
            <a:endParaRPr lang="el-GR" sz="1600" dirty="0">
              <a:solidFill>
                <a:prstClr val="black"/>
              </a:solidFill>
              <a:latin typeface="Verdana" pitchFamily="34" charset="0"/>
              <a:ea typeface="Verdana" pitchFamily="34" charset="0"/>
              <a:cs typeface="Verdana" pitchFamily="34" charset="0"/>
            </a:endParaRPr>
          </a:p>
          <a:p>
            <a:endParaRPr lang="el-GR" sz="1600" dirty="0"/>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87822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562670"/>
            <a:ext cx="8229600" cy="994122"/>
          </a:xfrm>
        </p:spPr>
        <p:txBody>
          <a:bodyPr>
            <a:normAutofit/>
          </a:bodyPr>
          <a:lstStyle/>
          <a:p>
            <a:r>
              <a:rPr lang="en-US" sz="2000" b="1" dirty="0" smtClean="0">
                <a:solidFill>
                  <a:srgbClr val="006666"/>
                </a:solidFill>
                <a:latin typeface="Verdana" pitchFamily="34" charset="0"/>
                <a:ea typeface="Verdana" pitchFamily="34" charset="0"/>
                <a:cs typeface="Verdana" pitchFamily="34" charset="0"/>
              </a:rPr>
              <a:t>Environmental Dimension of the Cohesion Policy </a:t>
            </a:r>
            <a:br>
              <a:rPr lang="en-US" sz="2000" b="1" dirty="0" smtClean="0">
                <a:solidFill>
                  <a:srgbClr val="006666"/>
                </a:solidFill>
                <a:latin typeface="Verdana" pitchFamily="34" charset="0"/>
                <a:ea typeface="Verdana" pitchFamily="34" charset="0"/>
                <a:cs typeface="Verdana" pitchFamily="34" charset="0"/>
              </a:rPr>
            </a:br>
            <a:r>
              <a:rPr lang="en-US" sz="2000" b="1" dirty="0" smtClean="0">
                <a:solidFill>
                  <a:srgbClr val="006666"/>
                </a:solidFill>
                <a:latin typeface="Verdana" pitchFamily="34" charset="0"/>
                <a:ea typeface="Verdana" pitchFamily="34" charset="0"/>
                <a:cs typeface="Verdana" pitchFamily="34" charset="0"/>
              </a:rPr>
              <a:t>2014 -2020 in Greece – Europe 2020 Strategy</a:t>
            </a:r>
            <a:endParaRPr lang="el-GR" sz="2000" dirty="0"/>
          </a:p>
        </p:txBody>
      </p:sp>
      <p:sp>
        <p:nvSpPr>
          <p:cNvPr id="3" name="Θέση περιεχομένου 2"/>
          <p:cNvSpPr>
            <a:spLocks noGrp="1"/>
          </p:cNvSpPr>
          <p:nvPr>
            <p:ph idx="1"/>
          </p:nvPr>
        </p:nvSpPr>
        <p:spPr>
          <a:xfrm>
            <a:off x="457200" y="1955973"/>
            <a:ext cx="8229600" cy="4713387"/>
          </a:xfrm>
        </p:spPr>
        <p:txBody>
          <a:bodyPr>
            <a:normAutofit/>
          </a:bodyPr>
          <a:lstStyle/>
          <a:p>
            <a:pPr>
              <a:buFont typeface="Wingdings" pitchFamily="2" charset="2"/>
              <a:buChar char="q"/>
            </a:pPr>
            <a:r>
              <a:rPr lang="en-US" sz="1600" b="1" dirty="0" smtClean="0">
                <a:latin typeface="Verdana" pitchFamily="34" charset="0"/>
                <a:ea typeface="Verdana" pitchFamily="34" charset="0"/>
                <a:cs typeface="Verdana" pitchFamily="34" charset="0"/>
              </a:rPr>
              <a:t>Flagship Initiative of the EU2020 Strategy</a:t>
            </a:r>
          </a:p>
          <a:p>
            <a:pPr marL="0" indent="0">
              <a:buNone/>
            </a:pPr>
            <a:endParaRPr lang="en-US" sz="1600" b="1" dirty="0" smtClean="0">
              <a:latin typeface="Verdana" pitchFamily="34" charset="0"/>
              <a:ea typeface="Verdana" pitchFamily="34" charset="0"/>
              <a:cs typeface="Verdana" pitchFamily="34" charset="0"/>
            </a:endParaRPr>
          </a:p>
          <a:p>
            <a:pPr indent="12700" algn="just">
              <a:lnSpc>
                <a:spcPct val="150000"/>
              </a:lnSpc>
              <a:buFont typeface="Wingdings" pitchFamily="2" charset="2"/>
              <a:buChar char="§"/>
            </a:pPr>
            <a:r>
              <a:rPr lang="en-US" sz="1400" b="1" dirty="0" smtClean="0">
                <a:latin typeface="Verdana" pitchFamily="34" charset="0"/>
                <a:ea typeface="Verdana" pitchFamily="34" charset="0"/>
                <a:cs typeface="Verdana" pitchFamily="34" charset="0"/>
              </a:rPr>
              <a:t>“</a:t>
            </a:r>
            <a:r>
              <a:rPr lang="en-US" sz="1600" b="1" dirty="0" smtClean="0">
                <a:latin typeface="Verdana" pitchFamily="34" charset="0"/>
                <a:ea typeface="Verdana" pitchFamily="34" charset="0"/>
                <a:cs typeface="Verdana" pitchFamily="34" charset="0"/>
              </a:rPr>
              <a:t>Resource Efficient Europe”, </a:t>
            </a:r>
            <a:r>
              <a:rPr lang="en-US" sz="1600" dirty="0" smtClean="0">
                <a:latin typeface="Verdana" pitchFamily="34" charset="0"/>
                <a:ea typeface="Verdana" pitchFamily="34" charset="0"/>
                <a:cs typeface="Verdana" pitchFamily="34" charset="0"/>
              </a:rPr>
              <a:t>To help decouple economic growth from the use of resources, </a:t>
            </a:r>
          </a:p>
          <a:p>
            <a:pPr marL="628650" indent="-285750" algn="just">
              <a:lnSpc>
                <a:spcPct val="250000"/>
              </a:lnSpc>
              <a:buFont typeface="Wingdings" pitchFamily="2" charset="2"/>
              <a:buChar char="ü"/>
            </a:pPr>
            <a:r>
              <a:rPr lang="en-US" sz="1600" b="1" i="1" dirty="0" smtClean="0">
                <a:latin typeface="Verdana" pitchFamily="34" charset="0"/>
                <a:ea typeface="Verdana" pitchFamily="34" charset="0"/>
                <a:cs typeface="Verdana" pitchFamily="34" charset="0"/>
              </a:rPr>
              <a:t>support the shift towards a low carbon economy</a:t>
            </a:r>
            <a:r>
              <a:rPr lang="en-US" sz="1600" dirty="0" smtClean="0">
                <a:latin typeface="Verdana" pitchFamily="34" charset="0"/>
                <a:ea typeface="Verdana" pitchFamily="34" charset="0"/>
                <a:cs typeface="Verdana" pitchFamily="34" charset="0"/>
              </a:rPr>
              <a:t>, </a:t>
            </a:r>
          </a:p>
          <a:p>
            <a:pPr marL="628650" indent="-285750" algn="just">
              <a:lnSpc>
                <a:spcPct val="250000"/>
              </a:lnSpc>
              <a:buFont typeface="Wingdings" pitchFamily="2" charset="2"/>
              <a:buChar char="ü"/>
            </a:pPr>
            <a:r>
              <a:rPr lang="en-US" sz="1600" b="1" dirty="0" smtClean="0">
                <a:latin typeface="Verdana" pitchFamily="34" charset="0"/>
                <a:ea typeface="Verdana" pitchFamily="34" charset="0"/>
                <a:cs typeface="Verdana" pitchFamily="34" charset="0"/>
              </a:rPr>
              <a:t>increase the use of renewable energy sources, </a:t>
            </a:r>
          </a:p>
          <a:p>
            <a:pPr marL="628650" indent="-285750" algn="just">
              <a:lnSpc>
                <a:spcPct val="250000"/>
              </a:lnSpc>
              <a:buFont typeface="Wingdings" pitchFamily="2" charset="2"/>
              <a:buChar char="ü"/>
            </a:pPr>
            <a:r>
              <a:rPr lang="en-US" sz="1600" b="1" dirty="0" smtClean="0">
                <a:latin typeface="Verdana" pitchFamily="34" charset="0"/>
                <a:ea typeface="Verdana" pitchFamily="34" charset="0"/>
                <a:cs typeface="Verdana" pitchFamily="34" charset="0"/>
              </a:rPr>
              <a:t>modernize our transport sector and</a:t>
            </a:r>
          </a:p>
          <a:p>
            <a:pPr marL="628650" indent="-285750" algn="just">
              <a:lnSpc>
                <a:spcPct val="250000"/>
              </a:lnSpc>
              <a:buFont typeface="Wingdings" pitchFamily="2" charset="2"/>
              <a:buChar char="ü"/>
            </a:pPr>
            <a:r>
              <a:rPr lang="en-US" sz="1600" dirty="0" smtClean="0">
                <a:latin typeface="Verdana" pitchFamily="34" charset="0"/>
                <a:ea typeface="Verdana" pitchFamily="34" charset="0"/>
                <a:cs typeface="Verdana" pitchFamily="34" charset="0"/>
              </a:rPr>
              <a:t> </a:t>
            </a:r>
            <a:r>
              <a:rPr lang="en-US" sz="1600" b="1" dirty="0" smtClean="0">
                <a:latin typeface="Verdana" pitchFamily="34" charset="0"/>
                <a:ea typeface="Verdana" pitchFamily="34" charset="0"/>
                <a:cs typeface="Verdana" pitchFamily="34" charset="0"/>
              </a:rPr>
              <a:t>promote energy efficiency</a:t>
            </a:r>
            <a:endParaRPr lang="el-GR" sz="1600" b="1"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26746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490662"/>
            <a:ext cx="8229600" cy="850106"/>
          </a:xfrm>
        </p:spPr>
        <p:txBody>
          <a:bodyPr>
            <a:normAutofit/>
          </a:bodyPr>
          <a:lstStyle/>
          <a:p>
            <a:r>
              <a:rPr lang="en-US" sz="2000" b="1" dirty="0">
                <a:solidFill>
                  <a:srgbClr val="006666"/>
                </a:solidFill>
                <a:latin typeface="Verdana" pitchFamily="34" charset="0"/>
                <a:ea typeface="Verdana" pitchFamily="34" charset="0"/>
                <a:cs typeface="Verdana" pitchFamily="34" charset="0"/>
              </a:rPr>
              <a:t>Environmental Dimension </a:t>
            </a:r>
            <a:r>
              <a:rPr lang="en-US" sz="2000" b="1" dirty="0" smtClean="0">
                <a:solidFill>
                  <a:srgbClr val="006666"/>
                </a:solidFill>
                <a:latin typeface="Verdana" pitchFamily="34" charset="0"/>
                <a:ea typeface="Verdana" pitchFamily="34" charset="0"/>
                <a:cs typeface="Verdana" pitchFamily="34" charset="0"/>
              </a:rPr>
              <a:t>of </a:t>
            </a:r>
            <a:r>
              <a:rPr lang="en-US" sz="2000" b="1" dirty="0">
                <a:solidFill>
                  <a:srgbClr val="006666"/>
                </a:solidFill>
                <a:latin typeface="Verdana" pitchFamily="34" charset="0"/>
                <a:ea typeface="Verdana" pitchFamily="34" charset="0"/>
                <a:cs typeface="Verdana" pitchFamily="34" charset="0"/>
              </a:rPr>
              <a:t>the Cohesion </a:t>
            </a:r>
            <a:r>
              <a:rPr lang="en-US" sz="2000" b="1" dirty="0" smtClean="0">
                <a:solidFill>
                  <a:srgbClr val="006666"/>
                </a:solidFill>
                <a:latin typeface="Verdana" pitchFamily="34" charset="0"/>
                <a:ea typeface="Verdana" pitchFamily="34" charset="0"/>
                <a:cs typeface="Verdana" pitchFamily="34" charset="0"/>
              </a:rPr>
              <a:t>Policy </a:t>
            </a:r>
            <a:br>
              <a:rPr lang="en-US" sz="2000" b="1" dirty="0" smtClean="0">
                <a:solidFill>
                  <a:srgbClr val="006666"/>
                </a:solidFill>
                <a:latin typeface="Verdana" pitchFamily="34" charset="0"/>
                <a:ea typeface="Verdana" pitchFamily="34" charset="0"/>
                <a:cs typeface="Verdana" pitchFamily="34" charset="0"/>
              </a:rPr>
            </a:br>
            <a:r>
              <a:rPr lang="en-US" sz="2000" b="1" dirty="0" smtClean="0">
                <a:solidFill>
                  <a:srgbClr val="006666"/>
                </a:solidFill>
                <a:latin typeface="Verdana" pitchFamily="34" charset="0"/>
                <a:ea typeface="Verdana" pitchFamily="34" charset="0"/>
                <a:cs typeface="Verdana" pitchFamily="34" charset="0"/>
              </a:rPr>
              <a:t>2014 -2020 </a:t>
            </a:r>
            <a:r>
              <a:rPr lang="en-US" sz="2000" b="1" dirty="0">
                <a:solidFill>
                  <a:srgbClr val="006666"/>
                </a:solidFill>
                <a:latin typeface="Verdana" pitchFamily="34" charset="0"/>
                <a:ea typeface="Verdana" pitchFamily="34" charset="0"/>
                <a:cs typeface="Verdana" pitchFamily="34" charset="0"/>
              </a:rPr>
              <a:t>in Greece </a:t>
            </a:r>
            <a:r>
              <a:rPr lang="en-US" sz="2000" b="1" dirty="0" smtClean="0">
                <a:solidFill>
                  <a:srgbClr val="006666"/>
                </a:solidFill>
                <a:latin typeface="Verdana" pitchFamily="34" charset="0"/>
                <a:ea typeface="Verdana" pitchFamily="34" charset="0"/>
                <a:cs typeface="Verdana" pitchFamily="34" charset="0"/>
              </a:rPr>
              <a:t>–Regulation (EU) 1303/2013.</a:t>
            </a:r>
            <a:endParaRPr lang="el-GR" sz="2000" dirty="0"/>
          </a:p>
        </p:txBody>
      </p:sp>
      <p:sp>
        <p:nvSpPr>
          <p:cNvPr id="3" name="Θέση περιεχομένου 2"/>
          <p:cNvSpPr>
            <a:spLocks noGrp="1"/>
          </p:cNvSpPr>
          <p:nvPr>
            <p:ph idx="1"/>
          </p:nvPr>
        </p:nvSpPr>
        <p:spPr>
          <a:xfrm>
            <a:off x="457200" y="1412776"/>
            <a:ext cx="8229600" cy="5400600"/>
          </a:xfrm>
        </p:spPr>
        <p:txBody>
          <a:bodyPr>
            <a:normAutofit fontScale="85000" lnSpcReduction="20000"/>
          </a:bodyPr>
          <a:lstStyle/>
          <a:p>
            <a:pPr algn="just">
              <a:buFont typeface="Wingdings" pitchFamily="2" charset="2"/>
              <a:buChar char="q"/>
            </a:pPr>
            <a:r>
              <a:rPr lang="en-US" sz="2000" b="1" i="1" dirty="0" smtClean="0">
                <a:latin typeface="Verdana" pitchFamily="34" charset="0"/>
                <a:ea typeface="Verdana" pitchFamily="34" charset="0"/>
                <a:cs typeface="Verdana" pitchFamily="34" charset="0"/>
              </a:rPr>
              <a:t>Thematic </a:t>
            </a:r>
            <a:r>
              <a:rPr lang="en-US" sz="2000" b="1" i="1" dirty="0">
                <a:latin typeface="Verdana" pitchFamily="34" charset="0"/>
                <a:ea typeface="Verdana" pitchFamily="34" charset="0"/>
                <a:cs typeface="Verdana" pitchFamily="34" charset="0"/>
              </a:rPr>
              <a:t>Objectives (</a:t>
            </a:r>
            <a:r>
              <a:rPr lang="en-US" sz="2000" b="1" i="1" dirty="0" smtClean="0">
                <a:latin typeface="Verdana" pitchFamily="34" charset="0"/>
                <a:ea typeface="Verdana" pitchFamily="34" charset="0"/>
                <a:cs typeface="Verdana" pitchFamily="34" charset="0"/>
              </a:rPr>
              <a:t>Art. 9 - Regulation </a:t>
            </a:r>
            <a:r>
              <a:rPr lang="en-US" sz="2000" b="1" i="1" dirty="0">
                <a:latin typeface="Verdana" pitchFamily="34" charset="0"/>
                <a:ea typeface="Verdana" pitchFamily="34" charset="0"/>
                <a:cs typeface="Verdana" pitchFamily="34" charset="0"/>
              </a:rPr>
              <a:t>1303/2013) </a:t>
            </a:r>
            <a:endParaRPr lang="en-US" sz="2000" b="1" i="1" dirty="0" smtClean="0">
              <a:latin typeface="Verdana" pitchFamily="34" charset="0"/>
              <a:ea typeface="Verdana" pitchFamily="34" charset="0"/>
              <a:cs typeface="Verdana" pitchFamily="34" charset="0"/>
            </a:endParaRPr>
          </a:p>
          <a:p>
            <a:pPr marL="177800" indent="0" algn="just">
              <a:lnSpc>
                <a:spcPct val="150000"/>
              </a:lnSpc>
              <a:buNone/>
            </a:pPr>
            <a:r>
              <a:rPr lang="en-US" sz="1600" dirty="0" smtClean="0">
                <a:latin typeface="Verdana" pitchFamily="34" charset="0"/>
                <a:ea typeface="Verdana" pitchFamily="34" charset="0"/>
                <a:cs typeface="Verdana" pitchFamily="34" charset="0"/>
              </a:rPr>
              <a:t>1. Strengthening research, technological development and innovation,</a:t>
            </a:r>
          </a:p>
          <a:p>
            <a:pPr marL="177800" indent="0" algn="just">
              <a:lnSpc>
                <a:spcPct val="150000"/>
              </a:lnSpc>
              <a:buNone/>
            </a:pPr>
            <a:r>
              <a:rPr lang="en-US" sz="1600" dirty="0" smtClean="0">
                <a:latin typeface="Verdana" pitchFamily="34" charset="0"/>
                <a:ea typeface="Verdana" pitchFamily="34" charset="0"/>
                <a:cs typeface="Verdana" pitchFamily="34" charset="0"/>
              </a:rPr>
              <a:t>2. Enhancing access to, and use and quality of, ICT,</a:t>
            </a:r>
          </a:p>
          <a:p>
            <a:pPr marL="444500" indent="-266700" algn="just">
              <a:lnSpc>
                <a:spcPct val="150000"/>
              </a:lnSpc>
              <a:buNone/>
            </a:pPr>
            <a:r>
              <a:rPr lang="en-US" sz="1600" dirty="0" smtClean="0">
                <a:latin typeface="Verdana" pitchFamily="34" charset="0"/>
                <a:ea typeface="Verdana" pitchFamily="34" charset="0"/>
                <a:cs typeface="Verdana" pitchFamily="34" charset="0"/>
              </a:rPr>
              <a:t>3. Enhancing the competitiveness of SMEs, of the agricultural sector (for the EAFRD) and of the fishery and aquaculture sector (for the EMFF),</a:t>
            </a:r>
          </a:p>
          <a:p>
            <a:pPr marL="177800" indent="0" algn="just">
              <a:lnSpc>
                <a:spcPct val="150000"/>
              </a:lnSpc>
              <a:buNone/>
            </a:pPr>
            <a:r>
              <a:rPr lang="en-US" sz="1600" b="1" i="1" dirty="0" smtClean="0">
                <a:solidFill>
                  <a:srgbClr val="006666"/>
                </a:solidFill>
                <a:latin typeface="Verdana" pitchFamily="34" charset="0"/>
                <a:ea typeface="Verdana" pitchFamily="34" charset="0"/>
                <a:cs typeface="Verdana" pitchFamily="34" charset="0"/>
              </a:rPr>
              <a:t>4. Supporting the shift towards a low carbon economy in all sectors</a:t>
            </a:r>
            <a:r>
              <a:rPr lang="en-US" sz="1600" dirty="0" smtClean="0">
                <a:latin typeface="Verdana" pitchFamily="34" charset="0"/>
                <a:ea typeface="Verdana" pitchFamily="34" charset="0"/>
                <a:cs typeface="Verdana" pitchFamily="34" charset="0"/>
              </a:rPr>
              <a:t>,</a:t>
            </a:r>
          </a:p>
          <a:p>
            <a:pPr marL="177800" indent="0" algn="just">
              <a:lnSpc>
                <a:spcPct val="150000"/>
              </a:lnSpc>
              <a:buNone/>
            </a:pPr>
            <a:r>
              <a:rPr lang="en-US" sz="1600" b="1" i="1" dirty="0" smtClean="0">
                <a:solidFill>
                  <a:srgbClr val="006666"/>
                </a:solidFill>
                <a:latin typeface="Verdana" pitchFamily="34" charset="0"/>
                <a:ea typeface="Verdana" pitchFamily="34" charset="0"/>
                <a:cs typeface="Verdana" pitchFamily="34" charset="0"/>
              </a:rPr>
              <a:t>5. Promoting climate change adaptation, risk prevention and management</a:t>
            </a:r>
            <a:r>
              <a:rPr lang="en-US" sz="1600" dirty="0" smtClean="0">
                <a:latin typeface="Verdana" pitchFamily="34" charset="0"/>
                <a:ea typeface="Verdana" pitchFamily="34" charset="0"/>
                <a:cs typeface="Verdana" pitchFamily="34" charset="0"/>
              </a:rPr>
              <a:t>,</a:t>
            </a:r>
          </a:p>
          <a:p>
            <a:pPr marL="444500" indent="-266700" algn="just">
              <a:lnSpc>
                <a:spcPct val="150000"/>
              </a:lnSpc>
              <a:buNone/>
              <a:tabLst>
                <a:tab pos="355600" algn="l"/>
                <a:tab pos="444500" algn="l"/>
              </a:tabLst>
            </a:pPr>
            <a:r>
              <a:rPr lang="en-US" sz="1600" b="1" i="1" dirty="0" smtClean="0">
                <a:solidFill>
                  <a:srgbClr val="006666"/>
                </a:solidFill>
                <a:latin typeface="Verdana" pitchFamily="34" charset="0"/>
                <a:ea typeface="Verdana" pitchFamily="34" charset="0"/>
                <a:cs typeface="Verdana" pitchFamily="34" charset="0"/>
              </a:rPr>
              <a:t>6. Preserving and protecting the environment and promoting resource efficiency</a:t>
            </a:r>
            <a:r>
              <a:rPr lang="en-US" sz="1600" dirty="0" smtClean="0">
                <a:latin typeface="Verdana" pitchFamily="34" charset="0"/>
                <a:ea typeface="Verdana" pitchFamily="34" charset="0"/>
                <a:cs typeface="Verdana" pitchFamily="34" charset="0"/>
              </a:rPr>
              <a:t>,</a:t>
            </a:r>
          </a:p>
          <a:p>
            <a:pPr marL="444500" indent="-266700" algn="just">
              <a:lnSpc>
                <a:spcPct val="150000"/>
              </a:lnSpc>
              <a:buNone/>
            </a:pPr>
            <a:r>
              <a:rPr lang="en-US" sz="1600" b="1" i="1" dirty="0" smtClean="0">
                <a:solidFill>
                  <a:srgbClr val="006666"/>
                </a:solidFill>
                <a:latin typeface="Verdana" pitchFamily="34" charset="0"/>
                <a:ea typeface="Verdana" pitchFamily="34" charset="0"/>
                <a:cs typeface="Verdana" pitchFamily="34" charset="0"/>
              </a:rPr>
              <a:t>7. Promoting sustainable transport </a:t>
            </a:r>
            <a:r>
              <a:rPr lang="en-US" sz="1600" dirty="0" smtClean="0">
                <a:latin typeface="Verdana" pitchFamily="34" charset="0"/>
                <a:ea typeface="Verdana" pitchFamily="34" charset="0"/>
                <a:cs typeface="Verdana" pitchFamily="34" charset="0"/>
              </a:rPr>
              <a:t>and removing bottlenecks in key network infrastructures,</a:t>
            </a:r>
          </a:p>
          <a:p>
            <a:pPr marL="177800" indent="0" algn="just">
              <a:lnSpc>
                <a:spcPct val="150000"/>
              </a:lnSpc>
              <a:buNone/>
            </a:pPr>
            <a:r>
              <a:rPr lang="en-US" sz="1600" dirty="0" smtClean="0">
                <a:latin typeface="Verdana" pitchFamily="34" charset="0"/>
                <a:ea typeface="Verdana" pitchFamily="34" charset="0"/>
                <a:cs typeface="Verdana" pitchFamily="34" charset="0"/>
              </a:rPr>
              <a:t>8. Promoting sustainable and quality employment and supporting labor mobility,</a:t>
            </a:r>
          </a:p>
          <a:p>
            <a:pPr marL="177800" indent="0" algn="just">
              <a:lnSpc>
                <a:spcPct val="150000"/>
              </a:lnSpc>
              <a:buNone/>
            </a:pPr>
            <a:r>
              <a:rPr lang="en-US" sz="1600" dirty="0" smtClean="0">
                <a:latin typeface="Verdana" pitchFamily="34" charset="0"/>
                <a:ea typeface="Verdana" pitchFamily="34" charset="0"/>
                <a:cs typeface="Verdana" pitchFamily="34" charset="0"/>
              </a:rPr>
              <a:t>9. Promoting social inclusion, combating poverty and any discrimination,</a:t>
            </a:r>
          </a:p>
          <a:p>
            <a:pPr marL="444500" indent="-355600" algn="just">
              <a:lnSpc>
                <a:spcPct val="150000"/>
              </a:lnSpc>
              <a:buNone/>
              <a:tabLst>
                <a:tab pos="444500" algn="l"/>
              </a:tabLst>
            </a:pPr>
            <a:r>
              <a:rPr lang="en-US" sz="1600" b="1" dirty="0" smtClean="0">
                <a:solidFill>
                  <a:srgbClr val="006666"/>
                </a:solidFill>
                <a:latin typeface="Verdana" pitchFamily="34" charset="0"/>
                <a:ea typeface="Verdana" pitchFamily="34" charset="0"/>
                <a:cs typeface="Verdana" pitchFamily="34" charset="0"/>
              </a:rPr>
              <a:t>10. Investing in education, training and vocational training for skills and lifelong learning</a:t>
            </a:r>
            <a:r>
              <a:rPr lang="en-US" sz="1600" dirty="0" smtClean="0">
                <a:latin typeface="Verdana" pitchFamily="34" charset="0"/>
                <a:ea typeface="Verdana" pitchFamily="34" charset="0"/>
                <a:cs typeface="Verdana" pitchFamily="34" charset="0"/>
              </a:rPr>
              <a:t>,</a:t>
            </a:r>
          </a:p>
          <a:p>
            <a:pPr marL="444500" indent="-355600" algn="just">
              <a:lnSpc>
                <a:spcPct val="150000"/>
              </a:lnSpc>
              <a:buNone/>
            </a:pPr>
            <a:r>
              <a:rPr lang="en-US" sz="1600" dirty="0" smtClean="0">
                <a:latin typeface="Verdana" pitchFamily="34" charset="0"/>
                <a:ea typeface="Verdana" pitchFamily="34" charset="0"/>
                <a:cs typeface="Verdana" pitchFamily="34" charset="0"/>
              </a:rPr>
              <a:t>11. Enhancing institutional capacity of public authorities and stakeholders and efficient public administration.</a:t>
            </a:r>
          </a:p>
          <a:p>
            <a:pPr indent="-165100" algn="just">
              <a:buFont typeface="Wingdings" pitchFamily="2" charset="2"/>
              <a:buChar char="§"/>
            </a:pPr>
            <a:endParaRPr lang="en-US" sz="1600" dirty="0" smtClean="0">
              <a:latin typeface="Verdana" pitchFamily="34" charset="0"/>
              <a:ea typeface="Verdana" pitchFamily="34" charset="0"/>
              <a:cs typeface="Verdana" pitchFamily="34" charset="0"/>
            </a:endParaRPr>
          </a:p>
          <a:p>
            <a:pPr indent="-165100" algn="just">
              <a:buFont typeface="Wingdings" pitchFamily="2" charset="2"/>
              <a:buChar char="§"/>
            </a:pPr>
            <a:endParaRPr lang="en-US" sz="1800" dirty="0" smtClean="0">
              <a:latin typeface="Verdana" pitchFamily="34" charset="0"/>
              <a:ea typeface="Verdana" pitchFamily="34" charset="0"/>
              <a:cs typeface="Verdana" pitchFamily="34" charset="0"/>
            </a:endParaRPr>
          </a:p>
          <a:p>
            <a:pPr indent="-165100" algn="just">
              <a:buFont typeface="Wingdings" pitchFamily="2" charset="2"/>
              <a:buChar char="§"/>
            </a:pPr>
            <a:endParaRPr lang="el-GR" sz="20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3458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490662"/>
            <a:ext cx="8229600" cy="634082"/>
          </a:xfrm>
        </p:spPr>
        <p:txBody>
          <a:bodyPr>
            <a:noAutofit/>
          </a:bodyPr>
          <a:lstStyle/>
          <a:p>
            <a:r>
              <a:rPr lang="en-US" sz="1800" b="1" i="1" dirty="0" smtClean="0">
                <a:solidFill>
                  <a:srgbClr val="006666"/>
                </a:solidFill>
                <a:latin typeface="Verdana" pitchFamily="34" charset="0"/>
                <a:ea typeface="Verdana" pitchFamily="34" charset="0"/>
                <a:cs typeface="Verdana" pitchFamily="34" charset="0"/>
              </a:rPr>
              <a:t>TO 4: Supporting the shift towards a low carbon </a:t>
            </a:r>
            <a:br>
              <a:rPr lang="en-US" sz="1800" b="1" i="1" dirty="0" smtClean="0">
                <a:solidFill>
                  <a:srgbClr val="006666"/>
                </a:solidFill>
                <a:latin typeface="Verdana" pitchFamily="34" charset="0"/>
                <a:ea typeface="Verdana" pitchFamily="34" charset="0"/>
                <a:cs typeface="Verdana" pitchFamily="34" charset="0"/>
              </a:rPr>
            </a:br>
            <a:r>
              <a:rPr lang="en-US" sz="1800" b="1" i="1" dirty="0" smtClean="0">
                <a:solidFill>
                  <a:srgbClr val="006666"/>
                </a:solidFill>
                <a:latin typeface="Verdana" pitchFamily="34" charset="0"/>
                <a:ea typeface="Verdana" pitchFamily="34" charset="0"/>
                <a:cs typeface="Verdana" pitchFamily="34" charset="0"/>
              </a:rPr>
              <a:t>economy in all sectors</a:t>
            </a:r>
            <a:endParaRPr lang="el-GR" sz="1800" b="1" i="1" dirty="0">
              <a:solidFill>
                <a:srgbClr val="006666"/>
              </a:solidFill>
              <a:latin typeface="Verdana" pitchFamily="34" charset="0"/>
              <a:ea typeface="Verdana" pitchFamily="34" charset="0"/>
              <a:cs typeface="Verdana" pitchFamily="34" charset="0"/>
            </a:endParaRPr>
          </a:p>
        </p:txBody>
      </p:sp>
      <p:sp>
        <p:nvSpPr>
          <p:cNvPr id="3" name="Θέση περιεχομένου 2"/>
          <p:cNvSpPr>
            <a:spLocks noGrp="1"/>
          </p:cNvSpPr>
          <p:nvPr>
            <p:ph idx="1"/>
          </p:nvPr>
        </p:nvSpPr>
        <p:spPr>
          <a:xfrm>
            <a:off x="179512" y="1196752"/>
            <a:ext cx="8856984" cy="5688632"/>
          </a:xfrm>
        </p:spPr>
        <p:txBody>
          <a:bodyPr>
            <a:normAutofit fontScale="25000" lnSpcReduction="20000"/>
          </a:bodyPr>
          <a:lstStyle/>
          <a:p>
            <a:pPr>
              <a:buFont typeface="Wingdings" pitchFamily="2" charset="2"/>
              <a:buChar char="q"/>
            </a:pPr>
            <a:r>
              <a:rPr lang="en-US" sz="7200" b="1" i="1" dirty="0" smtClean="0">
                <a:latin typeface="Verdana" pitchFamily="34" charset="0"/>
                <a:ea typeface="Verdana" pitchFamily="34" charset="0"/>
                <a:cs typeface="Verdana" pitchFamily="34" charset="0"/>
              </a:rPr>
              <a:t>The planned indicative investments contributing to the TO 4 are as below:</a:t>
            </a:r>
          </a:p>
          <a:p>
            <a:pPr marL="541338" indent="-198438" algn="just">
              <a:lnSpc>
                <a:spcPct val="170000"/>
              </a:lnSpc>
            </a:pPr>
            <a:r>
              <a:rPr lang="en-US" sz="4800" dirty="0" smtClean="0">
                <a:latin typeface="Verdana" pitchFamily="34" charset="0"/>
                <a:ea typeface="Verdana" pitchFamily="34" charset="0"/>
                <a:cs typeface="Verdana" pitchFamily="34" charset="0"/>
              </a:rPr>
              <a:t>Improving the energy efficiency of buildings and the use of RES (e.g. Thermal, Solar) placing emphasis on the public buildings,</a:t>
            </a:r>
          </a:p>
          <a:p>
            <a:pPr marL="541338" indent="-198438" algn="just">
              <a:lnSpc>
                <a:spcPct val="170000"/>
              </a:lnSpc>
            </a:pPr>
            <a:r>
              <a:rPr lang="en-US" sz="4800" dirty="0" smtClean="0">
                <a:latin typeface="Verdana" pitchFamily="34" charset="0"/>
                <a:ea typeface="Verdana" pitchFamily="34" charset="0"/>
                <a:cs typeface="Verdana" pitchFamily="34" charset="0"/>
              </a:rPr>
              <a:t>Promoting interventions for energy saving, energy efficiency and the use of RES in housing,</a:t>
            </a:r>
          </a:p>
          <a:p>
            <a:pPr marL="541338" indent="-198438" algn="just">
              <a:lnSpc>
                <a:spcPct val="170000"/>
              </a:lnSpc>
            </a:pPr>
            <a:r>
              <a:rPr lang="en-US" sz="4800" dirty="0">
                <a:latin typeface="Verdana" pitchFamily="34" charset="0"/>
                <a:ea typeface="Verdana" pitchFamily="34" charset="0"/>
                <a:cs typeface="Verdana" pitchFamily="34" charset="0"/>
              </a:rPr>
              <a:t>T</a:t>
            </a:r>
            <a:r>
              <a:rPr lang="en-US" sz="4800" dirty="0" smtClean="0">
                <a:latin typeface="Verdana" pitchFamily="34" charset="0"/>
                <a:ea typeface="Verdana" pitchFamily="34" charset="0"/>
                <a:cs typeface="Verdana" pitchFamily="34" charset="0"/>
              </a:rPr>
              <a:t>he construction and completion of clean urban transport projects in the major urban centers,</a:t>
            </a:r>
          </a:p>
          <a:p>
            <a:pPr marL="541338" indent="-198438" algn="just">
              <a:lnSpc>
                <a:spcPct val="170000"/>
              </a:lnSpc>
            </a:pPr>
            <a:r>
              <a:rPr lang="en-US" sz="4800" dirty="0" smtClean="0">
                <a:latin typeface="Verdana" pitchFamily="34" charset="0"/>
                <a:ea typeface="Verdana" pitchFamily="34" charset="0"/>
                <a:cs typeface="Verdana" pitchFamily="34" charset="0"/>
              </a:rPr>
              <a:t>Promoting sustainable urban mobility and its interconnection with the public transport and Strengthening   the soft modes of transport (walking, cycling etc.),</a:t>
            </a:r>
          </a:p>
          <a:p>
            <a:pPr marL="541338" indent="-198438" algn="just">
              <a:lnSpc>
                <a:spcPct val="170000"/>
              </a:lnSpc>
            </a:pPr>
            <a:r>
              <a:rPr lang="en-US" sz="4800" dirty="0" smtClean="0">
                <a:latin typeface="Verdana" pitchFamily="34" charset="0"/>
                <a:ea typeface="Verdana" pitchFamily="34" charset="0"/>
                <a:cs typeface="Verdana" pitchFamily="34" charset="0"/>
              </a:rPr>
              <a:t>Strengthening energy companies from RES,</a:t>
            </a:r>
          </a:p>
          <a:p>
            <a:pPr marL="541338" indent="-198438" algn="just">
              <a:lnSpc>
                <a:spcPct val="170000"/>
              </a:lnSpc>
            </a:pPr>
            <a:r>
              <a:rPr lang="en-US" sz="4800" dirty="0" smtClean="0">
                <a:latin typeface="Verdana" pitchFamily="34" charset="0"/>
                <a:ea typeface="Verdana" pitchFamily="34" charset="0"/>
                <a:cs typeface="Verdana" pitchFamily="34" charset="0"/>
              </a:rPr>
              <a:t>Reinforcing the smart power distribution systems in low and medium voltage,</a:t>
            </a:r>
          </a:p>
          <a:p>
            <a:pPr marL="541338" indent="-198438" algn="just">
              <a:lnSpc>
                <a:spcPct val="170000"/>
              </a:lnSpc>
            </a:pPr>
            <a:r>
              <a:rPr lang="en-US" sz="4800" dirty="0" smtClean="0">
                <a:latin typeface="Verdana" pitchFamily="34" charset="0"/>
                <a:ea typeface="Verdana" pitchFamily="34" charset="0"/>
                <a:cs typeface="Verdana" pitchFamily="34" charset="0"/>
              </a:rPr>
              <a:t>Promoting the cogeneration of high efficiency heat,</a:t>
            </a:r>
          </a:p>
          <a:p>
            <a:pPr marL="541338" indent="-198438" algn="just">
              <a:lnSpc>
                <a:spcPct val="170000"/>
              </a:lnSpc>
            </a:pPr>
            <a:r>
              <a:rPr lang="en-US" sz="4800" dirty="0" smtClean="0">
                <a:latin typeface="Verdana" pitchFamily="34" charset="0"/>
                <a:ea typeface="Verdana" pitchFamily="34" charset="0"/>
                <a:cs typeface="Verdana" pitchFamily="34" charset="0"/>
              </a:rPr>
              <a:t>Promoting the use of RES in Agriculture and Forestry,</a:t>
            </a:r>
          </a:p>
          <a:p>
            <a:pPr marL="541338" indent="-198438" algn="just">
              <a:lnSpc>
                <a:spcPct val="170000"/>
              </a:lnSpc>
            </a:pPr>
            <a:r>
              <a:rPr lang="en-US" sz="4800" dirty="0" smtClean="0">
                <a:latin typeface="Verdana" pitchFamily="34" charset="0"/>
                <a:ea typeface="Verdana" pitchFamily="34" charset="0"/>
                <a:cs typeface="Verdana" pitchFamily="34" charset="0"/>
              </a:rPr>
              <a:t>Enhancing research and development in technologies related to RES, energy saving and energy efficiency,</a:t>
            </a:r>
          </a:p>
          <a:p>
            <a:pPr marL="541338" indent="-198438" algn="just">
              <a:lnSpc>
                <a:spcPct val="170000"/>
              </a:lnSpc>
            </a:pPr>
            <a:r>
              <a:rPr lang="en-US" sz="4800" dirty="0" smtClean="0">
                <a:latin typeface="Verdana" pitchFamily="34" charset="0"/>
                <a:ea typeface="Verdana" pitchFamily="34" charset="0"/>
                <a:cs typeface="Verdana" pitchFamily="34" charset="0"/>
              </a:rPr>
              <a:t>Supporting investments </a:t>
            </a:r>
            <a:r>
              <a:rPr lang="en-US" sz="4800" dirty="0">
                <a:latin typeface="Verdana" pitchFamily="34" charset="0"/>
                <a:ea typeface="Verdana" pitchFamily="34" charset="0"/>
                <a:cs typeface="Verdana" pitchFamily="34" charset="0"/>
              </a:rPr>
              <a:t>c</a:t>
            </a:r>
            <a:r>
              <a:rPr lang="en-US" sz="4800" dirty="0" smtClean="0">
                <a:latin typeface="Verdana" pitchFamily="34" charset="0"/>
                <a:ea typeface="Verdana" pitchFamily="34" charset="0"/>
                <a:cs typeface="Verdana" pitchFamily="34" charset="0"/>
              </a:rPr>
              <a:t>ontributing to the sequestration of carbon dioxide (CO2) through forest management practices and </a:t>
            </a:r>
            <a:r>
              <a:rPr lang="en-US" sz="4800" dirty="0">
                <a:latin typeface="Verdana" pitchFamily="34" charset="0"/>
                <a:ea typeface="Verdana" pitchFamily="34" charset="0"/>
                <a:cs typeface="Verdana" pitchFamily="34" charset="0"/>
              </a:rPr>
              <a:t>reducing the GHG emissions from the agriculture through agro-environmental  practices and other environmental investments in </a:t>
            </a:r>
            <a:r>
              <a:rPr lang="en-US" sz="4800" dirty="0" smtClean="0">
                <a:latin typeface="Verdana" pitchFamily="34" charset="0"/>
                <a:ea typeface="Verdana" pitchFamily="34" charset="0"/>
                <a:cs typeface="Verdana" pitchFamily="34" charset="0"/>
              </a:rPr>
              <a:t>the Agriculture</a:t>
            </a:r>
            <a:r>
              <a:rPr lang="en-US" sz="4800" dirty="0">
                <a:latin typeface="Verdana" pitchFamily="34" charset="0"/>
                <a:ea typeface="Verdana" pitchFamily="34" charset="0"/>
                <a:cs typeface="Verdana" pitchFamily="34" charset="0"/>
              </a:rPr>
              <a:t>.</a:t>
            </a:r>
          </a:p>
          <a:p>
            <a:pPr indent="0" algn="just">
              <a:lnSpc>
                <a:spcPct val="170000"/>
              </a:lnSpc>
              <a:buNone/>
            </a:pPr>
            <a:endParaRPr lang="en-US" sz="4800" dirty="0" smtClean="0">
              <a:latin typeface="Verdana" pitchFamily="34" charset="0"/>
              <a:ea typeface="Verdana" pitchFamily="34" charset="0"/>
              <a:cs typeface="Verdana" pitchFamily="34" charset="0"/>
            </a:endParaRPr>
          </a:p>
          <a:p>
            <a:pPr marL="541338" indent="-198438" algn="just">
              <a:lnSpc>
                <a:spcPct val="170000"/>
              </a:lnSpc>
            </a:pPr>
            <a:r>
              <a:rPr lang="en-US" sz="4800" dirty="0" smtClean="0">
                <a:latin typeface="Verdana" pitchFamily="34" charset="0"/>
                <a:ea typeface="Verdana" pitchFamily="34" charset="0"/>
                <a:cs typeface="Verdana" pitchFamily="34" charset="0"/>
              </a:rPr>
              <a:t> </a:t>
            </a:r>
            <a:endParaRPr lang="en-US" sz="5600" dirty="0" smtClean="0">
              <a:latin typeface="Verdana" pitchFamily="34" charset="0"/>
              <a:ea typeface="Verdana" pitchFamily="34" charset="0"/>
              <a:cs typeface="Verdana" pitchFamily="34" charset="0"/>
            </a:endParaRPr>
          </a:p>
          <a:p>
            <a:pPr indent="12700">
              <a:lnSpc>
                <a:spcPct val="120000"/>
              </a:lnSpc>
              <a:buFont typeface="Wingdings" pitchFamily="2" charset="2"/>
              <a:buChar char="§"/>
            </a:pPr>
            <a:endParaRPr lang="el-GR" sz="5600" dirty="0">
              <a:latin typeface="Verdana" pitchFamily="34" charset="0"/>
              <a:ea typeface="Verdana" pitchFamily="34" charset="0"/>
              <a:cs typeface="Verdana" pitchFamily="34" charset="0"/>
            </a:endParaRPr>
          </a:p>
        </p:txBody>
      </p:sp>
      <p:pic>
        <p:nvPicPr>
          <p:cNvPr id="9" name="Εικόνα 1" descr="Περιγραφή: C:\Users\stzima.EYSPED\Pictures\eysp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311" y="-13573"/>
            <a:ext cx="1224136"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Εικόνα 18" descr="Περιγραφή: D:\MY DOCUMENTS\Οι εικόνες μου\ΥΠΗΡΕΣΙΑΚΑ\ΥΠΕΚΑ logo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6632"/>
            <a:ext cx="864096" cy="4320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3357" y="6413151"/>
            <a:ext cx="503139" cy="3282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_ETP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6381328"/>
            <a:ext cx="385242" cy="40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4236" y="6410819"/>
            <a:ext cx="792286" cy="34883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www.openitcdn2.com/emea.gr/uploads/2013/11/elliniki-proedria-logo-454280-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9429" y="116632"/>
            <a:ext cx="817067" cy="50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2187497"/>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Άποψη">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Αστικό">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2114</TotalTime>
  <Words>2349</Words>
  <Application>Microsoft Office PowerPoint</Application>
  <PresentationFormat>Προβολή στην οθόνη (4:3)</PresentationFormat>
  <Paragraphs>222</Paragraphs>
  <Slides>17</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17</vt:i4>
      </vt:variant>
    </vt:vector>
  </HeadingPairs>
  <TitlesOfParts>
    <vt:vector size="18" baseType="lpstr">
      <vt:lpstr>Θέμα του Office</vt:lpstr>
      <vt:lpstr> THE ENVIRONMENTAL DIMENSION  OF THE COHESION POLICY  2014-2020  IN GREECE </vt:lpstr>
      <vt:lpstr>Environmental Dimension of the Cohesion Policy  2014 -2020 in Greece</vt:lpstr>
      <vt:lpstr>Environmental Dimension of the Cohesion Policy  2014 -2020 in Greece</vt:lpstr>
      <vt:lpstr>Environmental Dimension of the Cohesion Policy  2014 -2020 in Greece</vt:lpstr>
      <vt:lpstr>Environmental Dimension of the Cohesion Policy  2014 -2020 in Greece – Europe 2020 Strategy</vt:lpstr>
      <vt:lpstr>Environmental Dimension of the Cohesion Policy  2014 -2020 in Greece – Europe 2020 Strategy</vt:lpstr>
      <vt:lpstr>Environmental Dimension of the Cohesion Policy  2014 -2020 in Greece – Europe 2020 Strategy</vt:lpstr>
      <vt:lpstr>Environmental Dimension of the Cohesion Policy  2014 -2020 in Greece –Regulation (EU) 1303/2013.</vt:lpstr>
      <vt:lpstr>TO 4: Supporting the shift towards a low carbon  economy in all sectors</vt:lpstr>
      <vt:lpstr>TO 5: Promoting climate change adaptation,  risk prevention and management</vt:lpstr>
      <vt:lpstr>  TO 6: Preserving and protecting the environment  and promoting resource efficiency </vt:lpstr>
      <vt:lpstr>TO 6: Preserving and protecting the environment and  promoting resource efficiency</vt:lpstr>
      <vt:lpstr>TO 6: Preserving and protecting the environment  and promoting resource efficiency</vt:lpstr>
      <vt:lpstr>Sustainable Urban Development – Art. 7 of  the Regulation 1301/2013</vt:lpstr>
      <vt:lpstr>Sustainable Development Principle with reference  to the Art. 8 of the Regulation 1303/2013</vt:lpstr>
      <vt:lpstr>Budgetary Allocation for the TOs 4,5,6</vt:lpstr>
      <vt:lpstr>Παρουσίαση του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ΤΣΑΡΤΣΟΥ ΕΥΑΓΓΕΛΙΑ (Tsartsou Euaggelia)</dc:creator>
  <cp:lastModifiedBy>ΤΣΑΡΤΣΟΥ ΕΥΑΓΓΕΛΙΑ (Tsartsou Euaggelia)</cp:lastModifiedBy>
  <cp:revision>177</cp:revision>
  <cp:lastPrinted>2014-05-13T17:07:13Z</cp:lastPrinted>
  <dcterms:created xsi:type="dcterms:W3CDTF">2014-05-07T12:04:50Z</dcterms:created>
  <dcterms:modified xsi:type="dcterms:W3CDTF">2014-05-14T17:04:42Z</dcterms:modified>
</cp:coreProperties>
</file>