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7" r:id="rId4"/>
    <p:sldId id="261" r:id="rId5"/>
    <p:sldId id="274" r:id="rId6"/>
    <p:sldId id="275" r:id="rId7"/>
    <p:sldId id="260" r:id="rId8"/>
    <p:sldId id="263" r:id="rId9"/>
    <p:sldId id="264" r:id="rId10"/>
    <p:sldId id="265" r:id="rId11"/>
    <p:sldId id="266" r:id="rId12"/>
    <p:sldId id="267" r:id="rId13"/>
    <p:sldId id="283" r:id="rId14"/>
    <p:sldId id="276" r:id="rId15"/>
    <p:sldId id="277" r:id="rId16"/>
    <p:sldId id="268" r:id="rId17"/>
    <p:sldId id="269" r:id="rId18"/>
    <p:sldId id="270" r:id="rId19"/>
    <p:sldId id="271" r:id="rId20"/>
    <p:sldId id="278" r:id="rId21"/>
    <p:sldId id="279" r:id="rId22"/>
    <p:sldId id="280" r:id="rId23"/>
    <p:sldId id="281" r:id="rId24"/>
    <p:sldId id="282" r:id="rId25"/>
    <p:sldId id="272" r:id="rId26"/>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Προεπιλεγμένη ενότητα" id="{5718C80A-493E-4069-9A6E-18D1E49E8697}">
          <p14:sldIdLst>
            <p14:sldId id="256"/>
            <p14:sldId id="258"/>
          </p14:sldIdLst>
        </p14:section>
        <p14:section name="Ενότητα χωρίς τίτλο" id="{D289C14C-62D9-4A70-A659-2A3A34E41959}">
          <p14:sldIdLst>
            <p14:sldId id="257"/>
            <p14:sldId id="261"/>
            <p14:sldId id="274"/>
            <p14:sldId id="275"/>
            <p14:sldId id="260"/>
            <p14:sldId id="263"/>
            <p14:sldId id="264"/>
            <p14:sldId id="265"/>
            <p14:sldId id="266"/>
            <p14:sldId id="267"/>
            <p14:sldId id="276"/>
            <p14:sldId id="277"/>
            <p14:sldId id="268"/>
            <p14:sldId id="269"/>
            <p14:sldId id="270"/>
            <p14:sldId id="271"/>
            <p14:sldId id="278"/>
            <p14:sldId id="279"/>
            <p14:sldId id="280"/>
            <p14:sldId id="281"/>
            <p14:sldId id="282"/>
            <p14:sldId id="27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85339F"/>
    <a:srgbClr val="009242"/>
    <a:srgbClr val="CC6600"/>
    <a:srgbClr val="FF9900"/>
    <a:srgbClr val="B15DC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840" autoAdjust="0"/>
    <p:restoredTop sz="94667" autoAdjust="0"/>
  </p:normalViewPr>
  <p:slideViewPr>
    <p:cSldViewPr>
      <p:cViewPr>
        <p:scale>
          <a:sx n="66" d="100"/>
          <a:sy n="66" d="100"/>
        </p:scale>
        <p:origin x="-462" y="-8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87C797-B440-47C6-B36A-9A76C7E69C6E}"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l-GR"/>
        </a:p>
      </dgm:t>
    </dgm:pt>
    <dgm:pt modelId="{751820CA-DF8B-46BA-8481-DF5A511001C7}">
      <dgm:prSet phldrT="[Κείμενο]" custT="1"/>
      <dgm:spPr>
        <a:solidFill>
          <a:schemeClr val="accent2">
            <a:lumMod val="75000"/>
            <a:alpha val="55000"/>
          </a:schemeClr>
        </a:solidFill>
      </dgm:spPr>
      <dgm:t>
        <a:bodyPr/>
        <a:lstStyle/>
        <a:p>
          <a:endParaRPr lang="en-US" sz="1100" dirty="0" smtClean="0"/>
        </a:p>
        <a:p>
          <a:endParaRPr lang="en-US" sz="1100" dirty="0" smtClean="0"/>
        </a:p>
        <a:p>
          <a:r>
            <a:rPr lang="en-US" sz="1600" b="1" dirty="0" smtClean="0"/>
            <a:t>82</a:t>
          </a:r>
          <a:r>
            <a:rPr lang="en-US" sz="1600" b="1" dirty="0" smtClean="0"/>
            <a:t>% Landfilling</a:t>
          </a:r>
          <a:endParaRPr lang="el-GR" sz="1600" b="1" dirty="0"/>
        </a:p>
      </dgm:t>
    </dgm:pt>
    <dgm:pt modelId="{5A6E0332-F5B4-4D51-9933-278DD905AD8C}" type="parTrans" cxnId="{99C89C45-039F-4FCF-9FFA-1D2C3981B409}">
      <dgm:prSet/>
      <dgm:spPr/>
      <dgm:t>
        <a:bodyPr/>
        <a:lstStyle/>
        <a:p>
          <a:endParaRPr lang="el-GR"/>
        </a:p>
      </dgm:t>
    </dgm:pt>
    <dgm:pt modelId="{2E02F9A8-9ECD-45CB-8EDA-EABD5EFAC22A}" type="sibTrans" cxnId="{99C89C45-039F-4FCF-9FFA-1D2C3981B409}">
      <dgm:prSet/>
      <dgm:spPr/>
      <dgm:t>
        <a:bodyPr/>
        <a:lstStyle/>
        <a:p>
          <a:endParaRPr lang="el-GR"/>
        </a:p>
      </dgm:t>
    </dgm:pt>
    <dgm:pt modelId="{0001EED7-EA94-4548-A089-AA787CC03CBC}">
      <dgm:prSet phldrT="[Κείμενο]" custT="1"/>
      <dgm:spPr>
        <a:solidFill>
          <a:schemeClr val="accent3">
            <a:lumMod val="75000"/>
            <a:alpha val="73000"/>
          </a:schemeClr>
        </a:solidFill>
        <a:ln>
          <a:noFill/>
        </a:ln>
      </dgm:spPr>
      <dgm:t>
        <a:bodyPr/>
        <a:lstStyle/>
        <a:p>
          <a:r>
            <a:rPr lang="en-US" sz="1600" dirty="0" smtClean="0"/>
            <a:t>18</a:t>
          </a:r>
          <a:r>
            <a:rPr lang="en-US" sz="1600" dirty="0" smtClean="0"/>
            <a:t>% </a:t>
          </a:r>
          <a:r>
            <a:rPr lang="en-US" sz="1600" dirty="0" smtClean="0"/>
            <a:t>Recovery</a:t>
          </a:r>
          <a:endParaRPr lang="el-GR" sz="1600" dirty="0"/>
        </a:p>
      </dgm:t>
    </dgm:pt>
    <dgm:pt modelId="{E5E51A2A-56B5-4861-A807-3FDC33821E6F}" type="parTrans" cxnId="{BD025836-8715-4DA2-B907-034A4F2FA638}">
      <dgm:prSet/>
      <dgm:spPr/>
      <dgm:t>
        <a:bodyPr/>
        <a:lstStyle/>
        <a:p>
          <a:endParaRPr lang="el-GR"/>
        </a:p>
      </dgm:t>
    </dgm:pt>
    <dgm:pt modelId="{0B390A2A-FFA6-4657-98FA-5BEDA35B0F30}" type="sibTrans" cxnId="{BD025836-8715-4DA2-B907-034A4F2FA638}">
      <dgm:prSet/>
      <dgm:spPr/>
      <dgm:t>
        <a:bodyPr/>
        <a:lstStyle/>
        <a:p>
          <a:endParaRPr lang="el-GR"/>
        </a:p>
      </dgm:t>
    </dgm:pt>
    <dgm:pt modelId="{9EC6078E-5EFB-4887-9159-B1104680AE94}" type="pres">
      <dgm:prSet presAssocID="{6C87C797-B440-47C6-B36A-9A76C7E69C6E}" presName="Name0" presStyleCnt="0">
        <dgm:presLayoutVars>
          <dgm:chMax val="7"/>
          <dgm:resizeHandles val="exact"/>
        </dgm:presLayoutVars>
      </dgm:prSet>
      <dgm:spPr/>
      <dgm:t>
        <a:bodyPr/>
        <a:lstStyle/>
        <a:p>
          <a:endParaRPr lang="el-GR"/>
        </a:p>
      </dgm:t>
    </dgm:pt>
    <dgm:pt modelId="{851E049C-66B7-4078-AD59-D4BC764D3442}" type="pres">
      <dgm:prSet presAssocID="{6C87C797-B440-47C6-B36A-9A76C7E69C6E}" presName="comp1" presStyleCnt="0"/>
      <dgm:spPr/>
    </dgm:pt>
    <dgm:pt modelId="{2269E635-852B-4686-9526-3BFADF07BC02}" type="pres">
      <dgm:prSet presAssocID="{6C87C797-B440-47C6-B36A-9A76C7E69C6E}" presName="circle1" presStyleLbl="node1" presStyleIdx="0" presStyleCnt="2" custScaleX="137931" custScaleY="86207" custLinFactNeighborX="-1724" custLinFactNeighborY="0"/>
      <dgm:spPr/>
      <dgm:t>
        <a:bodyPr/>
        <a:lstStyle/>
        <a:p>
          <a:endParaRPr lang="el-GR"/>
        </a:p>
      </dgm:t>
    </dgm:pt>
    <dgm:pt modelId="{22565D41-A441-4E63-9335-98C89562F4CE}" type="pres">
      <dgm:prSet presAssocID="{6C87C797-B440-47C6-B36A-9A76C7E69C6E}" presName="c1text" presStyleLbl="node1" presStyleIdx="0" presStyleCnt="2">
        <dgm:presLayoutVars>
          <dgm:bulletEnabled val="1"/>
        </dgm:presLayoutVars>
      </dgm:prSet>
      <dgm:spPr/>
      <dgm:t>
        <a:bodyPr/>
        <a:lstStyle/>
        <a:p>
          <a:endParaRPr lang="el-GR"/>
        </a:p>
      </dgm:t>
    </dgm:pt>
    <dgm:pt modelId="{E453ACEC-8F9B-4DF7-9243-70ECD56C9C76}" type="pres">
      <dgm:prSet presAssocID="{6C87C797-B440-47C6-B36A-9A76C7E69C6E}" presName="comp2" presStyleCnt="0"/>
      <dgm:spPr/>
    </dgm:pt>
    <dgm:pt modelId="{8CD1885E-E320-4DFC-8934-33E70AC9511C}" type="pres">
      <dgm:prSet presAssocID="{6C87C797-B440-47C6-B36A-9A76C7E69C6E}" presName="circle2" presStyleLbl="node1" presStyleIdx="1" presStyleCnt="2" custScaleX="91954" custScaleY="28736" custLinFactNeighborX="-6897" custLinFactNeighborY="13793"/>
      <dgm:spPr/>
      <dgm:t>
        <a:bodyPr/>
        <a:lstStyle/>
        <a:p>
          <a:endParaRPr lang="el-GR"/>
        </a:p>
      </dgm:t>
    </dgm:pt>
    <dgm:pt modelId="{17CEF533-1C23-4568-BD6A-50917275A44D}" type="pres">
      <dgm:prSet presAssocID="{6C87C797-B440-47C6-B36A-9A76C7E69C6E}" presName="c2text" presStyleLbl="node1" presStyleIdx="1" presStyleCnt="2">
        <dgm:presLayoutVars>
          <dgm:bulletEnabled val="1"/>
        </dgm:presLayoutVars>
      </dgm:prSet>
      <dgm:spPr/>
      <dgm:t>
        <a:bodyPr/>
        <a:lstStyle/>
        <a:p>
          <a:endParaRPr lang="el-GR"/>
        </a:p>
      </dgm:t>
    </dgm:pt>
  </dgm:ptLst>
  <dgm:cxnLst>
    <dgm:cxn modelId="{99C89C45-039F-4FCF-9FFA-1D2C3981B409}" srcId="{6C87C797-B440-47C6-B36A-9A76C7E69C6E}" destId="{751820CA-DF8B-46BA-8481-DF5A511001C7}" srcOrd="0" destOrd="0" parTransId="{5A6E0332-F5B4-4D51-9933-278DD905AD8C}" sibTransId="{2E02F9A8-9ECD-45CB-8EDA-EABD5EFAC22A}"/>
    <dgm:cxn modelId="{51AD5215-630B-4BC3-AFA3-511219953CBB}" type="presOf" srcId="{0001EED7-EA94-4548-A089-AA787CC03CBC}" destId="{17CEF533-1C23-4568-BD6A-50917275A44D}" srcOrd="1" destOrd="0" presId="urn:microsoft.com/office/officeart/2005/8/layout/venn2"/>
    <dgm:cxn modelId="{BD025836-8715-4DA2-B907-034A4F2FA638}" srcId="{6C87C797-B440-47C6-B36A-9A76C7E69C6E}" destId="{0001EED7-EA94-4548-A089-AA787CC03CBC}" srcOrd="1" destOrd="0" parTransId="{E5E51A2A-56B5-4861-A807-3FDC33821E6F}" sibTransId="{0B390A2A-FFA6-4657-98FA-5BEDA35B0F30}"/>
    <dgm:cxn modelId="{7CF4AAD6-23CE-4A38-BE98-7769FB8CEB77}" type="presOf" srcId="{6C87C797-B440-47C6-B36A-9A76C7E69C6E}" destId="{9EC6078E-5EFB-4887-9159-B1104680AE94}" srcOrd="0" destOrd="0" presId="urn:microsoft.com/office/officeart/2005/8/layout/venn2"/>
    <dgm:cxn modelId="{233602A2-10F7-4265-B26A-0CB3AED783E4}" type="presOf" srcId="{751820CA-DF8B-46BA-8481-DF5A511001C7}" destId="{22565D41-A441-4E63-9335-98C89562F4CE}" srcOrd="1" destOrd="0" presId="urn:microsoft.com/office/officeart/2005/8/layout/venn2"/>
    <dgm:cxn modelId="{AF0F1F8F-137F-4BE1-915C-B69E6A5948B0}" type="presOf" srcId="{0001EED7-EA94-4548-A089-AA787CC03CBC}" destId="{8CD1885E-E320-4DFC-8934-33E70AC9511C}" srcOrd="0" destOrd="0" presId="urn:microsoft.com/office/officeart/2005/8/layout/venn2"/>
    <dgm:cxn modelId="{6086DAD4-FBD1-4F89-96F6-49AA8716306F}" type="presOf" srcId="{751820CA-DF8B-46BA-8481-DF5A511001C7}" destId="{2269E635-852B-4686-9526-3BFADF07BC02}" srcOrd="0" destOrd="0" presId="urn:microsoft.com/office/officeart/2005/8/layout/venn2"/>
    <dgm:cxn modelId="{CDCBFEBC-B623-4996-B2E8-5E05BEC45F9D}" type="presParOf" srcId="{9EC6078E-5EFB-4887-9159-B1104680AE94}" destId="{851E049C-66B7-4078-AD59-D4BC764D3442}" srcOrd="0" destOrd="0" presId="urn:microsoft.com/office/officeart/2005/8/layout/venn2"/>
    <dgm:cxn modelId="{6C63464D-4D5D-4067-A8D0-D3105F5F1532}" type="presParOf" srcId="{851E049C-66B7-4078-AD59-D4BC764D3442}" destId="{2269E635-852B-4686-9526-3BFADF07BC02}" srcOrd="0" destOrd="0" presId="urn:microsoft.com/office/officeart/2005/8/layout/venn2"/>
    <dgm:cxn modelId="{284E0D09-A4BC-42E4-8611-06A35511ED66}" type="presParOf" srcId="{851E049C-66B7-4078-AD59-D4BC764D3442}" destId="{22565D41-A441-4E63-9335-98C89562F4CE}" srcOrd="1" destOrd="0" presId="urn:microsoft.com/office/officeart/2005/8/layout/venn2"/>
    <dgm:cxn modelId="{81A9E6BB-23E4-42A0-898B-3C1A12B8A008}" type="presParOf" srcId="{9EC6078E-5EFB-4887-9159-B1104680AE94}" destId="{E453ACEC-8F9B-4DF7-9243-70ECD56C9C76}" srcOrd="1" destOrd="0" presId="urn:microsoft.com/office/officeart/2005/8/layout/venn2"/>
    <dgm:cxn modelId="{35CA8D99-216D-467C-AF59-6079FCEFE37A}" type="presParOf" srcId="{E453ACEC-8F9B-4DF7-9243-70ECD56C9C76}" destId="{8CD1885E-E320-4DFC-8934-33E70AC9511C}" srcOrd="0" destOrd="0" presId="urn:microsoft.com/office/officeart/2005/8/layout/venn2"/>
    <dgm:cxn modelId="{57AF7EC9-3329-400D-9236-D4A2CD13D52B}" type="presParOf" srcId="{E453ACEC-8F9B-4DF7-9243-70ECD56C9C76}" destId="{17CEF533-1C23-4568-BD6A-50917275A44D}" srcOrd="1" destOrd="0" presId="urn:microsoft.com/office/officeart/2005/8/layout/ven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87C797-B440-47C6-B36A-9A76C7E69C6E}"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l-GR"/>
        </a:p>
      </dgm:t>
    </dgm:pt>
    <dgm:pt modelId="{751820CA-DF8B-46BA-8481-DF5A511001C7}">
      <dgm:prSet phldrT="[Κείμενο]" custT="1"/>
      <dgm:spPr>
        <a:solidFill>
          <a:schemeClr val="accent3">
            <a:lumMod val="75000"/>
            <a:alpha val="80000"/>
          </a:schemeClr>
        </a:solidFill>
      </dgm:spPr>
      <dgm:t>
        <a:bodyPr/>
        <a:lstStyle/>
        <a:p>
          <a:endParaRPr lang="en-US" sz="1100" dirty="0" smtClean="0"/>
        </a:p>
        <a:p>
          <a:endParaRPr lang="en-US" sz="1100" dirty="0" smtClean="0"/>
        </a:p>
        <a:p>
          <a:r>
            <a:rPr lang="en-US" sz="1600" b="1" dirty="0" smtClean="0"/>
            <a:t>68% Recovery</a:t>
          </a:r>
          <a:endParaRPr lang="el-GR" sz="1600" b="1" dirty="0"/>
        </a:p>
      </dgm:t>
    </dgm:pt>
    <dgm:pt modelId="{5A6E0332-F5B4-4D51-9933-278DD905AD8C}" type="parTrans" cxnId="{99C89C45-039F-4FCF-9FFA-1D2C3981B409}">
      <dgm:prSet/>
      <dgm:spPr/>
      <dgm:t>
        <a:bodyPr/>
        <a:lstStyle/>
        <a:p>
          <a:endParaRPr lang="el-GR"/>
        </a:p>
      </dgm:t>
    </dgm:pt>
    <dgm:pt modelId="{2E02F9A8-9ECD-45CB-8EDA-EABD5EFAC22A}" type="sibTrans" cxnId="{99C89C45-039F-4FCF-9FFA-1D2C3981B409}">
      <dgm:prSet/>
      <dgm:spPr/>
      <dgm:t>
        <a:bodyPr/>
        <a:lstStyle/>
        <a:p>
          <a:endParaRPr lang="el-GR"/>
        </a:p>
      </dgm:t>
    </dgm:pt>
    <dgm:pt modelId="{0001EED7-EA94-4548-A089-AA787CC03CBC}">
      <dgm:prSet phldrT="[Κείμενο]" custT="1"/>
      <dgm:spPr>
        <a:solidFill>
          <a:schemeClr val="accent2">
            <a:lumMod val="60000"/>
            <a:lumOff val="40000"/>
          </a:schemeClr>
        </a:solidFill>
        <a:ln>
          <a:noFill/>
        </a:ln>
      </dgm:spPr>
      <dgm:t>
        <a:bodyPr/>
        <a:lstStyle/>
        <a:p>
          <a:r>
            <a:rPr lang="en-US" sz="1600" b="0" dirty="0" smtClean="0">
              <a:ln>
                <a:noFill/>
              </a:ln>
            </a:rPr>
            <a:t>32% </a:t>
          </a:r>
          <a:r>
            <a:rPr lang="en-US" sz="1600" b="0" dirty="0" err="1" smtClean="0">
              <a:ln>
                <a:noFill/>
              </a:ln>
            </a:rPr>
            <a:t>Landfilling</a:t>
          </a:r>
          <a:endParaRPr lang="el-GR" sz="1600" b="0" dirty="0">
            <a:ln>
              <a:noFill/>
            </a:ln>
          </a:endParaRPr>
        </a:p>
      </dgm:t>
    </dgm:pt>
    <dgm:pt modelId="{E5E51A2A-56B5-4861-A807-3FDC33821E6F}" type="parTrans" cxnId="{BD025836-8715-4DA2-B907-034A4F2FA638}">
      <dgm:prSet/>
      <dgm:spPr/>
      <dgm:t>
        <a:bodyPr/>
        <a:lstStyle/>
        <a:p>
          <a:endParaRPr lang="el-GR"/>
        </a:p>
      </dgm:t>
    </dgm:pt>
    <dgm:pt modelId="{0B390A2A-FFA6-4657-98FA-5BEDA35B0F30}" type="sibTrans" cxnId="{BD025836-8715-4DA2-B907-034A4F2FA638}">
      <dgm:prSet/>
      <dgm:spPr/>
      <dgm:t>
        <a:bodyPr/>
        <a:lstStyle/>
        <a:p>
          <a:endParaRPr lang="el-GR"/>
        </a:p>
      </dgm:t>
    </dgm:pt>
    <dgm:pt modelId="{9EC6078E-5EFB-4887-9159-B1104680AE94}" type="pres">
      <dgm:prSet presAssocID="{6C87C797-B440-47C6-B36A-9A76C7E69C6E}" presName="Name0" presStyleCnt="0">
        <dgm:presLayoutVars>
          <dgm:chMax val="7"/>
          <dgm:resizeHandles val="exact"/>
        </dgm:presLayoutVars>
      </dgm:prSet>
      <dgm:spPr/>
      <dgm:t>
        <a:bodyPr/>
        <a:lstStyle/>
        <a:p>
          <a:endParaRPr lang="el-GR"/>
        </a:p>
      </dgm:t>
    </dgm:pt>
    <dgm:pt modelId="{851E049C-66B7-4078-AD59-D4BC764D3442}" type="pres">
      <dgm:prSet presAssocID="{6C87C797-B440-47C6-B36A-9A76C7E69C6E}" presName="comp1" presStyleCnt="0"/>
      <dgm:spPr/>
    </dgm:pt>
    <dgm:pt modelId="{2269E635-852B-4686-9526-3BFADF07BC02}" type="pres">
      <dgm:prSet presAssocID="{6C87C797-B440-47C6-B36A-9A76C7E69C6E}" presName="circle1" presStyleLbl="node1" presStyleIdx="0" presStyleCnt="2" custScaleX="137931" custScaleY="93103" custLinFactNeighborX="-5172" custLinFactNeighborY="0"/>
      <dgm:spPr/>
      <dgm:t>
        <a:bodyPr/>
        <a:lstStyle/>
        <a:p>
          <a:endParaRPr lang="el-GR"/>
        </a:p>
      </dgm:t>
    </dgm:pt>
    <dgm:pt modelId="{22565D41-A441-4E63-9335-98C89562F4CE}" type="pres">
      <dgm:prSet presAssocID="{6C87C797-B440-47C6-B36A-9A76C7E69C6E}" presName="c1text" presStyleLbl="node1" presStyleIdx="0" presStyleCnt="2">
        <dgm:presLayoutVars>
          <dgm:bulletEnabled val="1"/>
        </dgm:presLayoutVars>
      </dgm:prSet>
      <dgm:spPr/>
      <dgm:t>
        <a:bodyPr/>
        <a:lstStyle/>
        <a:p>
          <a:endParaRPr lang="el-GR"/>
        </a:p>
      </dgm:t>
    </dgm:pt>
    <dgm:pt modelId="{E453ACEC-8F9B-4DF7-9243-70ECD56C9C76}" type="pres">
      <dgm:prSet presAssocID="{6C87C797-B440-47C6-B36A-9A76C7E69C6E}" presName="comp2" presStyleCnt="0"/>
      <dgm:spPr/>
    </dgm:pt>
    <dgm:pt modelId="{8CD1885E-E320-4DFC-8934-33E70AC9511C}" type="pres">
      <dgm:prSet presAssocID="{6C87C797-B440-47C6-B36A-9A76C7E69C6E}" presName="circle2" presStyleLbl="node1" presStyleIdx="1" presStyleCnt="2" custScaleX="105748" custScaleY="64368" custLinFactNeighborX="-4597" custLinFactNeighborY="4023"/>
      <dgm:spPr/>
      <dgm:t>
        <a:bodyPr/>
        <a:lstStyle/>
        <a:p>
          <a:endParaRPr lang="el-GR"/>
        </a:p>
      </dgm:t>
    </dgm:pt>
    <dgm:pt modelId="{17CEF533-1C23-4568-BD6A-50917275A44D}" type="pres">
      <dgm:prSet presAssocID="{6C87C797-B440-47C6-B36A-9A76C7E69C6E}" presName="c2text" presStyleLbl="node1" presStyleIdx="1" presStyleCnt="2">
        <dgm:presLayoutVars>
          <dgm:bulletEnabled val="1"/>
        </dgm:presLayoutVars>
      </dgm:prSet>
      <dgm:spPr/>
      <dgm:t>
        <a:bodyPr/>
        <a:lstStyle/>
        <a:p>
          <a:endParaRPr lang="el-GR"/>
        </a:p>
      </dgm:t>
    </dgm:pt>
  </dgm:ptLst>
  <dgm:cxnLst>
    <dgm:cxn modelId="{CBCC1479-2E0A-4A2A-8601-BE43BF74749E}" type="presOf" srcId="{0001EED7-EA94-4548-A089-AA787CC03CBC}" destId="{17CEF533-1C23-4568-BD6A-50917275A44D}" srcOrd="1" destOrd="0" presId="urn:microsoft.com/office/officeart/2005/8/layout/venn2"/>
    <dgm:cxn modelId="{EC30B8D4-979C-42EF-9944-820FB1660441}" type="presOf" srcId="{751820CA-DF8B-46BA-8481-DF5A511001C7}" destId="{22565D41-A441-4E63-9335-98C89562F4CE}" srcOrd="1" destOrd="0" presId="urn:microsoft.com/office/officeart/2005/8/layout/venn2"/>
    <dgm:cxn modelId="{AB6F237D-1D2C-481E-8B5F-0EA553A9BC6B}" type="presOf" srcId="{751820CA-DF8B-46BA-8481-DF5A511001C7}" destId="{2269E635-852B-4686-9526-3BFADF07BC02}" srcOrd="0" destOrd="0" presId="urn:microsoft.com/office/officeart/2005/8/layout/venn2"/>
    <dgm:cxn modelId="{99C89C45-039F-4FCF-9FFA-1D2C3981B409}" srcId="{6C87C797-B440-47C6-B36A-9A76C7E69C6E}" destId="{751820CA-DF8B-46BA-8481-DF5A511001C7}" srcOrd="0" destOrd="0" parTransId="{5A6E0332-F5B4-4D51-9933-278DD905AD8C}" sibTransId="{2E02F9A8-9ECD-45CB-8EDA-EABD5EFAC22A}"/>
    <dgm:cxn modelId="{BD025836-8715-4DA2-B907-034A4F2FA638}" srcId="{6C87C797-B440-47C6-B36A-9A76C7E69C6E}" destId="{0001EED7-EA94-4548-A089-AA787CC03CBC}" srcOrd="1" destOrd="0" parTransId="{E5E51A2A-56B5-4861-A807-3FDC33821E6F}" sibTransId="{0B390A2A-FFA6-4657-98FA-5BEDA35B0F30}"/>
    <dgm:cxn modelId="{47F45965-EAFB-4C12-BDAD-37B55024EFF9}" type="presOf" srcId="{0001EED7-EA94-4548-A089-AA787CC03CBC}" destId="{8CD1885E-E320-4DFC-8934-33E70AC9511C}" srcOrd="0" destOrd="0" presId="urn:microsoft.com/office/officeart/2005/8/layout/venn2"/>
    <dgm:cxn modelId="{ADB348D9-0AF8-42B8-A7A2-AE26722F2876}" type="presOf" srcId="{6C87C797-B440-47C6-B36A-9A76C7E69C6E}" destId="{9EC6078E-5EFB-4887-9159-B1104680AE94}" srcOrd="0" destOrd="0" presId="urn:microsoft.com/office/officeart/2005/8/layout/venn2"/>
    <dgm:cxn modelId="{ECFA2C00-4B49-4B1B-A6B5-5DC93BC50752}" type="presParOf" srcId="{9EC6078E-5EFB-4887-9159-B1104680AE94}" destId="{851E049C-66B7-4078-AD59-D4BC764D3442}" srcOrd="0" destOrd="0" presId="urn:microsoft.com/office/officeart/2005/8/layout/venn2"/>
    <dgm:cxn modelId="{EB7209B4-0A27-4DED-816A-EA8C5C1A0D2B}" type="presParOf" srcId="{851E049C-66B7-4078-AD59-D4BC764D3442}" destId="{2269E635-852B-4686-9526-3BFADF07BC02}" srcOrd="0" destOrd="0" presId="urn:microsoft.com/office/officeart/2005/8/layout/venn2"/>
    <dgm:cxn modelId="{73D663DE-BF12-4D7D-80DB-37E1C9A72938}" type="presParOf" srcId="{851E049C-66B7-4078-AD59-D4BC764D3442}" destId="{22565D41-A441-4E63-9335-98C89562F4CE}" srcOrd="1" destOrd="0" presId="urn:microsoft.com/office/officeart/2005/8/layout/venn2"/>
    <dgm:cxn modelId="{EF31DDF1-7CA7-4070-B9B8-1B1393C730D8}" type="presParOf" srcId="{9EC6078E-5EFB-4887-9159-B1104680AE94}" destId="{E453ACEC-8F9B-4DF7-9243-70ECD56C9C76}" srcOrd="1" destOrd="0" presId="urn:microsoft.com/office/officeart/2005/8/layout/venn2"/>
    <dgm:cxn modelId="{7B5E41D3-5282-4596-852A-49D1A2414497}" type="presParOf" srcId="{E453ACEC-8F9B-4DF7-9243-70ECD56C9C76}" destId="{8CD1885E-E320-4DFC-8934-33E70AC9511C}" srcOrd="0" destOrd="0" presId="urn:microsoft.com/office/officeart/2005/8/layout/venn2"/>
    <dgm:cxn modelId="{3D32E886-261F-4695-A845-59F964873BA0}" type="presParOf" srcId="{E453ACEC-8F9B-4DF7-9243-70ECD56C9C76}" destId="{17CEF533-1C23-4568-BD6A-50917275A44D}" srcOrd="1" destOrd="0" presId="urn:microsoft.com/office/officeart/2005/8/layout/venn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269E635-852B-4686-9526-3BFADF07BC02}">
      <dsp:nvSpPr>
        <dsp:cNvPr id="0" name=""/>
        <dsp:cNvSpPr/>
      </dsp:nvSpPr>
      <dsp:spPr>
        <a:xfrm>
          <a:off x="72011" y="144014"/>
          <a:ext cx="2880319" cy="1800202"/>
        </a:xfrm>
        <a:prstGeom prst="ellipse">
          <a:avLst/>
        </a:prstGeom>
        <a:solidFill>
          <a:schemeClr val="accent2">
            <a:lumMod val="75000"/>
            <a:alpha val="5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r>
            <a:rPr lang="en-US" sz="1600" b="1" kern="1200" dirty="0" smtClean="0"/>
            <a:t>82</a:t>
          </a:r>
          <a:r>
            <a:rPr lang="en-US" sz="1600" b="1" kern="1200" dirty="0" smtClean="0"/>
            <a:t>% Landfilling</a:t>
          </a:r>
          <a:endParaRPr lang="el-GR" sz="1600" b="1" kern="1200" dirty="0"/>
        </a:p>
      </dsp:txBody>
      <dsp:txXfrm>
        <a:off x="756087" y="279030"/>
        <a:ext cx="1512167" cy="306034"/>
      </dsp:txXfrm>
    </dsp:sp>
    <dsp:sp modelId="{8CD1885E-E320-4DFC-8934-33E70AC9511C}">
      <dsp:nvSpPr>
        <dsp:cNvPr id="0" name=""/>
        <dsp:cNvSpPr/>
      </dsp:nvSpPr>
      <dsp:spPr>
        <a:xfrm>
          <a:off x="720073" y="1296139"/>
          <a:ext cx="1440159" cy="450055"/>
        </a:xfrm>
        <a:prstGeom prst="ellipse">
          <a:avLst/>
        </a:prstGeom>
        <a:solidFill>
          <a:schemeClr val="accent3">
            <a:lumMod val="75000"/>
            <a:alpha val="73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kern="1200" dirty="0" smtClean="0"/>
            <a:t>18</a:t>
          </a:r>
          <a:r>
            <a:rPr lang="en-US" sz="1600" kern="1200" dirty="0" smtClean="0"/>
            <a:t>% </a:t>
          </a:r>
          <a:r>
            <a:rPr lang="en-US" sz="1600" kern="1200" dirty="0" smtClean="0"/>
            <a:t>Recovery</a:t>
          </a:r>
          <a:endParaRPr lang="el-GR" sz="1600" kern="1200" dirty="0"/>
        </a:p>
      </dsp:txBody>
      <dsp:txXfrm>
        <a:off x="930979" y="1408653"/>
        <a:ext cx="1018346" cy="22502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269E635-852B-4686-9526-3BFADF07BC02}">
      <dsp:nvSpPr>
        <dsp:cNvPr id="0" name=""/>
        <dsp:cNvSpPr/>
      </dsp:nvSpPr>
      <dsp:spPr>
        <a:xfrm>
          <a:off x="144025" y="72012"/>
          <a:ext cx="2880319" cy="1944206"/>
        </a:xfrm>
        <a:prstGeom prst="ellipse">
          <a:avLst/>
        </a:prstGeom>
        <a:solidFill>
          <a:schemeClr val="accent3">
            <a:lumMod val="75000"/>
            <a:alpha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r>
            <a:rPr lang="en-US" sz="1600" b="1" kern="1200" dirty="0" smtClean="0"/>
            <a:t>68% Recovery</a:t>
          </a:r>
          <a:endParaRPr lang="el-GR" sz="1600" b="1" kern="1200" dirty="0"/>
        </a:p>
      </dsp:txBody>
      <dsp:txXfrm>
        <a:off x="828100" y="217828"/>
        <a:ext cx="1512167" cy="330515"/>
      </dsp:txXfrm>
    </dsp:sp>
    <dsp:sp modelId="{8CD1885E-E320-4DFC-8934-33E70AC9511C}">
      <dsp:nvSpPr>
        <dsp:cNvPr id="0" name=""/>
        <dsp:cNvSpPr/>
      </dsp:nvSpPr>
      <dsp:spPr>
        <a:xfrm>
          <a:off x="792092" y="864094"/>
          <a:ext cx="1656197" cy="1008114"/>
        </a:xfrm>
        <a:prstGeom prst="ellipse">
          <a:avLst/>
        </a:prstGeom>
        <a:solidFill>
          <a:schemeClr val="accent2">
            <a:lumMod val="60000"/>
            <a:lumOff val="4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b="0" kern="1200" dirty="0" smtClean="0">
              <a:ln>
                <a:noFill/>
              </a:ln>
            </a:rPr>
            <a:t>32% </a:t>
          </a:r>
          <a:r>
            <a:rPr lang="en-US" sz="1600" b="0" kern="1200" dirty="0" err="1" smtClean="0">
              <a:ln>
                <a:noFill/>
              </a:ln>
            </a:rPr>
            <a:t>Landfilling</a:t>
          </a:r>
          <a:endParaRPr lang="el-GR" sz="1600" b="0" kern="1200" dirty="0">
            <a:ln>
              <a:noFill/>
            </a:ln>
          </a:endParaRPr>
        </a:p>
      </dsp:txBody>
      <dsp:txXfrm>
        <a:off x="1034636" y="1116123"/>
        <a:ext cx="1171108" cy="504057"/>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D9B168-1FDF-4DDB-8DD1-E7DD59EB6A00}" type="datetimeFigureOut">
              <a:rPr lang="el-GR" smtClean="0"/>
              <a:pPr/>
              <a:t>14/5/2014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0E350B-9300-4FD3-87EE-075BFB304DC2}" type="slidenum">
              <a:rPr lang="el-GR" smtClean="0"/>
              <a:pPr/>
              <a:t>‹#›</a:t>
            </a:fld>
            <a:endParaRPr lang="el-GR"/>
          </a:p>
        </p:txBody>
      </p:sp>
    </p:spTree>
    <p:extLst>
      <p:ext uri="{BB962C8B-B14F-4D97-AF65-F5344CB8AC3E}">
        <p14:creationId xmlns="" xmlns:p14="http://schemas.microsoft.com/office/powerpoint/2010/main" val="1390168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180E350B-9300-4FD3-87EE-075BFB304DC2}" type="slidenum">
              <a:rPr lang="el-GR" smtClean="0"/>
              <a:pPr/>
              <a:t>1</a:t>
            </a:fld>
            <a:endParaRPr lang="el-GR"/>
          </a:p>
        </p:txBody>
      </p:sp>
    </p:spTree>
    <p:extLst>
      <p:ext uri="{BB962C8B-B14F-4D97-AF65-F5344CB8AC3E}">
        <p14:creationId xmlns="" xmlns:p14="http://schemas.microsoft.com/office/powerpoint/2010/main" val="196505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180E350B-9300-4FD3-87EE-075BFB304DC2}" type="slidenum">
              <a:rPr lang="el-GR" smtClean="0"/>
              <a:pPr/>
              <a:t>2</a:t>
            </a:fld>
            <a:endParaRPr lang="el-GR"/>
          </a:p>
        </p:txBody>
      </p:sp>
    </p:spTree>
    <p:extLst>
      <p:ext uri="{BB962C8B-B14F-4D97-AF65-F5344CB8AC3E}">
        <p14:creationId xmlns="" xmlns:p14="http://schemas.microsoft.com/office/powerpoint/2010/main" val="196505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fld id="{CC5C3AFE-8102-435A-9EF1-18AE5F4C3229}" type="datetimeFigureOut">
              <a:rPr lang="el-GR" smtClean="0"/>
              <a:pPr/>
              <a:t>14/5/2014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9851A66C-8055-487E-8F86-366547CAD2FA}" type="slidenum">
              <a:rPr lang="el-GR" smtClean="0"/>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CC5C3AFE-8102-435A-9EF1-18AE5F4C3229}" type="datetimeFigureOut">
              <a:rPr lang="el-GR" smtClean="0"/>
              <a:pPr/>
              <a:t>14/5/2014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9851A66C-8055-487E-8F86-366547CAD2FA}"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CC5C3AFE-8102-435A-9EF1-18AE5F4C3229}" type="datetimeFigureOut">
              <a:rPr lang="el-GR" smtClean="0"/>
              <a:pPr/>
              <a:t>14/5/2014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9851A66C-8055-487E-8F86-366547CAD2FA}"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CC5C3AFE-8102-435A-9EF1-18AE5F4C3229}" type="datetimeFigureOut">
              <a:rPr lang="el-GR" smtClean="0"/>
              <a:pPr/>
              <a:t>14/5/2014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9851A66C-8055-487E-8F86-366547CAD2FA}"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CC5C3AFE-8102-435A-9EF1-18AE5F4C3229}" type="datetimeFigureOut">
              <a:rPr lang="el-GR" smtClean="0"/>
              <a:pPr/>
              <a:t>14/5/2014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9851A66C-8055-487E-8F86-366547CAD2FA}" type="slidenum">
              <a:rPr lang="el-GR" smtClean="0"/>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fld id="{CC5C3AFE-8102-435A-9EF1-18AE5F4C3229}" type="datetimeFigureOut">
              <a:rPr lang="el-GR" smtClean="0"/>
              <a:pPr/>
              <a:t>14/5/2014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9851A66C-8055-487E-8F86-366547CAD2FA}"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fld id="{CC5C3AFE-8102-435A-9EF1-18AE5F4C3229}" type="datetimeFigureOut">
              <a:rPr lang="el-GR" smtClean="0"/>
              <a:pPr/>
              <a:t>14/5/2014</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9851A66C-8055-487E-8F86-366547CAD2FA}"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fld id="{CC5C3AFE-8102-435A-9EF1-18AE5F4C3229}" type="datetimeFigureOut">
              <a:rPr lang="el-GR" smtClean="0"/>
              <a:pPr/>
              <a:t>14/5/2014</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9851A66C-8055-487E-8F86-366547CAD2FA}"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CC5C3AFE-8102-435A-9EF1-18AE5F4C3229}" type="datetimeFigureOut">
              <a:rPr lang="el-GR" smtClean="0"/>
              <a:pPr/>
              <a:t>14/5/2014</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9851A66C-8055-487E-8F86-366547CAD2FA}"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CC5C3AFE-8102-435A-9EF1-18AE5F4C3229}" type="datetimeFigureOut">
              <a:rPr lang="el-GR" smtClean="0"/>
              <a:pPr/>
              <a:t>14/5/2014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9851A66C-8055-487E-8F86-366547CAD2FA}"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CC5C3AFE-8102-435A-9EF1-18AE5F4C3229}" type="datetimeFigureOut">
              <a:rPr lang="el-GR" smtClean="0"/>
              <a:pPr/>
              <a:t>14/5/2014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9851A66C-8055-487E-8F86-366547CAD2FA}" type="slidenum">
              <a:rPr lang="el-GR" smtClean="0"/>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5C3AFE-8102-435A-9EF1-18AE5F4C3229}" type="datetimeFigureOut">
              <a:rPr lang="el-GR" smtClean="0"/>
              <a:pPr/>
              <a:t>14/5/2014</a:t>
            </a:fld>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51A66C-8055-487E-8F86-366547CAD2FA}"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20.jpeg"/><Relationship Id="rId4" Type="http://schemas.openxmlformats.org/officeDocument/2006/relationships/image" Target="../media/image19.jpeg"/></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opesdAopsi.jpg"/>
          <p:cNvPicPr>
            <a:picLocks noChangeAspect="1"/>
          </p:cNvPicPr>
          <p:nvPr/>
        </p:nvPicPr>
        <p:blipFill>
          <a:blip r:embed="rId3" cstate="print"/>
          <a:stretch>
            <a:fillRect/>
          </a:stretch>
        </p:blipFill>
        <p:spPr>
          <a:xfrm>
            <a:off x="-28606" y="0"/>
            <a:ext cx="9144000" cy="66693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Τίτλος 8"/>
          <p:cNvSpPr>
            <a:spLocks noGrp="1"/>
          </p:cNvSpPr>
          <p:nvPr>
            <p:ph type="title"/>
          </p:nvPr>
        </p:nvSpPr>
        <p:spPr>
          <a:xfrm>
            <a:off x="440427" y="1340768"/>
            <a:ext cx="8229600" cy="3312368"/>
          </a:xfrm>
        </p:spPr>
        <p:txBody>
          <a:bodyPr>
            <a:normAutofit/>
          </a:bodyPr>
          <a:lstStyle/>
          <a:p>
            <a:pPr>
              <a:lnSpc>
                <a:spcPct val="150000"/>
              </a:lnSpc>
            </a:pPr>
            <a:r>
              <a:rPr lang="en-US" sz="2700" b="1" dirty="0">
                <a:solidFill>
                  <a:srgbClr val="002060"/>
                </a:solidFill>
              </a:rPr>
              <a:t>ENEA- MA Plenary </a:t>
            </a:r>
            <a:r>
              <a:rPr lang="en-US" sz="2700" b="1" dirty="0" smtClean="0">
                <a:solidFill>
                  <a:srgbClr val="002060"/>
                </a:solidFill>
              </a:rPr>
              <a:t>Meeting - Athens</a:t>
            </a:r>
            <a:r>
              <a:rPr lang="en-US" sz="2700" b="1" dirty="0">
                <a:solidFill>
                  <a:srgbClr val="002060"/>
                </a:solidFill>
              </a:rPr>
              <a:t>, </a:t>
            </a:r>
            <a:r>
              <a:rPr lang="en-US" sz="2700" b="1" dirty="0" smtClean="0">
                <a:solidFill>
                  <a:srgbClr val="002060"/>
                </a:solidFill>
              </a:rPr>
              <a:t>15</a:t>
            </a:r>
            <a:r>
              <a:rPr lang="en-US" sz="2700" b="1" baseline="30000" dirty="0" smtClean="0">
                <a:solidFill>
                  <a:srgbClr val="002060"/>
                </a:solidFill>
              </a:rPr>
              <a:t>th</a:t>
            </a:r>
            <a:r>
              <a:rPr lang="en-US" sz="2700" b="1" dirty="0" smtClean="0">
                <a:solidFill>
                  <a:srgbClr val="002060"/>
                </a:solidFill>
              </a:rPr>
              <a:t> May 2014</a:t>
            </a:r>
            <a:r>
              <a:rPr lang="en-US" sz="1000" b="1" dirty="0" smtClean="0"/>
              <a:t>   </a:t>
            </a:r>
            <a:r>
              <a:rPr lang="en-US" sz="3400" b="1" dirty="0" smtClean="0"/>
              <a:t/>
            </a:r>
            <a:br>
              <a:rPr lang="en-US" sz="3400" b="1" dirty="0" smtClean="0"/>
            </a:br>
            <a:r>
              <a:rPr lang="en-US" sz="3100" b="1" dirty="0">
                <a:solidFill>
                  <a:srgbClr val="009242"/>
                </a:solidFill>
              </a:rPr>
              <a:t>“</a:t>
            </a:r>
            <a:r>
              <a:rPr lang="en-US" sz="3100" b="1" dirty="0" smtClean="0">
                <a:solidFill>
                  <a:srgbClr val="009242"/>
                </a:solidFill>
              </a:rPr>
              <a:t>ENVIRONMENTAL </a:t>
            </a:r>
            <a:r>
              <a:rPr lang="en-US" sz="3100" b="1" dirty="0">
                <a:solidFill>
                  <a:srgbClr val="009242"/>
                </a:solidFill>
              </a:rPr>
              <a:t>POLICY – SUCCESSES &amp; </a:t>
            </a:r>
            <a:r>
              <a:rPr lang="en-US" sz="3100" b="1" dirty="0" smtClean="0">
                <a:solidFill>
                  <a:srgbClr val="009242"/>
                </a:solidFill>
              </a:rPr>
              <a:t>CHALLENGES”</a:t>
            </a:r>
            <a:endParaRPr lang="el-GR" sz="3100" b="1" dirty="0">
              <a:solidFill>
                <a:srgbClr val="009242"/>
              </a:solidFill>
            </a:endParaRPr>
          </a:p>
        </p:txBody>
      </p:sp>
      <p:sp>
        <p:nvSpPr>
          <p:cNvPr id="10" name="Θέση περιεχομένου 9"/>
          <p:cNvSpPr>
            <a:spLocks noGrp="1"/>
          </p:cNvSpPr>
          <p:nvPr>
            <p:ph idx="1"/>
          </p:nvPr>
        </p:nvSpPr>
        <p:spPr>
          <a:xfrm>
            <a:off x="428594" y="4149080"/>
            <a:ext cx="8229600" cy="1617043"/>
          </a:xfrm>
        </p:spPr>
        <p:txBody>
          <a:bodyPr>
            <a:normAutofit fontScale="92500" lnSpcReduction="20000"/>
          </a:bodyPr>
          <a:lstStyle/>
          <a:p>
            <a:pPr marL="0" indent="0" algn="ctr">
              <a:buNone/>
            </a:pPr>
            <a:r>
              <a:rPr lang="en-US" sz="3000" b="1" dirty="0" err="1" smtClean="0">
                <a:solidFill>
                  <a:srgbClr val="0070C0"/>
                </a:solidFill>
              </a:rPr>
              <a:t>Nikolaos</a:t>
            </a:r>
            <a:r>
              <a:rPr lang="en-US" sz="3000" b="1" dirty="0" smtClean="0">
                <a:solidFill>
                  <a:srgbClr val="0070C0"/>
                </a:solidFill>
              </a:rPr>
              <a:t> </a:t>
            </a:r>
            <a:r>
              <a:rPr lang="en-US" sz="3000" b="1" dirty="0" err="1" smtClean="0">
                <a:solidFill>
                  <a:srgbClr val="0070C0"/>
                </a:solidFill>
              </a:rPr>
              <a:t>Mamalougas</a:t>
            </a:r>
            <a:endParaRPr lang="en-US" sz="3000" b="1" dirty="0" smtClean="0">
              <a:solidFill>
                <a:srgbClr val="0070C0"/>
              </a:solidFill>
            </a:endParaRPr>
          </a:p>
          <a:p>
            <a:pPr marL="0" indent="0" algn="ctr">
              <a:buNone/>
            </a:pPr>
            <a:r>
              <a:rPr lang="en-US" sz="3000" b="1" dirty="0" smtClean="0">
                <a:solidFill>
                  <a:srgbClr val="0070C0"/>
                </a:solidFill>
              </a:rPr>
              <a:t>Head of Managing Authority</a:t>
            </a:r>
          </a:p>
          <a:p>
            <a:pPr marL="0" indent="0" algn="ctr">
              <a:buNone/>
            </a:pPr>
            <a:r>
              <a:rPr lang="en-US" sz="2800" b="1" dirty="0">
                <a:solidFill>
                  <a:srgbClr val="0070C0"/>
                </a:solidFill>
              </a:rPr>
              <a:t>“Operational </a:t>
            </a:r>
            <a:r>
              <a:rPr lang="en-US" sz="2800" b="1" dirty="0" err="1" smtClean="0">
                <a:solidFill>
                  <a:srgbClr val="0070C0"/>
                </a:solidFill>
              </a:rPr>
              <a:t>Programme</a:t>
            </a:r>
            <a:r>
              <a:rPr lang="en-US" sz="2800" b="1" dirty="0" smtClean="0">
                <a:solidFill>
                  <a:srgbClr val="0070C0"/>
                </a:solidFill>
              </a:rPr>
              <a:t> </a:t>
            </a:r>
            <a:r>
              <a:rPr lang="en-US" sz="2800" b="1" dirty="0">
                <a:solidFill>
                  <a:srgbClr val="0070C0"/>
                </a:solidFill>
              </a:rPr>
              <a:t>for the Environment, Energy &amp; Climate Change”</a:t>
            </a:r>
            <a:endParaRPr lang="el-GR" sz="2800" b="1" dirty="0">
              <a:solidFill>
                <a:srgbClr val="0070C0"/>
              </a:solidFill>
            </a:endParaRPr>
          </a:p>
          <a:p>
            <a:pPr marL="0" indent="0" algn="ctr">
              <a:buNone/>
            </a:pPr>
            <a:endParaRPr lang="el-GR" sz="3000" b="1" dirty="0">
              <a:solidFill>
                <a:srgbClr val="0070C0"/>
              </a:solidFill>
            </a:endParaRPr>
          </a:p>
        </p:txBody>
      </p:sp>
      <p:pic>
        <p:nvPicPr>
          <p:cNvPr id="1026"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389200" y="404664"/>
            <a:ext cx="968296" cy="6480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36512" y="44624"/>
            <a:ext cx="9144000" cy="6858000"/>
          </a:xfrm>
        </p:spPr>
      </p:pic>
      <p:sp>
        <p:nvSpPr>
          <p:cNvPr id="7" name="TextBox 6"/>
          <p:cNvSpPr txBox="1"/>
          <p:nvPr/>
        </p:nvSpPr>
        <p:spPr>
          <a:xfrm>
            <a:off x="446816" y="315233"/>
            <a:ext cx="8373656" cy="1708160"/>
          </a:xfrm>
          <a:prstGeom prst="rect">
            <a:avLst/>
          </a:prstGeom>
          <a:noFill/>
        </p:spPr>
        <p:txBody>
          <a:bodyPr wrap="square" rtlCol="0">
            <a:spAutoFit/>
          </a:bodyPr>
          <a:lstStyle/>
          <a:p>
            <a:pPr algn="ctr"/>
            <a:r>
              <a:rPr lang="en-US" sz="3500" b="1" dirty="0" smtClean="0">
                <a:solidFill>
                  <a:schemeClr val="accent2">
                    <a:lumMod val="75000"/>
                  </a:schemeClr>
                </a:solidFill>
                <a:ea typeface="+mj-ea"/>
                <a:cs typeface="+mj-cs"/>
              </a:rPr>
              <a:t>4. Atmospheric Environment Protection – Climate Change Confrontation – Renewable  Energy Sources </a:t>
            </a:r>
          </a:p>
        </p:txBody>
      </p:sp>
      <p:sp>
        <p:nvSpPr>
          <p:cNvPr id="8" name="TextBox 7"/>
          <p:cNvSpPr txBox="1"/>
          <p:nvPr/>
        </p:nvSpPr>
        <p:spPr>
          <a:xfrm>
            <a:off x="467544" y="2056780"/>
            <a:ext cx="8280920" cy="3970318"/>
          </a:xfrm>
          <a:prstGeom prst="rect">
            <a:avLst/>
          </a:prstGeom>
          <a:noFill/>
        </p:spPr>
        <p:txBody>
          <a:bodyPr wrap="square" rtlCol="0">
            <a:spAutoFit/>
          </a:bodyPr>
          <a:lstStyle/>
          <a:p>
            <a:pPr marL="342900" indent="-342900">
              <a:lnSpc>
                <a:spcPct val="150000"/>
              </a:lnSpc>
              <a:buFont typeface="Wingdings" pitchFamily="2" charset="2"/>
              <a:buChar char="v"/>
            </a:pPr>
            <a:r>
              <a:rPr lang="en-US" sz="2400" dirty="0" smtClean="0"/>
              <a:t>Extension of subway fixed rail transportation means (METRO)</a:t>
            </a:r>
          </a:p>
          <a:p>
            <a:pPr marL="342900" indent="-342900">
              <a:lnSpc>
                <a:spcPct val="150000"/>
              </a:lnSpc>
              <a:buFont typeface="Wingdings" pitchFamily="2" charset="2"/>
              <a:buChar char="v"/>
            </a:pPr>
            <a:r>
              <a:rPr lang="en-US" sz="2400" dirty="0" smtClean="0"/>
              <a:t>Bioclimatic upgrading of public open spaces in urban areas and in public buildings</a:t>
            </a:r>
          </a:p>
          <a:p>
            <a:pPr marL="342900" indent="-342900">
              <a:lnSpc>
                <a:spcPct val="150000"/>
              </a:lnSpc>
              <a:buFont typeface="Wingdings" pitchFamily="2" charset="2"/>
              <a:buChar char="v"/>
            </a:pPr>
            <a:r>
              <a:rPr lang="en-US" sz="2400" dirty="0" smtClean="0"/>
              <a:t>Promotion of Renewable Energy Sources</a:t>
            </a:r>
          </a:p>
          <a:p>
            <a:pPr marL="342900" indent="-342900">
              <a:lnSpc>
                <a:spcPct val="150000"/>
              </a:lnSpc>
              <a:buFont typeface="Wingdings" pitchFamily="2" charset="2"/>
              <a:buChar char="v"/>
            </a:pPr>
            <a:r>
              <a:rPr lang="en-US" sz="2400" dirty="0" smtClean="0"/>
              <a:t>Monitoring and recording of atmospheric pollution and noise</a:t>
            </a:r>
          </a:p>
          <a:p>
            <a:pPr marL="342900" indent="-342900">
              <a:lnSpc>
                <a:spcPct val="150000"/>
              </a:lnSpc>
              <a:buFont typeface="Wingdings" pitchFamily="2" charset="2"/>
              <a:buChar char="v"/>
            </a:pPr>
            <a:r>
              <a:rPr lang="en-US" sz="2400" dirty="0" smtClean="0"/>
              <a:t>Elaboration of Studies on Climate Change impacts and adaptation</a:t>
            </a:r>
            <a:endParaRPr lang="en-US" sz="2400" dirty="0"/>
          </a:p>
        </p:txBody>
      </p:sp>
    </p:spTree>
    <p:extLst>
      <p:ext uri="{BB962C8B-B14F-4D97-AF65-F5344CB8AC3E}">
        <p14:creationId xmlns="" xmlns:p14="http://schemas.microsoft.com/office/powerpoint/2010/main" val="84689489"/>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61644" y="-99392"/>
            <a:ext cx="9144000" cy="6858000"/>
          </a:xfrm>
        </p:spPr>
      </p:pic>
      <p:sp>
        <p:nvSpPr>
          <p:cNvPr id="7" name="TextBox 6"/>
          <p:cNvSpPr txBox="1"/>
          <p:nvPr/>
        </p:nvSpPr>
        <p:spPr>
          <a:xfrm>
            <a:off x="446816" y="315233"/>
            <a:ext cx="8373656" cy="1169551"/>
          </a:xfrm>
          <a:prstGeom prst="rect">
            <a:avLst/>
          </a:prstGeom>
          <a:noFill/>
        </p:spPr>
        <p:txBody>
          <a:bodyPr wrap="square" rtlCol="0">
            <a:spAutoFit/>
          </a:bodyPr>
          <a:lstStyle/>
          <a:p>
            <a:pPr algn="ctr"/>
            <a:r>
              <a:rPr lang="en-US" sz="3500" b="1" dirty="0" smtClean="0">
                <a:solidFill>
                  <a:srgbClr val="85339F"/>
                </a:solidFill>
                <a:ea typeface="+mj-ea"/>
                <a:cs typeface="+mj-cs"/>
              </a:rPr>
              <a:t>5. Prevention and Management of Environmental Risks</a:t>
            </a:r>
          </a:p>
        </p:txBody>
      </p:sp>
      <p:sp>
        <p:nvSpPr>
          <p:cNvPr id="8" name="TextBox 7"/>
          <p:cNvSpPr txBox="1"/>
          <p:nvPr/>
        </p:nvSpPr>
        <p:spPr>
          <a:xfrm>
            <a:off x="492531" y="1724615"/>
            <a:ext cx="8280920" cy="1754326"/>
          </a:xfrm>
          <a:prstGeom prst="rect">
            <a:avLst/>
          </a:prstGeom>
          <a:noFill/>
        </p:spPr>
        <p:txBody>
          <a:bodyPr wrap="square" rtlCol="0">
            <a:spAutoFit/>
          </a:bodyPr>
          <a:lstStyle/>
          <a:p>
            <a:pPr marL="342900" indent="-342900">
              <a:lnSpc>
                <a:spcPct val="150000"/>
              </a:lnSpc>
              <a:buFont typeface="Wingdings" pitchFamily="2" charset="2"/>
              <a:buChar char="v"/>
            </a:pPr>
            <a:r>
              <a:rPr lang="en-US" sz="2400" dirty="0" smtClean="0"/>
              <a:t>Construction of Flood protection projects</a:t>
            </a:r>
          </a:p>
          <a:p>
            <a:pPr marL="342900" indent="-342900">
              <a:lnSpc>
                <a:spcPct val="150000"/>
              </a:lnSpc>
              <a:buFont typeface="Wingdings" pitchFamily="2" charset="2"/>
              <a:buChar char="v"/>
            </a:pPr>
            <a:r>
              <a:rPr lang="en-US" sz="2400" dirty="0" smtClean="0"/>
              <a:t>Increase of the capacity for civil protection infrastructure and services</a:t>
            </a:r>
            <a:endParaRPr lang="en-US" sz="2400" dirty="0"/>
          </a:p>
        </p:txBody>
      </p:sp>
    </p:spTree>
    <p:extLst>
      <p:ext uri="{BB962C8B-B14F-4D97-AF65-F5344CB8AC3E}">
        <p14:creationId xmlns="" xmlns:p14="http://schemas.microsoft.com/office/powerpoint/2010/main" val="2430032893"/>
      </p:ext>
    </p:extLst>
  </p:cSld>
  <p:clrMapOvr>
    <a:masterClrMapping/>
  </p:clrMapOvr>
  <mc:AlternateContent xmlns:mc="http://schemas.openxmlformats.org/markup-compatibility/2006">
    <mc:Choice xmlns=""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0" y="33523"/>
            <a:ext cx="9110214" cy="6923869"/>
          </a:xfrm>
        </p:spPr>
      </p:pic>
      <p:sp>
        <p:nvSpPr>
          <p:cNvPr id="5" name="Τίτλος 4"/>
          <p:cNvSpPr>
            <a:spLocks noGrp="1"/>
          </p:cNvSpPr>
          <p:nvPr>
            <p:ph type="title"/>
          </p:nvPr>
        </p:nvSpPr>
        <p:spPr>
          <a:xfrm>
            <a:off x="0" y="0"/>
            <a:ext cx="9144000" cy="1484784"/>
          </a:xfrm>
        </p:spPr>
        <p:txBody>
          <a:bodyPr>
            <a:normAutofit/>
          </a:bodyPr>
          <a:lstStyle/>
          <a:p>
            <a:r>
              <a:rPr lang="en-US" sz="3900" b="1" dirty="0" smtClean="0">
                <a:solidFill>
                  <a:srgbClr val="0070C0"/>
                </a:solidFill>
              </a:rPr>
              <a:t>Major Challenges during Programming  Period 2014- 2020</a:t>
            </a:r>
            <a:endParaRPr lang="el-GR" sz="3900" dirty="0">
              <a:solidFill>
                <a:schemeClr val="accent6">
                  <a:lumMod val="75000"/>
                </a:schemeClr>
              </a:solidFill>
            </a:endParaRPr>
          </a:p>
        </p:txBody>
      </p:sp>
      <p:sp>
        <p:nvSpPr>
          <p:cNvPr id="2" name="Ορθογώνιο 1"/>
          <p:cNvSpPr/>
          <p:nvPr/>
        </p:nvSpPr>
        <p:spPr>
          <a:xfrm>
            <a:off x="2016224" y="1393934"/>
            <a:ext cx="5148064" cy="553998"/>
          </a:xfrm>
          <a:prstGeom prst="rect">
            <a:avLst/>
          </a:prstGeom>
        </p:spPr>
        <p:txBody>
          <a:bodyPr wrap="square">
            <a:spAutoFit/>
          </a:bodyPr>
          <a:lstStyle/>
          <a:p>
            <a:r>
              <a:rPr lang="en-US" sz="3000" b="1" dirty="0" smtClean="0"/>
              <a:t>. </a:t>
            </a:r>
            <a:endParaRPr lang="el-GR" sz="3000" dirty="0"/>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13" name="Ορθογώνιο 12"/>
          <p:cNvSpPr/>
          <p:nvPr/>
        </p:nvSpPr>
        <p:spPr>
          <a:xfrm>
            <a:off x="-252536" y="4725144"/>
            <a:ext cx="9396536" cy="461665"/>
          </a:xfrm>
          <a:prstGeom prst="rect">
            <a:avLst/>
          </a:prstGeom>
        </p:spPr>
        <p:txBody>
          <a:bodyPr wrap="square">
            <a:spAutoFit/>
          </a:bodyPr>
          <a:lstStyle/>
          <a:p>
            <a:r>
              <a:rPr lang="en-US" sz="2400" dirty="0" smtClean="0"/>
              <a:t> </a:t>
            </a:r>
            <a:endParaRPr lang="el-GR" sz="2400" dirty="0"/>
          </a:p>
        </p:txBody>
      </p:sp>
      <p:sp>
        <p:nvSpPr>
          <p:cNvPr id="16" name="TextBox 15"/>
          <p:cNvSpPr txBox="1"/>
          <p:nvPr/>
        </p:nvSpPr>
        <p:spPr>
          <a:xfrm>
            <a:off x="0" y="4235956"/>
            <a:ext cx="9144000" cy="461665"/>
          </a:xfrm>
          <a:prstGeom prst="rect">
            <a:avLst/>
          </a:prstGeom>
          <a:solidFill>
            <a:schemeClr val="bg1">
              <a:alpha val="91000"/>
            </a:schemeClr>
          </a:solidFill>
        </p:spPr>
        <p:txBody>
          <a:bodyPr wrap="square" rtlCol="0">
            <a:spAutoFit/>
          </a:bodyPr>
          <a:lstStyle/>
          <a:p>
            <a:endParaRPr lang="el-GR" sz="2400" dirty="0"/>
          </a:p>
        </p:txBody>
      </p:sp>
      <p:grpSp>
        <p:nvGrpSpPr>
          <p:cNvPr id="10" name="Ομάδα 5"/>
          <p:cNvGrpSpPr/>
          <p:nvPr/>
        </p:nvGrpSpPr>
        <p:grpSpPr>
          <a:xfrm>
            <a:off x="467544" y="1412776"/>
            <a:ext cx="7992888" cy="1283657"/>
            <a:chOff x="413641" y="27682"/>
            <a:chExt cx="5790983" cy="923617"/>
          </a:xfrm>
          <a:scene3d>
            <a:camera prst="orthographicFront"/>
            <a:lightRig rig="flat" dir="t"/>
          </a:scene3d>
        </p:grpSpPr>
        <p:sp>
          <p:nvSpPr>
            <p:cNvPr id="14" name="Στρογγυλεμένο ορθογώνιο 7"/>
            <p:cNvSpPr/>
            <p:nvPr/>
          </p:nvSpPr>
          <p:spPr>
            <a:xfrm>
              <a:off x="413641" y="27682"/>
              <a:ext cx="5790983" cy="923617"/>
            </a:xfrm>
            <a:prstGeom prst="roundRect">
              <a:avLst/>
            </a:prstGeom>
            <a:sp3d prstMaterial="dkEdge">
              <a:bevelT w="8200" h="38100"/>
            </a:sp3d>
          </p:spPr>
          <p:style>
            <a:lnRef idx="0">
              <a:schemeClr val="lt1">
                <a:hueOff val="0"/>
                <a:satOff val="0"/>
                <a:lumOff val="0"/>
                <a:alphaOff val="0"/>
              </a:schemeClr>
            </a:lnRef>
            <a:fillRef idx="2">
              <a:schemeClr val="accent1">
                <a:shade val="80000"/>
                <a:hueOff val="0"/>
                <a:satOff val="0"/>
                <a:lumOff val="0"/>
                <a:alphaOff val="0"/>
              </a:schemeClr>
            </a:fillRef>
            <a:effectRef idx="1">
              <a:schemeClr val="accent1">
                <a:shade val="80000"/>
                <a:hueOff val="0"/>
                <a:satOff val="0"/>
                <a:lumOff val="0"/>
                <a:alphaOff val="0"/>
              </a:schemeClr>
            </a:effectRef>
            <a:fontRef idx="minor">
              <a:schemeClr val="dk1"/>
            </a:fontRef>
          </p:style>
        </p:sp>
        <p:sp>
          <p:nvSpPr>
            <p:cNvPr id="15" name="Στρογγυλεμένο ορθογώνιο 4"/>
            <p:cNvSpPr/>
            <p:nvPr/>
          </p:nvSpPr>
          <p:spPr>
            <a:xfrm>
              <a:off x="458728" y="72769"/>
              <a:ext cx="5700809" cy="833443"/>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219099" tIns="0" rIns="219099" bIns="0" numCol="1" spcCol="1270" anchor="ctr" anchorCtr="0">
              <a:noAutofit/>
            </a:bodyPr>
            <a:lstStyle/>
            <a:p>
              <a:pPr lvl="0" algn="ctr" defTabSz="844550" rtl="0">
                <a:lnSpc>
                  <a:spcPct val="90000"/>
                </a:lnSpc>
                <a:spcBef>
                  <a:spcPct val="0"/>
                </a:spcBef>
                <a:spcAft>
                  <a:spcPct val="35000"/>
                </a:spcAft>
              </a:pPr>
              <a:r>
                <a:rPr lang="en-US" sz="2400" b="1" kern="1200" dirty="0" smtClean="0"/>
                <a:t>Programming Period 2014 – 2020 </a:t>
              </a:r>
            </a:p>
            <a:p>
              <a:pPr lvl="0" algn="ctr" defTabSz="844550" rtl="0">
                <a:lnSpc>
                  <a:spcPct val="90000"/>
                </a:lnSpc>
                <a:spcBef>
                  <a:spcPct val="0"/>
                </a:spcBef>
                <a:spcAft>
                  <a:spcPct val="35000"/>
                </a:spcAft>
              </a:pPr>
              <a:r>
                <a:rPr lang="en-US" sz="2400" b="1" kern="1200" dirty="0" smtClean="0"/>
                <a:t>NEW National Strategic Reference Framework (NSRF)</a:t>
              </a:r>
              <a:endParaRPr lang="el-GR" sz="2400" b="1" kern="1200" dirty="0"/>
            </a:p>
          </p:txBody>
        </p:sp>
      </p:grpSp>
      <p:sp>
        <p:nvSpPr>
          <p:cNvPr id="17" name="Στρογγυλεμένο ορθογώνιο 10"/>
          <p:cNvSpPr/>
          <p:nvPr/>
        </p:nvSpPr>
        <p:spPr>
          <a:xfrm>
            <a:off x="323528" y="2924944"/>
            <a:ext cx="8401261" cy="3096344"/>
          </a:xfrm>
          <a:prstGeom prst="roundRect">
            <a:avLst/>
          </a:pr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shade val="80000"/>
              <a:hueOff val="0"/>
              <a:satOff val="0"/>
              <a:lumOff val="0"/>
              <a:alphaOff val="0"/>
            </a:schemeClr>
          </a:fillRef>
          <a:effectRef idx="1">
            <a:schemeClr val="accent1">
              <a:shade val="80000"/>
              <a:hueOff val="0"/>
              <a:satOff val="0"/>
              <a:lumOff val="0"/>
              <a:alphaOff val="0"/>
            </a:schemeClr>
          </a:effectRef>
          <a:fontRef idx="minor">
            <a:schemeClr val="dk1"/>
          </a:fontRef>
        </p:style>
        <p:txBody>
          <a:bodyPr/>
          <a:lstStyle/>
          <a:p>
            <a:pPr algn="ctr"/>
            <a:r>
              <a:rPr lang="en-US" sz="2400" b="1" dirty="0" smtClean="0"/>
              <a:t>Ministry of Development and Competitiveness</a:t>
            </a:r>
          </a:p>
          <a:p>
            <a:r>
              <a:rPr lang="en-US" sz="800" dirty="0" smtClean="0"/>
              <a:t> </a:t>
            </a:r>
          </a:p>
          <a:p>
            <a:pPr algn="ctr"/>
            <a:r>
              <a:rPr lang="en-US" sz="2400" b="1" dirty="0" smtClean="0"/>
              <a:t>New O.P. “Transport Infrastructure, Environment and Sustainable Development”</a:t>
            </a:r>
          </a:p>
          <a:p>
            <a:pPr algn="ctr"/>
            <a:r>
              <a:rPr lang="en-US" sz="2400" dirty="0" err="1" smtClean="0"/>
              <a:t>Sectoral</a:t>
            </a:r>
            <a:r>
              <a:rPr lang="en-US" sz="2400" dirty="0" smtClean="0"/>
              <a:t> Program for:</a:t>
            </a:r>
          </a:p>
          <a:p>
            <a:pPr algn="ctr">
              <a:buFontTx/>
              <a:buChar char="-"/>
            </a:pPr>
            <a:r>
              <a:rPr lang="en-US" sz="2400" dirty="0" smtClean="0"/>
              <a:t> </a:t>
            </a:r>
            <a:r>
              <a:rPr lang="en-US" sz="2400" b="1" dirty="0" smtClean="0">
                <a:solidFill>
                  <a:srgbClr val="002060"/>
                </a:solidFill>
              </a:rPr>
              <a:t>Ministry of Infrastructure, Transport &amp; Networks </a:t>
            </a:r>
          </a:p>
          <a:p>
            <a:pPr algn="ctr"/>
            <a:r>
              <a:rPr lang="en-US" sz="2400" dirty="0" smtClean="0"/>
              <a:t>&amp;</a:t>
            </a:r>
          </a:p>
          <a:p>
            <a:pPr algn="ctr"/>
            <a:r>
              <a:rPr lang="en-US" sz="2400" dirty="0" smtClean="0"/>
              <a:t>- </a:t>
            </a:r>
            <a:r>
              <a:rPr lang="en-US" sz="2400" b="1" dirty="0" smtClean="0">
                <a:solidFill>
                  <a:srgbClr val="009242"/>
                </a:solidFill>
              </a:rPr>
              <a:t>Ministry of Environment Energy  &amp; Climate Change</a:t>
            </a:r>
          </a:p>
          <a:p>
            <a:pPr>
              <a:buFontTx/>
              <a:buChar char="-"/>
            </a:pPr>
            <a:endParaRPr lang="el-GR" sz="2400" dirty="0"/>
          </a:p>
        </p:txBody>
      </p:sp>
    </p:spTree>
    <p:extLst>
      <p:ext uri="{BB962C8B-B14F-4D97-AF65-F5344CB8AC3E}">
        <p14:creationId xmlns="" xmlns:p14="http://schemas.microsoft.com/office/powerpoint/2010/main" val="3143633569"/>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33786" y="0"/>
            <a:ext cx="9110214" cy="6923869"/>
          </a:xfrm>
        </p:spPr>
      </p:pic>
      <p:sp>
        <p:nvSpPr>
          <p:cNvPr id="5" name="Τίτλος 4"/>
          <p:cNvSpPr>
            <a:spLocks noGrp="1"/>
          </p:cNvSpPr>
          <p:nvPr>
            <p:ph type="title"/>
          </p:nvPr>
        </p:nvSpPr>
        <p:spPr>
          <a:xfrm>
            <a:off x="0" y="0"/>
            <a:ext cx="9144000" cy="836712"/>
          </a:xfrm>
        </p:spPr>
        <p:txBody>
          <a:bodyPr>
            <a:normAutofit/>
          </a:bodyPr>
          <a:lstStyle/>
          <a:p>
            <a:r>
              <a:rPr lang="en-US" sz="2400" b="1" dirty="0" smtClean="0">
                <a:solidFill>
                  <a:srgbClr val="0070C0"/>
                </a:solidFill>
              </a:rPr>
              <a:t>Major Challenges during Programming  Period 2014- 2020</a:t>
            </a:r>
            <a:endParaRPr lang="el-GR" sz="2400" dirty="0">
              <a:solidFill>
                <a:schemeClr val="accent6">
                  <a:lumMod val="75000"/>
                </a:schemeClr>
              </a:solidFill>
            </a:endParaRPr>
          </a:p>
        </p:txBody>
      </p:sp>
      <p:sp>
        <p:nvSpPr>
          <p:cNvPr id="2" name="Ορθογώνιο 1"/>
          <p:cNvSpPr/>
          <p:nvPr/>
        </p:nvSpPr>
        <p:spPr>
          <a:xfrm>
            <a:off x="1979712" y="692696"/>
            <a:ext cx="5148064" cy="553998"/>
          </a:xfrm>
          <a:prstGeom prst="rect">
            <a:avLst/>
          </a:prstGeom>
        </p:spPr>
        <p:txBody>
          <a:bodyPr wrap="square">
            <a:spAutoFit/>
          </a:bodyPr>
          <a:lstStyle/>
          <a:p>
            <a:pPr algn="ctr"/>
            <a:r>
              <a:rPr lang="en-US" sz="3000" b="1" dirty="0" smtClean="0">
                <a:solidFill>
                  <a:srgbClr val="FF9900"/>
                </a:solidFill>
              </a:rPr>
              <a:t> </a:t>
            </a:r>
            <a:r>
              <a:rPr lang="en-US" sz="3000" b="1" dirty="0" smtClean="0">
                <a:solidFill>
                  <a:srgbClr val="CC6600"/>
                </a:solidFill>
              </a:rPr>
              <a:t>Solid </a:t>
            </a:r>
            <a:r>
              <a:rPr lang="en-US" sz="3000" b="1" dirty="0">
                <a:solidFill>
                  <a:srgbClr val="CC6600"/>
                </a:solidFill>
              </a:rPr>
              <a:t>Waste </a:t>
            </a:r>
            <a:r>
              <a:rPr lang="en-US" sz="3000" b="1" dirty="0" smtClean="0">
                <a:solidFill>
                  <a:srgbClr val="CC6600"/>
                </a:solidFill>
              </a:rPr>
              <a:t>Management</a:t>
            </a:r>
            <a:r>
              <a:rPr lang="en-US" sz="3000" dirty="0" smtClean="0">
                <a:solidFill>
                  <a:srgbClr val="CC6600"/>
                </a:solidFill>
              </a:rPr>
              <a:t> </a:t>
            </a:r>
            <a:endParaRPr lang="el-GR" sz="3000" dirty="0">
              <a:solidFill>
                <a:srgbClr val="CC6600"/>
              </a:solidFill>
            </a:endParaRPr>
          </a:p>
        </p:txBody>
      </p:sp>
      <p:graphicFrame>
        <p:nvGraphicFramePr>
          <p:cNvPr id="11" name="Διάγραμμα 10"/>
          <p:cNvGraphicFramePr/>
          <p:nvPr>
            <p:extLst>
              <p:ext uri="{D42A27DB-BD31-4B8C-83A1-F6EECF244321}">
                <p14:modId xmlns="" xmlns:p14="http://schemas.microsoft.com/office/powerpoint/2010/main" val="3453595267"/>
              </p:ext>
            </p:extLst>
          </p:nvPr>
        </p:nvGraphicFramePr>
        <p:xfrm>
          <a:off x="971600" y="1484784"/>
          <a:ext cx="3096344" cy="20882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13" name="Ορθογώνιο 12"/>
          <p:cNvSpPr/>
          <p:nvPr/>
        </p:nvSpPr>
        <p:spPr>
          <a:xfrm>
            <a:off x="-252536" y="4725144"/>
            <a:ext cx="9396536" cy="461665"/>
          </a:xfrm>
          <a:prstGeom prst="rect">
            <a:avLst/>
          </a:prstGeom>
        </p:spPr>
        <p:txBody>
          <a:bodyPr wrap="square">
            <a:spAutoFit/>
          </a:bodyPr>
          <a:lstStyle/>
          <a:p>
            <a:r>
              <a:rPr lang="en-US" sz="2400" dirty="0" smtClean="0"/>
              <a:t> </a:t>
            </a:r>
            <a:endParaRPr lang="el-GR" sz="2400" dirty="0"/>
          </a:p>
        </p:txBody>
      </p:sp>
      <p:sp>
        <p:nvSpPr>
          <p:cNvPr id="16" name="TextBox 15"/>
          <p:cNvSpPr txBox="1"/>
          <p:nvPr/>
        </p:nvSpPr>
        <p:spPr>
          <a:xfrm>
            <a:off x="179512" y="3501008"/>
            <a:ext cx="8424936" cy="3096344"/>
          </a:xfrm>
          <a:prstGeom prst="rect">
            <a:avLst/>
          </a:prstGeom>
          <a:solidFill>
            <a:schemeClr val="bg1">
              <a:alpha val="91000"/>
            </a:schemeClr>
          </a:solidFill>
        </p:spPr>
        <p:txBody>
          <a:bodyPr wrap="square" rtlCol="0">
            <a:spAutoFit/>
          </a:bodyPr>
          <a:lstStyle/>
          <a:p>
            <a:r>
              <a:rPr lang="en-US" sz="2400" b="1" dirty="0" smtClean="0">
                <a:solidFill>
                  <a:schemeClr val="accent6">
                    <a:lumMod val="50000"/>
                  </a:schemeClr>
                </a:solidFill>
              </a:rPr>
              <a:t>Key priorities </a:t>
            </a:r>
            <a:r>
              <a:rPr lang="en-US" sz="2400" b="1" dirty="0">
                <a:solidFill>
                  <a:schemeClr val="accent6">
                    <a:lumMod val="50000"/>
                  </a:schemeClr>
                </a:solidFill>
              </a:rPr>
              <a:t>for </a:t>
            </a:r>
            <a:r>
              <a:rPr lang="en-US" sz="2400" b="1" dirty="0" smtClean="0">
                <a:solidFill>
                  <a:schemeClr val="accent6">
                    <a:lumMod val="50000"/>
                  </a:schemeClr>
                </a:solidFill>
              </a:rPr>
              <a:t>2014-2020:</a:t>
            </a:r>
          </a:p>
          <a:p>
            <a:pPr marL="285750" indent="-285750">
              <a:buFont typeface="Wingdings" pitchFamily="2" charset="2"/>
              <a:buChar char="ü"/>
            </a:pPr>
            <a:r>
              <a:rPr lang="en-US" sz="2400" dirty="0" smtClean="0"/>
              <a:t>Integrated </a:t>
            </a:r>
            <a:r>
              <a:rPr lang="en-US" sz="2400" dirty="0"/>
              <a:t>management with the aim of promoting the waste hierarchy, with resource recovery close to waste </a:t>
            </a:r>
            <a:r>
              <a:rPr lang="en-US" sz="2400" dirty="0" smtClean="0"/>
              <a:t>generation</a:t>
            </a:r>
          </a:p>
          <a:p>
            <a:pPr marL="285750" indent="-285750">
              <a:buFont typeface="Wingdings" pitchFamily="2" charset="2"/>
              <a:buChar char="ü"/>
            </a:pPr>
            <a:r>
              <a:rPr lang="en-US" sz="2400" dirty="0" smtClean="0"/>
              <a:t>Creation of infrastructure </a:t>
            </a:r>
            <a:r>
              <a:rPr lang="en-US" sz="2400" dirty="0" smtClean="0"/>
              <a:t>for </a:t>
            </a:r>
            <a:r>
              <a:rPr lang="en-US" sz="2400" dirty="0" smtClean="0"/>
              <a:t>Preparation for Reuse</a:t>
            </a:r>
            <a:endParaRPr lang="en-US" sz="2400" dirty="0" smtClean="0"/>
          </a:p>
          <a:p>
            <a:pPr marL="285750" indent="-285750">
              <a:buFont typeface="Wingdings" pitchFamily="2" charset="2"/>
              <a:buChar char="ü"/>
            </a:pPr>
            <a:r>
              <a:rPr lang="en-US" sz="2400" dirty="0" smtClean="0"/>
              <a:t>Increase of </a:t>
            </a:r>
            <a:r>
              <a:rPr lang="en-US" sz="2400" dirty="0" smtClean="0"/>
              <a:t>high-quality Recycling of </a:t>
            </a:r>
            <a:r>
              <a:rPr lang="en-US" sz="2400" dirty="0" smtClean="0"/>
              <a:t>municipal </a:t>
            </a:r>
            <a:r>
              <a:rPr lang="en-US" sz="2400" dirty="0" smtClean="0"/>
              <a:t>waste</a:t>
            </a:r>
          </a:p>
          <a:p>
            <a:pPr marL="285750" indent="-285750">
              <a:buFont typeface="Wingdings" pitchFamily="2" charset="2"/>
              <a:buChar char="ü"/>
            </a:pPr>
            <a:r>
              <a:rPr lang="en-US" sz="2400" dirty="0" smtClean="0"/>
              <a:t>Reduction of landfill-based m</a:t>
            </a:r>
            <a:r>
              <a:rPr lang="en-US" sz="2400" dirty="0" smtClean="0"/>
              <a:t>anagement</a:t>
            </a:r>
          </a:p>
          <a:p>
            <a:pPr marL="285750" indent="-285750">
              <a:buFont typeface="Wingdings" pitchFamily="2" charset="2"/>
              <a:buChar char="ü"/>
            </a:pPr>
            <a:r>
              <a:rPr lang="en-US" sz="2400" dirty="0" smtClean="0"/>
              <a:t>Adequate infrastructure for recovery and disposal of residual waste</a:t>
            </a:r>
            <a:endParaRPr lang="en-US" sz="2400" dirty="0" smtClean="0"/>
          </a:p>
        </p:txBody>
      </p:sp>
      <p:graphicFrame>
        <p:nvGraphicFramePr>
          <p:cNvPr id="18" name="Διάγραμμα 10"/>
          <p:cNvGraphicFramePr/>
          <p:nvPr>
            <p:extLst>
              <p:ext uri="{D42A27DB-BD31-4B8C-83A1-F6EECF244321}">
                <p14:modId xmlns="" xmlns:p14="http://schemas.microsoft.com/office/powerpoint/2010/main" val="3453595267"/>
              </p:ext>
            </p:extLst>
          </p:nvPr>
        </p:nvGraphicFramePr>
        <p:xfrm>
          <a:off x="4788024" y="1484784"/>
          <a:ext cx="3384376" cy="208823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9" name="18 - Δεξιό βέλος"/>
          <p:cNvSpPr/>
          <p:nvPr/>
        </p:nvSpPr>
        <p:spPr>
          <a:xfrm>
            <a:off x="3851920" y="2492896"/>
            <a:ext cx="1152128" cy="216024"/>
          </a:xfrm>
          <a:prstGeom prst="rightArrow">
            <a:avLst/>
          </a:prstGeom>
          <a:solidFill>
            <a:srgbClr val="002060"/>
          </a:solidFill>
          <a:ln cmpd="sng"/>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0" name="19 - TextBox"/>
          <p:cNvSpPr txBox="1"/>
          <p:nvPr/>
        </p:nvSpPr>
        <p:spPr>
          <a:xfrm>
            <a:off x="1907704" y="1268760"/>
            <a:ext cx="1224136" cy="369332"/>
          </a:xfrm>
          <a:prstGeom prst="rect">
            <a:avLst/>
          </a:prstGeom>
          <a:noFill/>
        </p:spPr>
        <p:txBody>
          <a:bodyPr wrap="square" rtlCol="0">
            <a:spAutoFit/>
          </a:bodyPr>
          <a:lstStyle/>
          <a:p>
            <a:r>
              <a:rPr lang="en-US" b="1" dirty="0" smtClean="0">
                <a:solidFill>
                  <a:schemeClr val="tx2"/>
                </a:solidFill>
              </a:rPr>
              <a:t>Currently</a:t>
            </a:r>
            <a:endParaRPr lang="el-GR" b="1" dirty="0">
              <a:solidFill>
                <a:schemeClr val="tx2"/>
              </a:solidFill>
            </a:endParaRPr>
          </a:p>
        </p:txBody>
      </p:sp>
      <p:sp>
        <p:nvSpPr>
          <p:cNvPr id="21" name="20 - TextBox"/>
          <p:cNvSpPr txBox="1"/>
          <p:nvPr/>
        </p:nvSpPr>
        <p:spPr>
          <a:xfrm>
            <a:off x="6012160" y="1196752"/>
            <a:ext cx="792088" cy="400110"/>
          </a:xfrm>
          <a:prstGeom prst="rect">
            <a:avLst/>
          </a:prstGeom>
          <a:noFill/>
        </p:spPr>
        <p:txBody>
          <a:bodyPr wrap="square" rtlCol="0">
            <a:spAutoFit/>
          </a:bodyPr>
          <a:lstStyle/>
          <a:p>
            <a:r>
              <a:rPr lang="en-US" sz="2000" b="1" dirty="0" smtClean="0">
                <a:solidFill>
                  <a:schemeClr val="tx2"/>
                </a:solidFill>
              </a:rPr>
              <a:t>2020</a:t>
            </a:r>
            <a:endParaRPr lang="el-GR" sz="2000" b="1" dirty="0">
              <a:solidFill>
                <a:schemeClr val="tx2"/>
              </a:solidFill>
            </a:endParaRPr>
          </a:p>
        </p:txBody>
      </p:sp>
    </p:spTree>
    <p:extLst>
      <p:ext uri="{BB962C8B-B14F-4D97-AF65-F5344CB8AC3E}">
        <p14:creationId xmlns="" xmlns:p14="http://schemas.microsoft.com/office/powerpoint/2010/main" val="3143633569"/>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0" y="33523"/>
            <a:ext cx="9110214" cy="6923869"/>
          </a:xfrm>
        </p:spPr>
      </p:pic>
      <p:sp>
        <p:nvSpPr>
          <p:cNvPr id="5" name="Τίτλος 4"/>
          <p:cNvSpPr>
            <a:spLocks noGrp="1"/>
          </p:cNvSpPr>
          <p:nvPr>
            <p:ph type="title"/>
          </p:nvPr>
        </p:nvSpPr>
        <p:spPr>
          <a:xfrm>
            <a:off x="0" y="0"/>
            <a:ext cx="9144000" cy="1393934"/>
          </a:xfrm>
        </p:spPr>
        <p:txBody>
          <a:bodyPr>
            <a:normAutofit/>
          </a:bodyPr>
          <a:lstStyle/>
          <a:p>
            <a:r>
              <a:rPr lang="en-US" sz="2400" b="1" dirty="0" smtClean="0">
                <a:solidFill>
                  <a:srgbClr val="0070C0"/>
                </a:solidFill>
              </a:rPr>
              <a:t>Major Challenges during Programming  Period 2014- 2020</a:t>
            </a:r>
            <a:endParaRPr lang="el-GR" sz="2400" dirty="0">
              <a:solidFill>
                <a:schemeClr val="accent6">
                  <a:lumMod val="75000"/>
                </a:schemeClr>
              </a:solidFill>
            </a:endParaRPr>
          </a:p>
        </p:txBody>
      </p:sp>
      <p:sp>
        <p:nvSpPr>
          <p:cNvPr id="2" name="Ορθογώνιο 1"/>
          <p:cNvSpPr/>
          <p:nvPr/>
        </p:nvSpPr>
        <p:spPr>
          <a:xfrm>
            <a:off x="1979712" y="1052736"/>
            <a:ext cx="5148064" cy="553998"/>
          </a:xfrm>
          <a:prstGeom prst="rect">
            <a:avLst/>
          </a:prstGeom>
        </p:spPr>
        <p:txBody>
          <a:bodyPr wrap="square">
            <a:spAutoFit/>
          </a:bodyPr>
          <a:lstStyle/>
          <a:p>
            <a:pPr algn="ctr"/>
            <a:r>
              <a:rPr lang="en-US" sz="3000" b="1" dirty="0" smtClean="0">
                <a:solidFill>
                  <a:srgbClr val="CC6600"/>
                </a:solidFill>
              </a:rPr>
              <a:t>Solid </a:t>
            </a:r>
            <a:r>
              <a:rPr lang="en-US" sz="3000" b="1" dirty="0">
                <a:solidFill>
                  <a:srgbClr val="CC6600"/>
                </a:solidFill>
              </a:rPr>
              <a:t>Waste </a:t>
            </a:r>
            <a:r>
              <a:rPr lang="en-US" sz="3000" b="1" dirty="0" smtClean="0">
                <a:solidFill>
                  <a:srgbClr val="CC6600"/>
                </a:solidFill>
              </a:rPr>
              <a:t>Management</a:t>
            </a:r>
            <a:r>
              <a:rPr lang="en-US" sz="3000" dirty="0" smtClean="0"/>
              <a:t> </a:t>
            </a:r>
            <a:endParaRPr lang="el-GR" sz="3000" dirty="0"/>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13" name="Ορθογώνιο 12"/>
          <p:cNvSpPr/>
          <p:nvPr/>
        </p:nvSpPr>
        <p:spPr>
          <a:xfrm>
            <a:off x="-252536" y="4725144"/>
            <a:ext cx="9396536" cy="461665"/>
          </a:xfrm>
          <a:prstGeom prst="rect">
            <a:avLst/>
          </a:prstGeom>
        </p:spPr>
        <p:txBody>
          <a:bodyPr wrap="square">
            <a:spAutoFit/>
          </a:bodyPr>
          <a:lstStyle/>
          <a:p>
            <a:r>
              <a:rPr lang="en-US" sz="2400" dirty="0" smtClean="0"/>
              <a:t> </a:t>
            </a:r>
            <a:endParaRPr lang="el-GR" sz="2400" dirty="0"/>
          </a:p>
        </p:txBody>
      </p:sp>
      <p:sp>
        <p:nvSpPr>
          <p:cNvPr id="3" name="Ορθογώνιο 2"/>
          <p:cNvSpPr/>
          <p:nvPr/>
        </p:nvSpPr>
        <p:spPr>
          <a:xfrm>
            <a:off x="107504" y="1988840"/>
            <a:ext cx="8930703" cy="5093702"/>
          </a:xfrm>
          <a:prstGeom prst="rect">
            <a:avLst/>
          </a:prstGeom>
        </p:spPr>
        <p:txBody>
          <a:bodyPr wrap="square">
            <a:spAutoFit/>
          </a:bodyPr>
          <a:lstStyle/>
          <a:p>
            <a:r>
              <a:rPr lang="en-US" sz="2400" b="1" dirty="0">
                <a:solidFill>
                  <a:schemeClr val="accent6">
                    <a:lumMod val="50000"/>
                  </a:schemeClr>
                </a:solidFill>
              </a:rPr>
              <a:t>Targets &amp; interventions in the Solid Waste </a:t>
            </a:r>
            <a:r>
              <a:rPr lang="en-US" sz="2400" b="1" dirty="0" smtClean="0">
                <a:solidFill>
                  <a:schemeClr val="accent6">
                    <a:lumMod val="50000"/>
                  </a:schemeClr>
                </a:solidFill>
              </a:rPr>
              <a:t>Sector:</a:t>
            </a:r>
          </a:p>
          <a:p>
            <a:endParaRPr lang="en-US" sz="1300" b="1" dirty="0" smtClean="0">
              <a:solidFill>
                <a:schemeClr val="accent6">
                  <a:lumMod val="50000"/>
                </a:schemeClr>
              </a:solidFill>
            </a:endParaRPr>
          </a:p>
          <a:p>
            <a:pPr lvl="0" indent="-182880"/>
            <a:r>
              <a:rPr lang="en-US" sz="2300" b="1" dirty="0"/>
              <a:t>To promote resource efficiency in the management of </a:t>
            </a:r>
            <a:r>
              <a:rPr lang="en-US" sz="2300" b="1" dirty="0" err="1"/>
              <a:t>Biowaste</a:t>
            </a:r>
            <a:r>
              <a:rPr lang="en-US" sz="2300" b="1" dirty="0"/>
              <a:t> and meet separate collection targets</a:t>
            </a:r>
          </a:p>
          <a:p>
            <a:pPr marL="160020" lvl="0" indent="-342900" algn="just">
              <a:buFont typeface="Wingdings" pitchFamily="2" charset="2"/>
              <a:buChar char="ü"/>
            </a:pPr>
            <a:r>
              <a:rPr lang="en-US" sz="2300" dirty="0"/>
              <a:t>Promotion of home composting</a:t>
            </a:r>
            <a:endParaRPr lang="el-GR" sz="2300" dirty="0"/>
          </a:p>
          <a:p>
            <a:pPr marL="160020" indent="-342900" algn="just">
              <a:buFont typeface="Wingdings" pitchFamily="2" charset="2"/>
              <a:buChar char="ü"/>
            </a:pPr>
            <a:r>
              <a:rPr lang="en-US" sz="2300" dirty="0"/>
              <a:t>Development of separate collection networks &amp; municipal composting plants for separated </a:t>
            </a:r>
            <a:r>
              <a:rPr lang="en-US" sz="2300" dirty="0" err="1"/>
              <a:t>biowaste</a:t>
            </a:r>
            <a:endParaRPr lang="en-US" sz="2300" dirty="0"/>
          </a:p>
          <a:p>
            <a:pPr indent="-182880"/>
            <a:r>
              <a:rPr lang="en-US" sz="2300" b="1" dirty="0"/>
              <a:t>To promote resource efficiency in the management of Sewage Sludge</a:t>
            </a:r>
          </a:p>
          <a:p>
            <a:pPr marL="160020" indent="-342900">
              <a:buFont typeface="Wingdings" pitchFamily="2" charset="2"/>
              <a:buChar char="ü"/>
            </a:pPr>
            <a:r>
              <a:rPr lang="en-US" sz="2300" dirty="0"/>
              <a:t>Development of sewage sludge treatment facilities</a:t>
            </a:r>
          </a:p>
          <a:p>
            <a:pPr lvl="0" indent="-182880"/>
            <a:r>
              <a:rPr lang="en-US" sz="2300" b="1" dirty="0"/>
              <a:t>To promote Reuse and Recycling and meet recycling targets</a:t>
            </a:r>
          </a:p>
          <a:p>
            <a:pPr marL="160020" lvl="0" indent="-342900">
              <a:buFont typeface="Wingdings" pitchFamily="2" charset="2"/>
              <a:buChar char="ü"/>
            </a:pPr>
            <a:r>
              <a:rPr lang="en-US" sz="2300" dirty="0"/>
              <a:t>Development of a nationwide network of “Green Points”</a:t>
            </a:r>
          </a:p>
          <a:p>
            <a:pPr marL="160020" indent="-342900">
              <a:buFont typeface="Wingdings" pitchFamily="2" charset="2"/>
              <a:buChar char="ü"/>
            </a:pPr>
            <a:r>
              <a:rPr lang="en-US" sz="2300" dirty="0"/>
              <a:t>Development of recycling systems for construction &amp; demolition waste in islands</a:t>
            </a:r>
          </a:p>
          <a:p>
            <a:endParaRPr lang="el-GR" sz="2400" b="1" dirty="0">
              <a:solidFill>
                <a:schemeClr val="accent6">
                  <a:lumMod val="50000"/>
                </a:schemeClr>
              </a:solidFill>
            </a:endParaRPr>
          </a:p>
        </p:txBody>
      </p:sp>
    </p:spTree>
    <p:extLst>
      <p:ext uri="{BB962C8B-B14F-4D97-AF65-F5344CB8AC3E}">
        <p14:creationId xmlns="" xmlns:p14="http://schemas.microsoft.com/office/powerpoint/2010/main" val="4212993333"/>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0" y="33523"/>
            <a:ext cx="9110214" cy="6923869"/>
          </a:xfrm>
        </p:spPr>
      </p:pic>
      <p:sp>
        <p:nvSpPr>
          <p:cNvPr id="5" name="Τίτλος 4"/>
          <p:cNvSpPr>
            <a:spLocks noGrp="1"/>
          </p:cNvSpPr>
          <p:nvPr>
            <p:ph type="title"/>
          </p:nvPr>
        </p:nvSpPr>
        <p:spPr>
          <a:xfrm>
            <a:off x="0" y="0"/>
            <a:ext cx="9144000" cy="980728"/>
          </a:xfrm>
        </p:spPr>
        <p:txBody>
          <a:bodyPr>
            <a:normAutofit/>
          </a:bodyPr>
          <a:lstStyle/>
          <a:p>
            <a:r>
              <a:rPr lang="en-US" sz="2400" b="1" dirty="0" smtClean="0">
                <a:solidFill>
                  <a:srgbClr val="0070C0"/>
                </a:solidFill>
              </a:rPr>
              <a:t>Major Challenges during Programming  Period 2014- 2020</a:t>
            </a:r>
            <a:endParaRPr lang="el-GR" sz="2400" dirty="0">
              <a:solidFill>
                <a:schemeClr val="accent6">
                  <a:lumMod val="75000"/>
                </a:schemeClr>
              </a:solidFill>
            </a:endParaRPr>
          </a:p>
        </p:txBody>
      </p:sp>
      <p:sp>
        <p:nvSpPr>
          <p:cNvPr id="2" name="Ορθογώνιο 1"/>
          <p:cNvSpPr/>
          <p:nvPr/>
        </p:nvSpPr>
        <p:spPr>
          <a:xfrm>
            <a:off x="2051720" y="764704"/>
            <a:ext cx="5148064" cy="553998"/>
          </a:xfrm>
          <a:prstGeom prst="rect">
            <a:avLst/>
          </a:prstGeom>
        </p:spPr>
        <p:txBody>
          <a:bodyPr wrap="square">
            <a:spAutoFit/>
          </a:bodyPr>
          <a:lstStyle/>
          <a:p>
            <a:pPr algn="ctr"/>
            <a:r>
              <a:rPr lang="en-US" sz="3000" b="1" dirty="0" smtClean="0">
                <a:solidFill>
                  <a:srgbClr val="CC6600"/>
                </a:solidFill>
              </a:rPr>
              <a:t>Solid </a:t>
            </a:r>
            <a:r>
              <a:rPr lang="en-US" sz="3000" b="1" dirty="0">
                <a:solidFill>
                  <a:srgbClr val="CC6600"/>
                </a:solidFill>
              </a:rPr>
              <a:t>Waste </a:t>
            </a:r>
            <a:r>
              <a:rPr lang="en-US" sz="3000" b="1" dirty="0" smtClean="0">
                <a:solidFill>
                  <a:srgbClr val="CC6600"/>
                </a:solidFill>
              </a:rPr>
              <a:t>Management</a:t>
            </a:r>
            <a:r>
              <a:rPr lang="en-US" sz="3000" dirty="0" smtClean="0">
                <a:solidFill>
                  <a:srgbClr val="CC6600"/>
                </a:solidFill>
              </a:rPr>
              <a:t> </a:t>
            </a:r>
            <a:endParaRPr lang="el-GR" sz="3000" dirty="0">
              <a:solidFill>
                <a:srgbClr val="CC6600"/>
              </a:solidFill>
            </a:endParaRPr>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13" name="Ορθογώνιο 12"/>
          <p:cNvSpPr/>
          <p:nvPr/>
        </p:nvSpPr>
        <p:spPr>
          <a:xfrm>
            <a:off x="-252536" y="4725144"/>
            <a:ext cx="9396536" cy="461665"/>
          </a:xfrm>
          <a:prstGeom prst="rect">
            <a:avLst/>
          </a:prstGeom>
        </p:spPr>
        <p:txBody>
          <a:bodyPr wrap="square">
            <a:spAutoFit/>
          </a:bodyPr>
          <a:lstStyle/>
          <a:p>
            <a:r>
              <a:rPr lang="en-US" sz="2400" dirty="0" smtClean="0"/>
              <a:t> </a:t>
            </a:r>
            <a:endParaRPr lang="el-GR" sz="2400" dirty="0"/>
          </a:p>
        </p:txBody>
      </p:sp>
      <p:sp>
        <p:nvSpPr>
          <p:cNvPr id="3" name="Ορθογώνιο 2"/>
          <p:cNvSpPr/>
          <p:nvPr/>
        </p:nvSpPr>
        <p:spPr>
          <a:xfrm>
            <a:off x="107504" y="1340768"/>
            <a:ext cx="8930703" cy="5078313"/>
          </a:xfrm>
          <a:prstGeom prst="rect">
            <a:avLst/>
          </a:prstGeom>
          <a:solidFill>
            <a:schemeClr val="bg1"/>
          </a:solidFill>
        </p:spPr>
        <p:txBody>
          <a:bodyPr wrap="square">
            <a:spAutoFit/>
          </a:bodyPr>
          <a:lstStyle/>
          <a:p>
            <a:r>
              <a:rPr lang="en-US" sz="2400" b="1" dirty="0">
                <a:solidFill>
                  <a:schemeClr val="accent6">
                    <a:lumMod val="50000"/>
                  </a:schemeClr>
                </a:solidFill>
              </a:rPr>
              <a:t>Targets &amp; interventions in the Solid Waste </a:t>
            </a:r>
            <a:r>
              <a:rPr lang="en-US" sz="2400" b="1" dirty="0" smtClean="0">
                <a:solidFill>
                  <a:schemeClr val="accent6">
                    <a:lumMod val="50000"/>
                  </a:schemeClr>
                </a:solidFill>
              </a:rPr>
              <a:t>Sector:</a:t>
            </a:r>
          </a:p>
          <a:p>
            <a:pPr lvl="0" indent="-182880"/>
            <a:r>
              <a:rPr lang="en-US" sz="2000" b="1" dirty="0"/>
              <a:t>To achieve self-sufficiency in recovery and disposal of residual municipal waste and meet dir.31/99 targets</a:t>
            </a:r>
            <a:endParaRPr lang="el-GR" sz="2000" b="1" dirty="0"/>
          </a:p>
          <a:p>
            <a:pPr marL="160020" lvl="0" indent="-342900">
              <a:buFont typeface="Wingdings" pitchFamily="2" charset="2"/>
              <a:buChar char="ü"/>
            </a:pPr>
            <a:r>
              <a:rPr lang="en-US" sz="2000" dirty="0"/>
              <a:t>Integrated municipal waste facilities  in islands and remote communities </a:t>
            </a:r>
          </a:p>
          <a:p>
            <a:pPr marL="160020" lvl="0" indent="-342900">
              <a:buFont typeface="Wingdings" pitchFamily="2" charset="2"/>
              <a:buChar char="ü"/>
            </a:pPr>
            <a:r>
              <a:rPr lang="en-US" sz="2000" dirty="0"/>
              <a:t>Completion of a network of integrated management facilities, based on revised Waste Management Plans</a:t>
            </a:r>
          </a:p>
          <a:p>
            <a:pPr indent="-182880"/>
            <a:r>
              <a:rPr lang="en-US" sz="2000" b="1" dirty="0"/>
              <a:t>To ensure safe management of Special and Hazardous waste</a:t>
            </a:r>
          </a:p>
          <a:p>
            <a:pPr marL="160020" lvl="0" indent="-342900">
              <a:buFont typeface="Wingdings" pitchFamily="2" charset="2"/>
              <a:buChar char="ü"/>
            </a:pPr>
            <a:r>
              <a:rPr lang="en-US" sz="2000" dirty="0"/>
              <a:t>Development of Hazardous Waste Management Plants (industrial, hospital </a:t>
            </a:r>
            <a:r>
              <a:rPr lang="en-US" sz="2000" dirty="0" err="1"/>
              <a:t>etc</a:t>
            </a:r>
            <a:r>
              <a:rPr lang="en-US" sz="2000" dirty="0"/>
              <a:t>)</a:t>
            </a:r>
          </a:p>
          <a:p>
            <a:pPr marL="160020" lvl="0" indent="-342900">
              <a:buFont typeface="Wingdings" pitchFamily="2" charset="2"/>
              <a:buChar char="ü"/>
            </a:pPr>
            <a:r>
              <a:rPr lang="en-US" sz="2000" dirty="0"/>
              <a:t>Promotion of integrated management of non hazardous industrial waste</a:t>
            </a:r>
          </a:p>
          <a:p>
            <a:pPr indent="-182880"/>
            <a:r>
              <a:rPr lang="en-US" sz="2000" b="1" dirty="0"/>
              <a:t>To promote programs for the reclamation of contaminated land</a:t>
            </a:r>
          </a:p>
          <a:p>
            <a:pPr marL="160020" lvl="0" indent="-342900">
              <a:buFont typeface="Wingdings" pitchFamily="2" charset="2"/>
              <a:buChar char="ü"/>
            </a:pPr>
            <a:r>
              <a:rPr lang="en-US" sz="2000" dirty="0"/>
              <a:t>Restoration of abandoned contaminated areas and/or brownfields within waste management facilities</a:t>
            </a:r>
          </a:p>
          <a:p>
            <a:pPr lvl="0" indent="-182880"/>
            <a:r>
              <a:rPr lang="en-US" sz="2000" b="1" dirty="0"/>
              <a:t>To increase social awareness and strengthen technical capacity in the field of waste management</a:t>
            </a:r>
            <a:endParaRPr lang="el-GR" sz="2000" b="1" dirty="0"/>
          </a:p>
          <a:p>
            <a:pPr marL="160020" lvl="0" indent="-342900">
              <a:buFont typeface="Wingdings" pitchFamily="2" charset="2"/>
              <a:buChar char="ü"/>
            </a:pPr>
            <a:r>
              <a:rPr lang="en-US" sz="2000" dirty="0"/>
              <a:t>Social awareness campaigns </a:t>
            </a:r>
          </a:p>
          <a:p>
            <a:pPr marL="160020" lvl="0" indent="-342900">
              <a:buFont typeface="Wingdings" pitchFamily="2" charset="2"/>
              <a:buChar char="ü"/>
            </a:pPr>
            <a:r>
              <a:rPr lang="en-US" sz="2000" dirty="0"/>
              <a:t>Capacity building for waste management </a:t>
            </a:r>
            <a:r>
              <a:rPr lang="en-US" sz="2000" dirty="0" smtClean="0"/>
              <a:t>authorities</a:t>
            </a:r>
            <a:endParaRPr lang="el-GR" sz="2400" b="1" dirty="0">
              <a:solidFill>
                <a:schemeClr val="accent6">
                  <a:lumMod val="50000"/>
                </a:schemeClr>
              </a:solidFill>
            </a:endParaRPr>
          </a:p>
        </p:txBody>
      </p:sp>
    </p:spTree>
    <p:extLst>
      <p:ext uri="{BB962C8B-B14F-4D97-AF65-F5344CB8AC3E}">
        <p14:creationId xmlns="" xmlns:p14="http://schemas.microsoft.com/office/powerpoint/2010/main" val="1202196249"/>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0" y="-27384"/>
            <a:ext cx="9110214" cy="6923869"/>
          </a:xfrm>
        </p:spPr>
      </p:pic>
      <p:sp>
        <p:nvSpPr>
          <p:cNvPr id="5" name="Τίτλος 4"/>
          <p:cNvSpPr>
            <a:spLocks noGrp="1"/>
          </p:cNvSpPr>
          <p:nvPr>
            <p:ph type="title"/>
          </p:nvPr>
        </p:nvSpPr>
        <p:spPr>
          <a:xfrm>
            <a:off x="107504" y="0"/>
            <a:ext cx="9036496" cy="980728"/>
          </a:xfrm>
        </p:spPr>
        <p:txBody>
          <a:bodyPr>
            <a:normAutofit/>
          </a:bodyPr>
          <a:lstStyle/>
          <a:p>
            <a:r>
              <a:rPr lang="en-US" sz="2400" b="1" dirty="0" smtClean="0">
                <a:solidFill>
                  <a:srgbClr val="0070C0"/>
                </a:solidFill>
              </a:rPr>
              <a:t>Major Challenges during Programming  Period 2014- 2020</a:t>
            </a:r>
            <a:endParaRPr lang="el-GR" sz="2400" dirty="0">
              <a:solidFill>
                <a:schemeClr val="accent6">
                  <a:lumMod val="75000"/>
                </a:schemeClr>
              </a:solidFill>
            </a:endParaRPr>
          </a:p>
        </p:txBody>
      </p:sp>
      <p:sp>
        <p:nvSpPr>
          <p:cNvPr id="2" name="Ορθογώνιο 1"/>
          <p:cNvSpPr/>
          <p:nvPr/>
        </p:nvSpPr>
        <p:spPr>
          <a:xfrm>
            <a:off x="-1044624" y="1393934"/>
            <a:ext cx="8640960" cy="553998"/>
          </a:xfrm>
          <a:prstGeom prst="rect">
            <a:avLst/>
          </a:prstGeom>
        </p:spPr>
        <p:txBody>
          <a:bodyPr wrap="square">
            <a:spAutoFit/>
          </a:bodyPr>
          <a:lstStyle/>
          <a:p>
            <a:r>
              <a:rPr lang="en-US" sz="3000" dirty="0" smtClean="0"/>
              <a:t> </a:t>
            </a:r>
            <a:endParaRPr lang="el-GR" sz="3000" dirty="0"/>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13" name="Ορθογώνιο 12"/>
          <p:cNvSpPr/>
          <p:nvPr/>
        </p:nvSpPr>
        <p:spPr>
          <a:xfrm>
            <a:off x="-252536" y="4725144"/>
            <a:ext cx="9396536" cy="461665"/>
          </a:xfrm>
          <a:prstGeom prst="rect">
            <a:avLst/>
          </a:prstGeom>
        </p:spPr>
        <p:txBody>
          <a:bodyPr wrap="square">
            <a:spAutoFit/>
          </a:bodyPr>
          <a:lstStyle/>
          <a:p>
            <a:r>
              <a:rPr lang="en-US" sz="2400" dirty="0" smtClean="0"/>
              <a:t> </a:t>
            </a:r>
            <a:endParaRPr lang="el-GR" sz="2400" dirty="0"/>
          </a:p>
        </p:txBody>
      </p:sp>
      <p:sp>
        <p:nvSpPr>
          <p:cNvPr id="16" name="TextBox 15"/>
          <p:cNvSpPr txBox="1"/>
          <p:nvPr/>
        </p:nvSpPr>
        <p:spPr>
          <a:xfrm>
            <a:off x="179512" y="1947932"/>
            <a:ext cx="8892480" cy="4154984"/>
          </a:xfrm>
          <a:prstGeom prst="rect">
            <a:avLst/>
          </a:prstGeom>
          <a:noFill/>
        </p:spPr>
        <p:txBody>
          <a:bodyPr wrap="square" rtlCol="0">
            <a:spAutoFit/>
          </a:bodyPr>
          <a:lstStyle/>
          <a:p>
            <a:r>
              <a:rPr lang="en-US" sz="2400" b="1" dirty="0" smtClean="0">
                <a:solidFill>
                  <a:schemeClr val="accent6">
                    <a:lumMod val="50000"/>
                  </a:schemeClr>
                </a:solidFill>
              </a:rPr>
              <a:t>Key priorities </a:t>
            </a:r>
            <a:r>
              <a:rPr lang="en-US" sz="2400" b="1" dirty="0">
                <a:solidFill>
                  <a:schemeClr val="accent6">
                    <a:lumMod val="50000"/>
                  </a:schemeClr>
                </a:solidFill>
              </a:rPr>
              <a:t>for </a:t>
            </a:r>
            <a:r>
              <a:rPr lang="en-US" sz="2400" b="1" dirty="0" smtClean="0">
                <a:solidFill>
                  <a:schemeClr val="accent6">
                    <a:lumMod val="50000"/>
                  </a:schemeClr>
                </a:solidFill>
              </a:rPr>
              <a:t>2014-2020:</a:t>
            </a:r>
          </a:p>
          <a:p>
            <a:pPr marL="342900" indent="-342900">
              <a:spcBef>
                <a:spcPts val="300"/>
              </a:spcBef>
              <a:buFont typeface="Wingdings" pitchFamily="2" charset="2"/>
              <a:buChar char="ü"/>
            </a:pPr>
            <a:r>
              <a:rPr lang="en-US" sz="2400" dirty="0" smtClean="0"/>
              <a:t>Waste Water Treatment Plans for Priority </a:t>
            </a:r>
            <a:r>
              <a:rPr lang="en-US" sz="2400" dirty="0"/>
              <a:t>B’ </a:t>
            </a:r>
            <a:r>
              <a:rPr lang="en-US" sz="2400" dirty="0" smtClean="0"/>
              <a:t>Agglomerations </a:t>
            </a:r>
            <a:r>
              <a:rPr lang="en-US" sz="2400" dirty="0"/>
              <a:t>(</a:t>
            </a:r>
            <a:r>
              <a:rPr lang="en-US" sz="2400" dirty="0" smtClean="0"/>
              <a:t>Population Equivalent &gt;15.000) in Eastern Attica</a:t>
            </a:r>
          </a:p>
          <a:p>
            <a:pPr marL="342900" indent="-342900" algn="just">
              <a:buFont typeface="Wingdings" pitchFamily="2" charset="2"/>
              <a:buChar char="ü"/>
            </a:pPr>
            <a:r>
              <a:rPr lang="en-US" sz="2400" dirty="0" smtClean="0"/>
              <a:t>Increase of Sewage Network &amp; </a:t>
            </a:r>
            <a:r>
              <a:rPr lang="en-US" sz="2400" dirty="0"/>
              <a:t>implementation of WWTP </a:t>
            </a:r>
            <a:r>
              <a:rPr lang="en-US" sz="2400" dirty="0" smtClean="0"/>
              <a:t>for </a:t>
            </a:r>
            <a:r>
              <a:rPr lang="en-US" sz="2400" dirty="0"/>
              <a:t>Priority C’ </a:t>
            </a:r>
            <a:r>
              <a:rPr lang="en-US" sz="2400" dirty="0" smtClean="0"/>
              <a:t>Agglomerations (2000&lt;</a:t>
            </a:r>
            <a:r>
              <a:rPr lang="en-US" sz="2400" dirty="0" err="1" smtClean="0"/>
              <a:t>p.e.</a:t>
            </a:r>
            <a:r>
              <a:rPr lang="en-US" sz="2400" dirty="0" smtClean="0"/>
              <a:t>&lt;</a:t>
            </a:r>
            <a:r>
              <a:rPr lang="en-US" sz="2400" dirty="0"/>
              <a:t>15.000</a:t>
            </a:r>
            <a:r>
              <a:rPr lang="en-US" sz="2400" dirty="0" smtClean="0"/>
              <a:t>) </a:t>
            </a:r>
          </a:p>
          <a:p>
            <a:pPr marL="342900" indent="-342900" algn="just">
              <a:buFont typeface="Wingdings" pitchFamily="2" charset="2"/>
              <a:buChar char="ü"/>
            </a:pPr>
            <a:r>
              <a:rPr lang="en-US" sz="2400" dirty="0" smtClean="0"/>
              <a:t>Implementation of Programs of Measures that resulted from River Basin Management Plans (RBMPs)</a:t>
            </a:r>
          </a:p>
          <a:p>
            <a:pPr marL="342900" indent="-342900">
              <a:buFont typeface="Wingdings" pitchFamily="2" charset="2"/>
              <a:buChar char="ü"/>
            </a:pPr>
            <a:r>
              <a:rPr lang="en-US" sz="2400" dirty="0" smtClean="0"/>
              <a:t>Review of RBMPs</a:t>
            </a:r>
          </a:p>
          <a:p>
            <a:pPr marL="342900" indent="-342900">
              <a:buFont typeface="Wingdings" pitchFamily="2" charset="2"/>
              <a:buChar char="ü"/>
            </a:pPr>
            <a:r>
              <a:rPr lang="en-US" sz="2400" dirty="0" smtClean="0"/>
              <a:t>Water Systems Protection</a:t>
            </a:r>
          </a:p>
          <a:p>
            <a:pPr marL="342900" indent="-342900">
              <a:buFont typeface="Wingdings" pitchFamily="2" charset="2"/>
              <a:buChar char="ü"/>
            </a:pPr>
            <a:r>
              <a:rPr lang="en-US" sz="2400" dirty="0" smtClean="0"/>
              <a:t>Implementation of Flood Management Plans that are under preparation</a:t>
            </a:r>
            <a:endParaRPr lang="en-US" sz="2400" dirty="0"/>
          </a:p>
        </p:txBody>
      </p:sp>
      <p:sp>
        <p:nvSpPr>
          <p:cNvPr id="9" name="Ορθογώνιο 8"/>
          <p:cNvSpPr/>
          <p:nvPr/>
        </p:nvSpPr>
        <p:spPr>
          <a:xfrm>
            <a:off x="647564" y="980728"/>
            <a:ext cx="7596336" cy="553998"/>
          </a:xfrm>
          <a:prstGeom prst="rect">
            <a:avLst/>
          </a:prstGeom>
        </p:spPr>
        <p:txBody>
          <a:bodyPr wrap="square">
            <a:spAutoFit/>
          </a:bodyPr>
          <a:lstStyle/>
          <a:p>
            <a:pPr algn="ctr"/>
            <a:r>
              <a:rPr lang="en-US" sz="3000" b="1" dirty="0" smtClean="0">
                <a:solidFill>
                  <a:srgbClr val="0070C0"/>
                </a:solidFill>
              </a:rPr>
              <a:t>Water Resources Management</a:t>
            </a:r>
            <a:endParaRPr lang="el-GR" sz="3000" dirty="0">
              <a:solidFill>
                <a:srgbClr val="0070C0"/>
              </a:solidFill>
            </a:endParaRPr>
          </a:p>
        </p:txBody>
      </p:sp>
    </p:spTree>
    <p:extLst>
      <p:ext uri="{BB962C8B-B14F-4D97-AF65-F5344CB8AC3E}">
        <p14:creationId xmlns="" xmlns:p14="http://schemas.microsoft.com/office/powerpoint/2010/main" val="18892773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33786" y="0"/>
            <a:ext cx="9110214" cy="6923869"/>
          </a:xfrm>
        </p:spPr>
      </p:pic>
      <p:sp>
        <p:nvSpPr>
          <p:cNvPr id="5" name="Τίτλος 4"/>
          <p:cNvSpPr>
            <a:spLocks noGrp="1"/>
          </p:cNvSpPr>
          <p:nvPr>
            <p:ph type="title"/>
          </p:nvPr>
        </p:nvSpPr>
        <p:spPr>
          <a:xfrm>
            <a:off x="0" y="0"/>
            <a:ext cx="9144000" cy="1196752"/>
          </a:xfrm>
        </p:spPr>
        <p:txBody>
          <a:bodyPr>
            <a:normAutofit/>
          </a:bodyPr>
          <a:lstStyle/>
          <a:p>
            <a:r>
              <a:rPr lang="en-US" sz="2400" b="1" dirty="0" smtClean="0">
                <a:solidFill>
                  <a:srgbClr val="0070C0"/>
                </a:solidFill>
              </a:rPr>
              <a:t>Major Challenges during Programming  Period 2014- 2020</a:t>
            </a:r>
            <a:endParaRPr lang="el-GR" sz="2400" dirty="0">
              <a:solidFill>
                <a:schemeClr val="accent6">
                  <a:lumMod val="75000"/>
                </a:schemeClr>
              </a:solidFill>
            </a:endParaRPr>
          </a:p>
        </p:txBody>
      </p:sp>
      <p:sp>
        <p:nvSpPr>
          <p:cNvPr id="2" name="Ορθογώνιο 1"/>
          <p:cNvSpPr/>
          <p:nvPr/>
        </p:nvSpPr>
        <p:spPr>
          <a:xfrm>
            <a:off x="-1044624" y="1393934"/>
            <a:ext cx="8640960" cy="553998"/>
          </a:xfrm>
          <a:prstGeom prst="rect">
            <a:avLst/>
          </a:prstGeom>
        </p:spPr>
        <p:txBody>
          <a:bodyPr wrap="square">
            <a:spAutoFit/>
          </a:bodyPr>
          <a:lstStyle/>
          <a:p>
            <a:r>
              <a:rPr lang="en-US" sz="3000" dirty="0" smtClean="0"/>
              <a:t> </a:t>
            </a:r>
            <a:endParaRPr lang="el-GR" sz="3000" dirty="0"/>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13" name="Ορθογώνιο 12"/>
          <p:cNvSpPr/>
          <p:nvPr/>
        </p:nvSpPr>
        <p:spPr>
          <a:xfrm>
            <a:off x="-252536" y="4725144"/>
            <a:ext cx="9396536" cy="461665"/>
          </a:xfrm>
          <a:prstGeom prst="rect">
            <a:avLst/>
          </a:prstGeom>
        </p:spPr>
        <p:txBody>
          <a:bodyPr wrap="square">
            <a:spAutoFit/>
          </a:bodyPr>
          <a:lstStyle/>
          <a:p>
            <a:r>
              <a:rPr lang="en-US" sz="2400" dirty="0" smtClean="0"/>
              <a:t> </a:t>
            </a:r>
            <a:endParaRPr lang="el-GR" sz="2400" dirty="0"/>
          </a:p>
        </p:txBody>
      </p:sp>
      <p:sp>
        <p:nvSpPr>
          <p:cNvPr id="16" name="TextBox 15"/>
          <p:cNvSpPr txBox="1"/>
          <p:nvPr/>
        </p:nvSpPr>
        <p:spPr>
          <a:xfrm>
            <a:off x="180875" y="2004223"/>
            <a:ext cx="8748464" cy="3801041"/>
          </a:xfrm>
          <a:prstGeom prst="rect">
            <a:avLst/>
          </a:prstGeom>
          <a:noFill/>
        </p:spPr>
        <p:txBody>
          <a:bodyPr wrap="square" rtlCol="0">
            <a:spAutoFit/>
          </a:bodyPr>
          <a:lstStyle/>
          <a:p>
            <a:r>
              <a:rPr lang="en-US" sz="2400" b="1" dirty="0" smtClean="0">
                <a:solidFill>
                  <a:schemeClr val="accent6">
                    <a:lumMod val="50000"/>
                  </a:schemeClr>
                </a:solidFill>
              </a:rPr>
              <a:t>Key priorities </a:t>
            </a:r>
            <a:r>
              <a:rPr lang="en-US" sz="2400" b="1" dirty="0">
                <a:solidFill>
                  <a:schemeClr val="accent6">
                    <a:lumMod val="50000"/>
                  </a:schemeClr>
                </a:solidFill>
              </a:rPr>
              <a:t>for </a:t>
            </a:r>
            <a:r>
              <a:rPr lang="en-US" sz="2400" b="1" dirty="0" smtClean="0">
                <a:solidFill>
                  <a:schemeClr val="accent6">
                    <a:lumMod val="50000"/>
                  </a:schemeClr>
                </a:solidFill>
              </a:rPr>
              <a:t>2014-2020:</a:t>
            </a:r>
          </a:p>
          <a:p>
            <a:pPr marL="457200" indent="-457200">
              <a:spcBef>
                <a:spcPts val="600"/>
              </a:spcBef>
              <a:buFont typeface="Wingdings" pitchFamily="2" charset="2"/>
              <a:buChar char="ü"/>
            </a:pPr>
            <a:r>
              <a:rPr lang="en-US" sz="2400" dirty="0" smtClean="0"/>
              <a:t>Halting </a:t>
            </a:r>
            <a:r>
              <a:rPr lang="en-US" sz="2400" dirty="0"/>
              <a:t>the loss of biodiversity and the </a:t>
            </a:r>
            <a:r>
              <a:rPr lang="en-US" sz="2400" dirty="0" smtClean="0"/>
              <a:t>deterioration </a:t>
            </a:r>
            <a:r>
              <a:rPr lang="en-US" sz="2400" dirty="0"/>
              <a:t>of ecosystem </a:t>
            </a:r>
            <a:r>
              <a:rPr lang="en-US" sz="2400" dirty="0" smtClean="0"/>
              <a:t>services</a:t>
            </a:r>
          </a:p>
          <a:p>
            <a:pPr marL="457200" indent="-457200">
              <a:spcBef>
                <a:spcPts val="600"/>
              </a:spcBef>
              <a:buFont typeface="Wingdings" pitchFamily="2" charset="2"/>
              <a:buChar char="ü"/>
            </a:pPr>
            <a:r>
              <a:rPr lang="en-US" sz="2400" dirty="0" smtClean="0"/>
              <a:t>Completion </a:t>
            </a:r>
            <a:r>
              <a:rPr lang="en-US" sz="2400" dirty="0"/>
              <a:t>of the inventory of </a:t>
            </a:r>
            <a:r>
              <a:rPr lang="en-US" sz="2400" dirty="0" smtClean="0"/>
              <a:t>habitats</a:t>
            </a:r>
          </a:p>
          <a:p>
            <a:pPr marL="457200" indent="-457200">
              <a:spcBef>
                <a:spcPts val="600"/>
              </a:spcBef>
              <a:buFont typeface="Wingdings" pitchFamily="2" charset="2"/>
              <a:buChar char="ü"/>
            </a:pPr>
            <a:r>
              <a:rPr lang="en-US" sz="2400" dirty="0" smtClean="0"/>
              <a:t>Protection</a:t>
            </a:r>
            <a:r>
              <a:rPr lang="en-US" sz="2400" dirty="0"/>
              <a:t>, conservation and restoration of ecosystems and their services (biodiversity, </a:t>
            </a:r>
            <a:r>
              <a:rPr lang="en-US" sz="2400" dirty="0" smtClean="0"/>
              <a:t>“NATURA 2000” areas,  areas with high natural value, </a:t>
            </a:r>
            <a:r>
              <a:rPr lang="en-US" sz="2400" dirty="0"/>
              <a:t>forest capital</a:t>
            </a:r>
            <a:r>
              <a:rPr lang="en-US" sz="2400" dirty="0" smtClean="0"/>
              <a:t>)</a:t>
            </a:r>
          </a:p>
          <a:p>
            <a:pPr marL="457200" indent="-457200">
              <a:spcBef>
                <a:spcPts val="600"/>
              </a:spcBef>
              <a:buFont typeface="Wingdings" pitchFamily="2" charset="2"/>
              <a:buChar char="ü"/>
            </a:pPr>
            <a:r>
              <a:rPr lang="en-US" sz="2400" dirty="0" smtClean="0"/>
              <a:t>Promotion </a:t>
            </a:r>
            <a:r>
              <a:rPr lang="en-US" sz="2400" dirty="0"/>
              <a:t>of green </a:t>
            </a:r>
            <a:r>
              <a:rPr lang="en-US" sz="2400" dirty="0" smtClean="0"/>
              <a:t>infrastructure</a:t>
            </a:r>
          </a:p>
          <a:p>
            <a:pPr marL="457200" indent="-457200">
              <a:spcBef>
                <a:spcPts val="600"/>
              </a:spcBef>
              <a:buFont typeface="Wingdings" pitchFamily="2" charset="2"/>
              <a:buChar char="ü"/>
            </a:pPr>
            <a:r>
              <a:rPr lang="en-US" sz="2400" dirty="0" smtClean="0"/>
              <a:t>New management system for all protected areas </a:t>
            </a:r>
          </a:p>
        </p:txBody>
      </p:sp>
      <p:sp>
        <p:nvSpPr>
          <p:cNvPr id="9" name="Ορθογώνιο 8"/>
          <p:cNvSpPr/>
          <p:nvPr/>
        </p:nvSpPr>
        <p:spPr>
          <a:xfrm>
            <a:off x="917848" y="1124744"/>
            <a:ext cx="7488832" cy="553998"/>
          </a:xfrm>
          <a:prstGeom prst="rect">
            <a:avLst/>
          </a:prstGeom>
        </p:spPr>
        <p:txBody>
          <a:bodyPr wrap="square">
            <a:spAutoFit/>
          </a:bodyPr>
          <a:lstStyle/>
          <a:p>
            <a:pPr algn="ctr"/>
            <a:r>
              <a:rPr lang="en-US" sz="3000" b="1" dirty="0" smtClean="0">
                <a:solidFill>
                  <a:srgbClr val="009242"/>
                </a:solidFill>
              </a:rPr>
              <a:t>Natural Environment Management</a:t>
            </a:r>
            <a:endParaRPr lang="el-GR" sz="3000" dirty="0">
              <a:solidFill>
                <a:srgbClr val="009242"/>
              </a:solidFill>
            </a:endParaRPr>
          </a:p>
        </p:txBody>
      </p:sp>
    </p:spTree>
    <p:extLst>
      <p:ext uri="{BB962C8B-B14F-4D97-AF65-F5344CB8AC3E}">
        <p14:creationId xmlns="" xmlns:p14="http://schemas.microsoft.com/office/powerpoint/2010/main" val="2473272100"/>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0" y="0"/>
            <a:ext cx="9110214" cy="6923869"/>
          </a:xfrm>
        </p:spPr>
      </p:pic>
      <p:sp>
        <p:nvSpPr>
          <p:cNvPr id="5" name="Τίτλος 4"/>
          <p:cNvSpPr>
            <a:spLocks noGrp="1"/>
          </p:cNvSpPr>
          <p:nvPr>
            <p:ph type="title"/>
          </p:nvPr>
        </p:nvSpPr>
        <p:spPr>
          <a:xfrm>
            <a:off x="0" y="0"/>
            <a:ext cx="9144000" cy="1052736"/>
          </a:xfrm>
        </p:spPr>
        <p:txBody>
          <a:bodyPr>
            <a:normAutofit/>
          </a:bodyPr>
          <a:lstStyle/>
          <a:p>
            <a:r>
              <a:rPr lang="en-US" sz="2400" b="1" dirty="0" smtClean="0">
                <a:solidFill>
                  <a:srgbClr val="0070C0"/>
                </a:solidFill>
              </a:rPr>
              <a:t>Major Challenges during Programming  Period 2014- 2020</a:t>
            </a:r>
            <a:endParaRPr lang="el-GR" sz="2400" dirty="0">
              <a:solidFill>
                <a:schemeClr val="accent6">
                  <a:lumMod val="75000"/>
                </a:schemeClr>
              </a:solidFill>
            </a:endParaRPr>
          </a:p>
        </p:txBody>
      </p:sp>
      <p:sp>
        <p:nvSpPr>
          <p:cNvPr id="2" name="Ορθογώνιο 1"/>
          <p:cNvSpPr/>
          <p:nvPr/>
        </p:nvSpPr>
        <p:spPr>
          <a:xfrm>
            <a:off x="-1044624" y="1393934"/>
            <a:ext cx="8640960" cy="553998"/>
          </a:xfrm>
          <a:prstGeom prst="rect">
            <a:avLst/>
          </a:prstGeom>
        </p:spPr>
        <p:txBody>
          <a:bodyPr wrap="square">
            <a:spAutoFit/>
          </a:bodyPr>
          <a:lstStyle/>
          <a:p>
            <a:r>
              <a:rPr lang="en-US" sz="3000" dirty="0" smtClean="0"/>
              <a:t> </a:t>
            </a:r>
            <a:endParaRPr lang="el-GR" sz="3000" dirty="0"/>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13" name="Ορθογώνιο 12"/>
          <p:cNvSpPr/>
          <p:nvPr/>
        </p:nvSpPr>
        <p:spPr>
          <a:xfrm>
            <a:off x="-252536" y="4725144"/>
            <a:ext cx="9396536" cy="461665"/>
          </a:xfrm>
          <a:prstGeom prst="rect">
            <a:avLst/>
          </a:prstGeom>
        </p:spPr>
        <p:txBody>
          <a:bodyPr wrap="square">
            <a:spAutoFit/>
          </a:bodyPr>
          <a:lstStyle/>
          <a:p>
            <a:r>
              <a:rPr lang="en-US" sz="2400" dirty="0" smtClean="0"/>
              <a:t> </a:t>
            </a:r>
            <a:endParaRPr lang="el-GR" sz="2400" dirty="0"/>
          </a:p>
        </p:txBody>
      </p:sp>
      <p:sp>
        <p:nvSpPr>
          <p:cNvPr id="16" name="TextBox 15"/>
          <p:cNvSpPr txBox="1"/>
          <p:nvPr/>
        </p:nvSpPr>
        <p:spPr>
          <a:xfrm>
            <a:off x="53751" y="1916832"/>
            <a:ext cx="9002711" cy="4662815"/>
          </a:xfrm>
          <a:prstGeom prst="rect">
            <a:avLst/>
          </a:prstGeom>
          <a:noFill/>
        </p:spPr>
        <p:txBody>
          <a:bodyPr wrap="square" rtlCol="0">
            <a:spAutoFit/>
          </a:bodyPr>
          <a:lstStyle/>
          <a:p>
            <a:pPr algn="just"/>
            <a:r>
              <a:rPr lang="en-US" sz="2400" dirty="0" smtClean="0"/>
              <a:t>The </a:t>
            </a:r>
            <a:r>
              <a:rPr lang="en-US" sz="2400" dirty="0"/>
              <a:t>funding priorities of the “</a:t>
            </a:r>
            <a:r>
              <a:rPr lang="en-US" sz="2400" dirty="0" err="1"/>
              <a:t>Natura</a:t>
            </a:r>
            <a:r>
              <a:rPr lang="en-US" sz="2400" dirty="0"/>
              <a:t> 2000 network” will be based on the prioritized action framework (Prioritized Action Framework - PAF) which is still underway</a:t>
            </a:r>
            <a:r>
              <a:rPr lang="en-US" sz="2400" dirty="0" smtClean="0"/>
              <a:t>.</a:t>
            </a:r>
          </a:p>
          <a:p>
            <a:pPr algn="just"/>
            <a:endParaRPr lang="en-US" sz="900" dirty="0"/>
          </a:p>
          <a:p>
            <a:pPr algn="just"/>
            <a:r>
              <a:rPr lang="en-US" sz="2400" dirty="0" smtClean="0"/>
              <a:t>Already, with the initiative </a:t>
            </a:r>
            <a:r>
              <a:rPr lang="en-US" sz="2400" dirty="0"/>
              <a:t>of the </a:t>
            </a:r>
            <a:r>
              <a:rPr lang="en-US" sz="2400" dirty="0" smtClean="0"/>
              <a:t>Minister for the Environment, Energy &amp; Climate Change </a:t>
            </a:r>
            <a:r>
              <a:rPr lang="en-US" sz="2400" dirty="0"/>
              <a:t>and the </a:t>
            </a:r>
            <a:r>
              <a:rPr lang="en-US" sz="2400" dirty="0" smtClean="0"/>
              <a:t>General Secretary for the Environment </a:t>
            </a:r>
            <a:r>
              <a:rPr lang="en-US" sz="2400" dirty="0"/>
              <a:t>has initiated consultation with all concerned Public Authorities, </a:t>
            </a:r>
            <a:r>
              <a:rPr lang="en-US" sz="2400" dirty="0" smtClean="0"/>
              <a:t>Organizations, </a:t>
            </a:r>
            <a:r>
              <a:rPr lang="en-US" sz="2400" dirty="0"/>
              <a:t>the Commission "</a:t>
            </a:r>
            <a:r>
              <a:rPr lang="en-US" sz="2400" dirty="0" smtClean="0"/>
              <a:t>Nature 2000" </a:t>
            </a:r>
            <a:r>
              <a:rPr lang="en-US" sz="2400" dirty="0"/>
              <a:t>and </a:t>
            </a:r>
            <a:r>
              <a:rPr lang="en-US" sz="2400" dirty="0" smtClean="0"/>
              <a:t>Non-Governmental </a:t>
            </a:r>
            <a:r>
              <a:rPr lang="en-US" sz="2400" dirty="0"/>
              <a:t>Organizations on exchanging proposals and ideas for shaping the function and organization of the National administration </a:t>
            </a:r>
            <a:r>
              <a:rPr lang="en-US" sz="2400" dirty="0" smtClean="0"/>
              <a:t>system of </a:t>
            </a:r>
            <a:r>
              <a:rPr lang="en-US" sz="2400" dirty="0"/>
              <a:t>protected areas, </a:t>
            </a:r>
            <a:r>
              <a:rPr lang="en-US" sz="2400" dirty="0" smtClean="0"/>
              <a:t>by finalizing </a:t>
            </a:r>
            <a:r>
              <a:rPr lang="en-US" sz="2400" dirty="0"/>
              <a:t>the final management structure of Nature, for the first time with a similar holistic approach.</a:t>
            </a:r>
          </a:p>
          <a:p>
            <a:pPr algn="just"/>
            <a:endParaRPr lang="en-US" sz="2400" b="1" dirty="0">
              <a:solidFill>
                <a:schemeClr val="accent6">
                  <a:lumMod val="50000"/>
                </a:schemeClr>
              </a:solidFill>
            </a:endParaRPr>
          </a:p>
        </p:txBody>
      </p:sp>
      <p:sp>
        <p:nvSpPr>
          <p:cNvPr id="9" name="Ορθογώνιο 8"/>
          <p:cNvSpPr/>
          <p:nvPr/>
        </p:nvSpPr>
        <p:spPr>
          <a:xfrm>
            <a:off x="899592" y="908720"/>
            <a:ext cx="7272808" cy="553998"/>
          </a:xfrm>
          <a:prstGeom prst="rect">
            <a:avLst/>
          </a:prstGeom>
        </p:spPr>
        <p:txBody>
          <a:bodyPr wrap="square">
            <a:spAutoFit/>
          </a:bodyPr>
          <a:lstStyle/>
          <a:p>
            <a:pPr algn="ctr"/>
            <a:r>
              <a:rPr lang="en-US" sz="3000" b="1" dirty="0" smtClean="0">
                <a:solidFill>
                  <a:srgbClr val="009242"/>
                </a:solidFill>
              </a:rPr>
              <a:t>Natural Environment Management</a:t>
            </a:r>
            <a:endParaRPr lang="el-GR" sz="3000" dirty="0">
              <a:solidFill>
                <a:srgbClr val="009242"/>
              </a:solidFill>
            </a:endParaRPr>
          </a:p>
        </p:txBody>
      </p:sp>
    </p:spTree>
    <p:extLst>
      <p:ext uri="{BB962C8B-B14F-4D97-AF65-F5344CB8AC3E}">
        <p14:creationId xmlns="" xmlns:p14="http://schemas.microsoft.com/office/powerpoint/2010/main" val="3540527510"/>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0" y="0"/>
            <a:ext cx="9110214" cy="6923869"/>
          </a:xfrm>
        </p:spPr>
      </p:pic>
      <p:sp>
        <p:nvSpPr>
          <p:cNvPr id="5" name="Τίτλος 4"/>
          <p:cNvSpPr>
            <a:spLocks noGrp="1"/>
          </p:cNvSpPr>
          <p:nvPr>
            <p:ph type="title"/>
          </p:nvPr>
        </p:nvSpPr>
        <p:spPr>
          <a:xfrm>
            <a:off x="0" y="-171400"/>
            <a:ext cx="9144000" cy="1008112"/>
          </a:xfrm>
        </p:spPr>
        <p:txBody>
          <a:bodyPr>
            <a:normAutofit/>
          </a:bodyPr>
          <a:lstStyle/>
          <a:p>
            <a:r>
              <a:rPr lang="en-US" sz="2400" b="1" dirty="0" smtClean="0">
                <a:solidFill>
                  <a:srgbClr val="0070C0"/>
                </a:solidFill>
              </a:rPr>
              <a:t>Major Challenges during Programming  Period 2014- 2020</a:t>
            </a:r>
            <a:endParaRPr lang="el-GR" sz="2400" dirty="0">
              <a:solidFill>
                <a:schemeClr val="accent6">
                  <a:lumMod val="75000"/>
                </a:schemeClr>
              </a:solidFill>
            </a:endParaRPr>
          </a:p>
        </p:txBody>
      </p:sp>
      <p:sp>
        <p:nvSpPr>
          <p:cNvPr id="2" name="Ορθογώνιο 1"/>
          <p:cNvSpPr/>
          <p:nvPr/>
        </p:nvSpPr>
        <p:spPr>
          <a:xfrm>
            <a:off x="-1044624" y="1393934"/>
            <a:ext cx="10188624" cy="553998"/>
          </a:xfrm>
          <a:prstGeom prst="rect">
            <a:avLst/>
          </a:prstGeom>
        </p:spPr>
        <p:txBody>
          <a:bodyPr wrap="square">
            <a:spAutoFit/>
          </a:bodyPr>
          <a:lstStyle/>
          <a:p>
            <a:r>
              <a:rPr lang="en-US" sz="3000" dirty="0" smtClean="0"/>
              <a:t> </a:t>
            </a:r>
            <a:endParaRPr lang="el-GR" sz="3000" dirty="0"/>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13" name="Ορθογώνιο 12"/>
          <p:cNvSpPr/>
          <p:nvPr/>
        </p:nvSpPr>
        <p:spPr>
          <a:xfrm>
            <a:off x="-252536" y="4725144"/>
            <a:ext cx="9396536" cy="461665"/>
          </a:xfrm>
          <a:prstGeom prst="rect">
            <a:avLst/>
          </a:prstGeom>
        </p:spPr>
        <p:txBody>
          <a:bodyPr wrap="square">
            <a:spAutoFit/>
          </a:bodyPr>
          <a:lstStyle/>
          <a:p>
            <a:r>
              <a:rPr lang="en-US" sz="2400" dirty="0" smtClean="0"/>
              <a:t> </a:t>
            </a:r>
            <a:endParaRPr lang="el-GR" sz="2400" dirty="0"/>
          </a:p>
        </p:txBody>
      </p:sp>
      <p:sp>
        <p:nvSpPr>
          <p:cNvPr id="16" name="TextBox 15"/>
          <p:cNvSpPr txBox="1"/>
          <p:nvPr/>
        </p:nvSpPr>
        <p:spPr>
          <a:xfrm>
            <a:off x="0" y="1700808"/>
            <a:ext cx="9110214" cy="5262979"/>
          </a:xfrm>
          <a:prstGeom prst="rect">
            <a:avLst/>
          </a:prstGeom>
          <a:solidFill>
            <a:schemeClr val="bg1"/>
          </a:solidFill>
        </p:spPr>
        <p:txBody>
          <a:bodyPr wrap="square" rtlCol="0">
            <a:spAutoFit/>
          </a:bodyPr>
          <a:lstStyle/>
          <a:p>
            <a:r>
              <a:rPr lang="en-US" sz="2400" b="1" dirty="0" smtClean="0">
                <a:solidFill>
                  <a:schemeClr val="accent6">
                    <a:lumMod val="50000"/>
                  </a:schemeClr>
                </a:solidFill>
              </a:rPr>
              <a:t>Promoted Interventions will target to:</a:t>
            </a:r>
          </a:p>
          <a:p>
            <a:pPr marL="342900" indent="-342900">
              <a:buFont typeface="Wingdings" pitchFamily="2" charset="2"/>
              <a:buChar char="ü"/>
            </a:pPr>
            <a:r>
              <a:rPr lang="en-US" sz="2400" dirty="0" smtClean="0"/>
              <a:t>Mitigation </a:t>
            </a:r>
            <a:r>
              <a:rPr lang="en-US" sz="2400" dirty="0"/>
              <a:t>and adaptation </a:t>
            </a:r>
            <a:r>
              <a:rPr lang="en-US" sz="2400" dirty="0" smtClean="0"/>
              <a:t>of </a:t>
            </a:r>
            <a:r>
              <a:rPr lang="en-US" sz="2400" dirty="0"/>
              <a:t>climate change </a:t>
            </a:r>
            <a:r>
              <a:rPr lang="en-US" sz="2400" dirty="0" smtClean="0"/>
              <a:t>impacts</a:t>
            </a:r>
          </a:p>
          <a:p>
            <a:pPr marL="342900" indent="-342900">
              <a:buFont typeface="Wingdings" pitchFamily="2" charset="2"/>
              <a:buChar char="ü"/>
            </a:pPr>
            <a:r>
              <a:rPr lang="en-US" sz="2400" dirty="0" smtClean="0"/>
              <a:t>Strengthen </a:t>
            </a:r>
            <a:r>
              <a:rPr lang="en-US" sz="2400" dirty="0"/>
              <a:t>the resilience of the built and natural environment from disasters linked to climate change </a:t>
            </a:r>
            <a:endParaRPr lang="en-US" sz="2400" dirty="0" smtClean="0"/>
          </a:p>
          <a:p>
            <a:pPr marL="342900" indent="-342900">
              <a:buFont typeface="Wingdings" pitchFamily="2" charset="2"/>
              <a:buChar char="ü"/>
            </a:pPr>
            <a:r>
              <a:rPr lang="en-US" sz="2400" dirty="0" smtClean="0"/>
              <a:t>Prevent</a:t>
            </a:r>
            <a:r>
              <a:rPr lang="en-US" sz="2400" dirty="0"/>
              <a:t>, protect, restore and manage risks and natural </a:t>
            </a:r>
            <a:r>
              <a:rPr lang="en-US" sz="2400" dirty="0" smtClean="0"/>
              <a:t>disasters from unforeseen causes, </a:t>
            </a:r>
            <a:r>
              <a:rPr lang="en-US" sz="2400" dirty="0" err="1" smtClean="0"/>
              <a:t>eg</a:t>
            </a:r>
            <a:r>
              <a:rPr lang="en-US" sz="2400" dirty="0" smtClean="0"/>
              <a:t>. forest </a:t>
            </a:r>
            <a:r>
              <a:rPr lang="en-US" sz="2400" dirty="0"/>
              <a:t>fires, floods, soil / coastal </a:t>
            </a:r>
            <a:r>
              <a:rPr lang="en-US" sz="2400" dirty="0" smtClean="0"/>
              <a:t>erosion, earthquakes </a:t>
            </a:r>
            <a:r>
              <a:rPr lang="en-US" sz="2400" dirty="0"/>
              <a:t>etc</a:t>
            </a:r>
            <a:r>
              <a:rPr lang="en-US" sz="2400" dirty="0" smtClean="0"/>
              <a:t>.</a:t>
            </a:r>
          </a:p>
          <a:p>
            <a:pPr marL="342900" indent="-342900" algn="ctr"/>
            <a:r>
              <a:rPr lang="en-US" sz="2400" dirty="0" smtClean="0"/>
              <a:t> </a:t>
            </a:r>
            <a:r>
              <a:rPr lang="en-US" sz="2400" dirty="0" smtClean="0">
                <a:solidFill>
                  <a:srgbClr val="FF0000"/>
                </a:solidFill>
              </a:rPr>
              <a:t>OTHER MAJOR INTERVENTIONS</a:t>
            </a:r>
          </a:p>
          <a:p>
            <a:pPr marL="342900" indent="-342900">
              <a:buFont typeface="Wingdings" pitchFamily="2" charset="2"/>
              <a:buChar char="ü"/>
            </a:pPr>
            <a:r>
              <a:rPr lang="en-US" sz="2400" dirty="0"/>
              <a:t>Completion and implementation of </a:t>
            </a:r>
            <a:r>
              <a:rPr lang="en-US" sz="2400" b="1" dirty="0" smtClean="0"/>
              <a:t>spatial </a:t>
            </a:r>
            <a:r>
              <a:rPr lang="en-US" sz="2400" b="1" dirty="0"/>
              <a:t>and urban planning</a:t>
            </a:r>
            <a:r>
              <a:rPr lang="en-US" sz="2400" dirty="0"/>
              <a:t>, with a view to supporting structural reforms for the development and </a:t>
            </a:r>
            <a:r>
              <a:rPr lang="en-US" sz="2400" dirty="0" smtClean="0"/>
              <a:t>improvement of the </a:t>
            </a:r>
            <a:r>
              <a:rPr lang="en-US" sz="2400" dirty="0"/>
              <a:t>business environment</a:t>
            </a:r>
            <a:r>
              <a:rPr lang="en-US" sz="2400" dirty="0" smtClean="0"/>
              <a:t>.</a:t>
            </a:r>
          </a:p>
          <a:p>
            <a:pPr marL="342900" indent="-342900">
              <a:buFont typeface="Wingdings" pitchFamily="2" charset="2"/>
              <a:buChar char="ü"/>
            </a:pPr>
            <a:r>
              <a:rPr lang="en-US" sz="2400" dirty="0" smtClean="0"/>
              <a:t>Management actions for the </a:t>
            </a:r>
            <a:r>
              <a:rPr lang="en-US" sz="2400" dirty="0"/>
              <a:t>compliance </a:t>
            </a:r>
            <a:r>
              <a:rPr lang="en-US" sz="2400" dirty="0" smtClean="0"/>
              <a:t>of </a:t>
            </a:r>
            <a:r>
              <a:rPr lang="en-US" sz="2400" b="1" dirty="0" smtClean="0"/>
              <a:t>air pollution and environmental </a:t>
            </a:r>
            <a:r>
              <a:rPr lang="en-US" sz="2400" b="1" dirty="0"/>
              <a:t>noise</a:t>
            </a:r>
            <a:r>
              <a:rPr lang="en-US" sz="2400" b="1" dirty="0" smtClean="0"/>
              <a:t> </a:t>
            </a:r>
            <a:r>
              <a:rPr lang="en-US" sz="2400" dirty="0" smtClean="0"/>
              <a:t>under </a:t>
            </a:r>
            <a:r>
              <a:rPr lang="en-US" sz="2400" dirty="0"/>
              <a:t>the provisions of Directives 2001/81/EC, </a:t>
            </a:r>
            <a:r>
              <a:rPr lang="en-US" sz="2400" dirty="0" smtClean="0"/>
              <a:t>2004/107/EC, 2008/50/EC </a:t>
            </a:r>
            <a:r>
              <a:rPr lang="en-US" sz="2400" dirty="0"/>
              <a:t>and </a:t>
            </a:r>
            <a:r>
              <a:rPr lang="en-US" sz="2400" dirty="0" smtClean="0"/>
              <a:t>Directive 2002/49/EC, respectively.</a:t>
            </a:r>
            <a:endParaRPr lang="en-US" sz="2400" b="1" dirty="0">
              <a:solidFill>
                <a:schemeClr val="accent6">
                  <a:lumMod val="50000"/>
                </a:schemeClr>
              </a:solidFill>
            </a:endParaRPr>
          </a:p>
        </p:txBody>
      </p:sp>
      <p:sp>
        <p:nvSpPr>
          <p:cNvPr id="9" name="Ορθογώνιο 8"/>
          <p:cNvSpPr/>
          <p:nvPr/>
        </p:nvSpPr>
        <p:spPr>
          <a:xfrm>
            <a:off x="33786" y="692696"/>
            <a:ext cx="9110214" cy="1015663"/>
          </a:xfrm>
          <a:prstGeom prst="rect">
            <a:avLst/>
          </a:prstGeom>
        </p:spPr>
        <p:txBody>
          <a:bodyPr wrap="square">
            <a:spAutoFit/>
          </a:bodyPr>
          <a:lstStyle/>
          <a:p>
            <a:pPr algn="ctr"/>
            <a:r>
              <a:rPr lang="en-US" sz="3000" b="1" dirty="0">
                <a:solidFill>
                  <a:srgbClr val="85339F"/>
                </a:solidFill>
              </a:rPr>
              <a:t>Climate </a:t>
            </a:r>
            <a:r>
              <a:rPr lang="en-US" sz="3000" b="1" dirty="0" smtClean="0">
                <a:solidFill>
                  <a:srgbClr val="85339F"/>
                </a:solidFill>
              </a:rPr>
              <a:t>Change Adaptation – </a:t>
            </a:r>
          </a:p>
          <a:p>
            <a:pPr algn="ctr"/>
            <a:r>
              <a:rPr lang="en-US" sz="3000" b="1" dirty="0" smtClean="0">
                <a:solidFill>
                  <a:srgbClr val="85339F"/>
                </a:solidFill>
              </a:rPr>
              <a:t>Risk Prevention &amp; Management </a:t>
            </a:r>
            <a:endParaRPr lang="el-GR" sz="3000" dirty="0">
              <a:solidFill>
                <a:srgbClr val="85339F"/>
              </a:solidFill>
            </a:endParaRPr>
          </a:p>
        </p:txBody>
      </p:sp>
    </p:spTree>
    <p:extLst>
      <p:ext uri="{BB962C8B-B14F-4D97-AF65-F5344CB8AC3E}">
        <p14:creationId xmlns="" xmlns:p14="http://schemas.microsoft.com/office/powerpoint/2010/main" val="171230658"/>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opesdAopsi.jpg"/>
          <p:cNvPicPr>
            <a:picLocks noChangeAspect="1"/>
          </p:cNvPicPr>
          <p:nvPr/>
        </p:nvPicPr>
        <p:blipFill>
          <a:blip r:embed="rId3" cstate="print"/>
          <a:stretch>
            <a:fillRect/>
          </a:stretch>
        </p:blipFill>
        <p:spPr>
          <a:xfrm>
            <a:off x="-16773" y="-14305"/>
            <a:ext cx="9144000" cy="68568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Τίτλος 4"/>
          <p:cNvSpPr>
            <a:spLocks noGrp="1"/>
          </p:cNvSpPr>
          <p:nvPr>
            <p:ph type="title"/>
          </p:nvPr>
        </p:nvSpPr>
        <p:spPr>
          <a:xfrm>
            <a:off x="395536" y="3501008"/>
            <a:ext cx="8352928" cy="2448272"/>
          </a:xfrm>
        </p:spPr>
        <p:txBody>
          <a:bodyPr>
            <a:normAutofit fontScale="90000"/>
          </a:bodyPr>
          <a:lstStyle/>
          <a:p>
            <a:pPr>
              <a:lnSpc>
                <a:spcPct val="150000"/>
              </a:lnSpc>
            </a:pPr>
            <a:r>
              <a:rPr lang="en-US" sz="2000" dirty="0" smtClean="0"/>
              <a:t>O.P. main </a:t>
            </a:r>
            <a:r>
              <a:rPr lang="en-US" sz="2000" dirty="0"/>
              <a:t>development objectives </a:t>
            </a:r>
            <a:r>
              <a:rPr lang="en-US" sz="2000" dirty="0" smtClean="0"/>
              <a:t>:</a:t>
            </a:r>
            <a:br>
              <a:rPr lang="en-US" sz="2000" dirty="0" smtClean="0"/>
            </a:br>
            <a:r>
              <a:rPr lang="en-US" sz="2000" dirty="0" smtClean="0">
                <a:solidFill>
                  <a:srgbClr val="00B050"/>
                </a:solidFill>
              </a:rPr>
              <a:t>Protection</a:t>
            </a:r>
            <a:r>
              <a:rPr lang="en-US" sz="2000" dirty="0">
                <a:solidFill>
                  <a:srgbClr val="00B050"/>
                </a:solidFill>
              </a:rPr>
              <a:t>, Upgrade and Sustainable Development of the Environment, </a:t>
            </a:r>
            <a:r>
              <a:rPr lang="en-US" sz="2000" dirty="0" smtClean="0">
                <a:solidFill>
                  <a:srgbClr val="00B050"/>
                </a:solidFill>
              </a:rPr>
              <a:t/>
            </a:r>
            <a:br>
              <a:rPr lang="en-US" sz="2000" dirty="0" smtClean="0">
                <a:solidFill>
                  <a:srgbClr val="00B050"/>
                </a:solidFill>
              </a:rPr>
            </a:br>
            <a:r>
              <a:rPr lang="en-US" sz="2000" dirty="0" smtClean="0">
                <a:solidFill>
                  <a:srgbClr val="00B050"/>
                </a:solidFill>
              </a:rPr>
              <a:t>so </a:t>
            </a:r>
            <a:r>
              <a:rPr lang="en-US" sz="2000" dirty="0">
                <a:solidFill>
                  <a:srgbClr val="00B050"/>
                </a:solidFill>
              </a:rPr>
              <a:t>that it constitutes the foundation </a:t>
            </a:r>
            <a:r>
              <a:rPr lang="en-US" sz="2000" dirty="0" smtClean="0">
                <a:solidFill>
                  <a:srgbClr val="00B050"/>
                </a:solidFill>
              </a:rPr>
              <a:t>for:</a:t>
            </a:r>
            <a:br>
              <a:rPr lang="en-US" sz="2000" dirty="0" smtClean="0">
                <a:solidFill>
                  <a:srgbClr val="00B050"/>
                </a:solidFill>
              </a:rPr>
            </a:br>
            <a:r>
              <a:rPr lang="en-US" sz="2000" dirty="0" smtClean="0">
                <a:solidFill>
                  <a:srgbClr val="00B050"/>
                </a:solidFill>
              </a:rPr>
              <a:t> - the </a:t>
            </a:r>
            <a:r>
              <a:rPr lang="en-US" sz="2000" dirty="0">
                <a:solidFill>
                  <a:srgbClr val="00B050"/>
                </a:solidFill>
              </a:rPr>
              <a:t>protection of public health, </a:t>
            </a:r>
            <a:r>
              <a:rPr lang="en-US" sz="2000" dirty="0" smtClean="0">
                <a:solidFill>
                  <a:srgbClr val="00B050"/>
                </a:solidFill>
              </a:rPr>
              <a:t/>
            </a:r>
            <a:br>
              <a:rPr lang="en-US" sz="2000" dirty="0" smtClean="0">
                <a:solidFill>
                  <a:srgbClr val="00B050"/>
                </a:solidFill>
              </a:rPr>
            </a:br>
            <a:r>
              <a:rPr lang="en-US" sz="2000" dirty="0" smtClean="0">
                <a:solidFill>
                  <a:srgbClr val="00B050"/>
                </a:solidFill>
              </a:rPr>
              <a:t>- the </a:t>
            </a:r>
            <a:r>
              <a:rPr lang="en-US" sz="2000" dirty="0">
                <a:solidFill>
                  <a:srgbClr val="00B050"/>
                </a:solidFill>
              </a:rPr>
              <a:t>improvement of the citizens’ life quality </a:t>
            </a:r>
            <a:r>
              <a:rPr lang="en-US" sz="2000" dirty="0" smtClean="0">
                <a:solidFill>
                  <a:srgbClr val="00B050"/>
                </a:solidFill>
              </a:rPr>
              <a:t/>
            </a:r>
            <a:br>
              <a:rPr lang="en-US" sz="2000" dirty="0" smtClean="0">
                <a:solidFill>
                  <a:srgbClr val="00B050"/>
                </a:solidFill>
              </a:rPr>
            </a:br>
            <a:r>
              <a:rPr lang="en-US" sz="2000" dirty="0" smtClean="0">
                <a:solidFill>
                  <a:srgbClr val="00B050"/>
                </a:solidFill>
              </a:rPr>
              <a:t>- the </a:t>
            </a:r>
            <a:r>
              <a:rPr lang="en-US" sz="2000" dirty="0">
                <a:solidFill>
                  <a:srgbClr val="00B050"/>
                </a:solidFill>
              </a:rPr>
              <a:t>improvement of the national economy </a:t>
            </a:r>
            <a:r>
              <a:rPr lang="en-US" sz="2000" dirty="0" smtClean="0">
                <a:solidFill>
                  <a:srgbClr val="00B050"/>
                </a:solidFill>
              </a:rPr>
              <a:t>competitiveness</a:t>
            </a:r>
            <a:endParaRPr lang="el-GR" sz="2000" dirty="0">
              <a:solidFill>
                <a:srgbClr val="00B050"/>
              </a:solidFill>
            </a:endParaRPr>
          </a:p>
        </p:txBody>
      </p:sp>
      <p:grpSp>
        <p:nvGrpSpPr>
          <p:cNvPr id="6" name="Ομάδα 5"/>
          <p:cNvGrpSpPr/>
          <p:nvPr/>
        </p:nvGrpSpPr>
        <p:grpSpPr>
          <a:xfrm>
            <a:off x="432144" y="1412776"/>
            <a:ext cx="7488832" cy="923617"/>
            <a:chOff x="413641" y="27682"/>
            <a:chExt cx="5790983" cy="923617"/>
          </a:xfrm>
          <a:scene3d>
            <a:camera prst="orthographicFront"/>
            <a:lightRig rig="flat" dir="t"/>
          </a:scene3d>
        </p:grpSpPr>
        <p:sp>
          <p:nvSpPr>
            <p:cNvPr id="8" name="Στρογγυλεμένο ορθογώνιο 7"/>
            <p:cNvSpPr/>
            <p:nvPr/>
          </p:nvSpPr>
          <p:spPr>
            <a:xfrm>
              <a:off x="413641" y="27682"/>
              <a:ext cx="5790983" cy="923617"/>
            </a:xfrm>
            <a:prstGeom prst="roundRect">
              <a:avLst/>
            </a:prstGeom>
            <a:sp3d prstMaterial="dkEdge">
              <a:bevelT w="8200" h="38100"/>
            </a:sp3d>
          </p:spPr>
          <p:style>
            <a:lnRef idx="0">
              <a:schemeClr val="lt1">
                <a:hueOff val="0"/>
                <a:satOff val="0"/>
                <a:lumOff val="0"/>
                <a:alphaOff val="0"/>
              </a:schemeClr>
            </a:lnRef>
            <a:fillRef idx="2">
              <a:schemeClr val="accent1">
                <a:shade val="80000"/>
                <a:hueOff val="0"/>
                <a:satOff val="0"/>
                <a:lumOff val="0"/>
                <a:alphaOff val="0"/>
              </a:schemeClr>
            </a:fillRef>
            <a:effectRef idx="1">
              <a:schemeClr val="accent1">
                <a:shade val="80000"/>
                <a:hueOff val="0"/>
                <a:satOff val="0"/>
                <a:lumOff val="0"/>
                <a:alphaOff val="0"/>
              </a:schemeClr>
            </a:effectRef>
            <a:fontRef idx="minor">
              <a:schemeClr val="dk1"/>
            </a:fontRef>
          </p:style>
        </p:sp>
        <p:sp>
          <p:nvSpPr>
            <p:cNvPr id="9" name="Στρογγυλεμένο ορθογώνιο 4"/>
            <p:cNvSpPr/>
            <p:nvPr/>
          </p:nvSpPr>
          <p:spPr>
            <a:xfrm>
              <a:off x="458728" y="72769"/>
              <a:ext cx="5700809" cy="833443"/>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219099" tIns="0" rIns="219099" bIns="0" numCol="1" spcCol="1270" anchor="ctr" anchorCtr="0">
              <a:noAutofit/>
            </a:bodyPr>
            <a:lstStyle/>
            <a:p>
              <a:pPr lvl="0" algn="l" defTabSz="844550" rtl="0">
                <a:lnSpc>
                  <a:spcPct val="90000"/>
                </a:lnSpc>
                <a:spcBef>
                  <a:spcPct val="0"/>
                </a:spcBef>
                <a:spcAft>
                  <a:spcPct val="35000"/>
                </a:spcAft>
              </a:pPr>
              <a:r>
                <a:rPr lang="en-US" sz="1900" b="1" kern="1200" dirty="0" smtClean="0"/>
                <a:t>Programming Period 2007 – 2013 </a:t>
              </a:r>
            </a:p>
            <a:p>
              <a:pPr lvl="0" algn="l" defTabSz="844550" rtl="0">
                <a:lnSpc>
                  <a:spcPct val="90000"/>
                </a:lnSpc>
                <a:spcBef>
                  <a:spcPct val="0"/>
                </a:spcBef>
                <a:spcAft>
                  <a:spcPct val="35000"/>
                </a:spcAft>
              </a:pPr>
              <a:r>
                <a:rPr lang="en-US" sz="1900" b="1" kern="1200" dirty="0" smtClean="0"/>
                <a:t>National Strategic Reference Framework (NSRF)</a:t>
              </a:r>
              <a:endParaRPr lang="el-GR" sz="1900" b="1" kern="1200" dirty="0"/>
            </a:p>
          </p:txBody>
        </p:sp>
      </p:grpSp>
      <p:grpSp>
        <p:nvGrpSpPr>
          <p:cNvPr id="10" name="Ομάδα 9"/>
          <p:cNvGrpSpPr/>
          <p:nvPr/>
        </p:nvGrpSpPr>
        <p:grpSpPr>
          <a:xfrm>
            <a:off x="455818" y="2420888"/>
            <a:ext cx="7465157" cy="993256"/>
            <a:chOff x="413641" y="19993"/>
            <a:chExt cx="7024810" cy="2117262"/>
          </a:xfrm>
          <a:scene3d>
            <a:camera prst="orthographicFront"/>
            <a:lightRig rig="flat" dir="t"/>
          </a:scene3d>
        </p:grpSpPr>
        <p:sp>
          <p:nvSpPr>
            <p:cNvPr id="11" name="Στρογγυλεμένο ορθογώνιο 10"/>
            <p:cNvSpPr/>
            <p:nvPr/>
          </p:nvSpPr>
          <p:spPr>
            <a:xfrm>
              <a:off x="413641" y="19993"/>
              <a:ext cx="7024810" cy="2117262"/>
            </a:xfrm>
            <a:prstGeom prst="roundRect">
              <a:avLst/>
            </a:prstGeom>
            <a:sp3d prstMaterial="dkEdge">
              <a:bevelT w="8200" h="38100"/>
            </a:sp3d>
          </p:spPr>
          <p:style>
            <a:lnRef idx="0">
              <a:schemeClr val="lt1">
                <a:hueOff val="0"/>
                <a:satOff val="0"/>
                <a:lumOff val="0"/>
                <a:alphaOff val="0"/>
              </a:schemeClr>
            </a:lnRef>
            <a:fillRef idx="2">
              <a:schemeClr val="accent1">
                <a:shade val="80000"/>
                <a:hueOff val="0"/>
                <a:satOff val="0"/>
                <a:lumOff val="0"/>
                <a:alphaOff val="0"/>
              </a:schemeClr>
            </a:fillRef>
            <a:effectRef idx="1">
              <a:schemeClr val="accent1">
                <a:shade val="80000"/>
                <a:hueOff val="0"/>
                <a:satOff val="0"/>
                <a:lumOff val="0"/>
                <a:alphaOff val="0"/>
              </a:schemeClr>
            </a:effectRef>
            <a:fontRef idx="minor">
              <a:schemeClr val="dk1"/>
            </a:fontRef>
          </p:style>
        </p:sp>
        <p:sp>
          <p:nvSpPr>
            <p:cNvPr id="12" name="Στρογγυλεμένο ορθογώνιο 4"/>
            <p:cNvSpPr/>
            <p:nvPr/>
          </p:nvSpPr>
          <p:spPr>
            <a:xfrm>
              <a:off x="516997" y="123349"/>
              <a:ext cx="6818098" cy="1721948"/>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219099" tIns="0" rIns="219099" bIns="0" numCol="1" spcCol="1270" anchor="ctr" anchorCtr="0">
              <a:noAutofit/>
            </a:bodyPr>
            <a:lstStyle/>
            <a:p>
              <a:pPr lvl="0" algn="l" defTabSz="800100" rtl="0">
                <a:lnSpc>
                  <a:spcPct val="90000"/>
                </a:lnSpc>
                <a:spcBef>
                  <a:spcPct val="0"/>
                </a:spcBef>
                <a:spcAft>
                  <a:spcPct val="35000"/>
                </a:spcAft>
              </a:pPr>
              <a:r>
                <a:rPr lang="en-US" sz="1800" b="1" kern="1200" dirty="0" smtClean="0"/>
                <a:t>Ministry of Environment Energy &amp; Climate Change </a:t>
              </a:r>
            </a:p>
            <a:p>
              <a:pPr lvl="0" algn="l" defTabSz="800100" rtl="0">
                <a:lnSpc>
                  <a:spcPct val="90000"/>
                </a:lnSpc>
                <a:spcBef>
                  <a:spcPct val="0"/>
                </a:spcBef>
                <a:spcAft>
                  <a:spcPct val="35000"/>
                </a:spcAft>
              </a:pPr>
              <a:r>
                <a:rPr lang="en-US" sz="1800" b="1" kern="1200" dirty="0" smtClean="0"/>
                <a:t>O.P. “Environment &amp; Sustainable Development” </a:t>
              </a:r>
              <a:r>
                <a:rPr lang="en-US" sz="1700" b="1" kern="1200" dirty="0" smtClean="0"/>
                <a:t> (</a:t>
              </a:r>
              <a:r>
                <a:rPr lang="en-US" sz="1200" b="1" kern="1200" dirty="0" err="1" smtClean="0"/>
                <a:t>greek</a:t>
              </a:r>
              <a:r>
                <a:rPr lang="en-US" sz="1200" b="1" kern="1200" dirty="0" smtClean="0"/>
                <a:t> abbr. </a:t>
              </a:r>
              <a:r>
                <a:rPr lang="en-US" sz="1800" b="1" kern="1200" dirty="0" smtClean="0"/>
                <a:t>EPPERAA</a:t>
              </a:r>
              <a:r>
                <a:rPr lang="en-US" sz="1700" b="1" kern="1200" dirty="0" smtClean="0"/>
                <a:t>)</a:t>
              </a:r>
              <a:endParaRPr lang="el-GR" sz="1700" b="1" kern="1200" dirty="0"/>
            </a:p>
          </p:txBody>
        </p:sp>
      </p:grpSp>
    </p:spTree>
    <p:extLst>
      <p:ext uri="{BB962C8B-B14F-4D97-AF65-F5344CB8AC3E}">
        <p14:creationId xmlns="" xmlns:p14="http://schemas.microsoft.com/office/powerpoint/2010/main" val="1109154432"/>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0" y="0"/>
            <a:ext cx="9110214" cy="6923869"/>
          </a:xfrm>
        </p:spPr>
      </p:pic>
      <p:sp>
        <p:nvSpPr>
          <p:cNvPr id="5" name="Τίτλος 4"/>
          <p:cNvSpPr>
            <a:spLocks noGrp="1"/>
          </p:cNvSpPr>
          <p:nvPr>
            <p:ph type="title"/>
          </p:nvPr>
        </p:nvSpPr>
        <p:spPr>
          <a:xfrm>
            <a:off x="0" y="-27384"/>
            <a:ext cx="9144000" cy="1152128"/>
          </a:xfrm>
        </p:spPr>
        <p:txBody>
          <a:bodyPr>
            <a:normAutofit/>
          </a:bodyPr>
          <a:lstStyle/>
          <a:p>
            <a:r>
              <a:rPr lang="en-US" sz="3900" b="1" dirty="0">
                <a:solidFill>
                  <a:srgbClr val="0070C0"/>
                </a:solidFill>
              </a:rPr>
              <a:t>Example of OPESD Best </a:t>
            </a:r>
            <a:r>
              <a:rPr lang="en-US" sz="3900" b="1" dirty="0" smtClean="0">
                <a:solidFill>
                  <a:srgbClr val="0070C0"/>
                </a:solidFill>
              </a:rPr>
              <a:t>Practice</a:t>
            </a:r>
            <a:endParaRPr lang="el-GR" sz="3900" b="1" dirty="0">
              <a:solidFill>
                <a:srgbClr val="0070C0"/>
              </a:solidFill>
            </a:endParaRPr>
          </a:p>
        </p:txBody>
      </p:sp>
      <p:sp>
        <p:nvSpPr>
          <p:cNvPr id="2" name="Ορθογώνιο 1"/>
          <p:cNvSpPr/>
          <p:nvPr/>
        </p:nvSpPr>
        <p:spPr>
          <a:xfrm>
            <a:off x="-1044624" y="1393934"/>
            <a:ext cx="10188624" cy="553998"/>
          </a:xfrm>
          <a:prstGeom prst="rect">
            <a:avLst/>
          </a:prstGeom>
        </p:spPr>
        <p:txBody>
          <a:bodyPr wrap="square">
            <a:spAutoFit/>
          </a:bodyPr>
          <a:lstStyle/>
          <a:p>
            <a:r>
              <a:rPr lang="en-US" sz="3000" dirty="0" smtClean="0"/>
              <a:t> </a:t>
            </a:r>
            <a:endParaRPr lang="el-GR" sz="3000" dirty="0"/>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13" name="Ορθογώνιο 12"/>
          <p:cNvSpPr/>
          <p:nvPr/>
        </p:nvSpPr>
        <p:spPr>
          <a:xfrm>
            <a:off x="-252536" y="4725144"/>
            <a:ext cx="9396536" cy="461665"/>
          </a:xfrm>
          <a:prstGeom prst="rect">
            <a:avLst/>
          </a:prstGeom>
        </p:spPr>
        <p:txBody>
          <a:bodyPr wrap="square">
            <a:spAutoFit/>
          </a:bodyPr>
          <a:lstStyle/>
          <a:p>
            <a:r>
              <a:rPr lang="en-US" sz="2400" dirty="0" smtClean="0"/>
              <a:t> </a:t>
            </a:r>
            <a:endParaRPr lang="el-GR" sz="2400" dirty="0"/>
          </a:p>
        </p:txBody>
      </p:sp>
      <p:sp>
        <p:nvSpPr>
          <p:cNvPr id="10" name="4 - TextBox"/>
          <p:cNvSpPr txBox="1"/>
          <p:nvPr/>
        </p:nvSpPr>
        <p:spPr>
          <a:xfrm flipH="1">
            <a:off x="234627" y="1052736"/>
            <a:ext cx="8640960" cy="830997"/>
          </a:xfrm>
          <a:prstGeom prst="rect">
            <a:avLst/>
          </a:prstGeom>
          <a:noFill/>
        </p:spPr>
        <p:txBody>
          <a:bodyPr wrap="square" rtlCol="0">
            <a:spAutoFit/>
          </a:bodyPr>
          <a:lstStyle/>
          <a:p>
            <a:pPr algn="ctr"/>
            <a:r>
              <a:rPr lang="en-US" sz="2400" b="1" dirty="0" smtClean="0">
                <a:solidFill>
                  <a:srgbClr val="009242"/>
                </a:solidFill>
              </a:rPr>
              <a:t>Environmental restoration of the Asbestos Mines of Northern Greece (AMNG) at </a:t>
            </a:r>
            <a:r>
              <a:rPr lang="en-US" sz="2400" b="1" dirty="0" err="1" smtClean="0">
                <a:solidFill>
                  <a:srgbClr val="009242"/>
                </a:solidFill>
              </a:rPr>
              <a:t>Zidani</a:t>
            </a:r>
            <a:r>
              <a:rPr lang="en-US" sz="2400" b="1" dirty="0" smtClean="0">
                <a:solidFill>
                  <a:srgbClr val="009242"/>
                </a:solidFill>
              </a:rPr>
              <a:t> near </a:t>
            </a:r>
            <a:r>
              <a:rPr lang="en-US" sz="2400" b="1" dirty="0" err="1" smtClean="0">
                <a:solidFill>
                  <a:srgbClr val="009242"/>
                </a:solidFill>
              </a:rPr>
              <a:t>Kozani</a:t>
            </a:r>
            <a:r>
              <a:rPr lang="en-US" sz="2400" b="1" dirty="0" smtClean="0">
                <a:solidFill>
                  <a:srgbClr val="009242"/>
                </a:solidFill>
              </a:rPr>
              <a:t> in Northern Greece</a:t>
            </a:r>
            <a:endParaRPr lang="el-GR" sz="2400" dirty="0">
              <a:solidFill>
                <a:srgbClr val="009242"/>
              </a:solidFill>
            </a:endParaRPr>
          </a:p>
        </p:txBody>
      </p:sp>
      <p:pic>
        <p:nvPicPr>
          <p:cNvPr id="11" name="Picture 4"/>
          <p:cNvPicPr>
            <a:picLocks noChangeAspect="1" noChangeArrowheads="1"/>
          </p:cNvPicPr>
          <p:nvPr/>
        </p:nvPicPr>
        <p:blipFill>
          <a:blip r:embed="rId3" cstate="print"/>
          <a:srcRect/>
          <a:stretch>
            <a:fillRect/>
          </a:stretch>
        </p:blipFill>
        <p:spPr>
          <a:xfrm>
            <a:off x="1448398" y="2252035"/>
            <a:ext cx="5994667" cy="3672408"/>
          </a:xfrm>
          <a:prstGeom prst="rect">
            <a:avLst/>
          </a:prstGeom>
          <a:noFill/>
        </p:spPr>
      </p:pic>
    </p:spTree>
    <p:extLst>
      <p:ext uri="{BB962C8B-B14F-4D97-AF65-F5344CB8AC3E}">
        <p14:creationId xmlns="" xmlns:p14="http://schemas.microsoft.com/office/powerpoint/2010/main" val="2854003473"/>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0" y="0"/>
            <a:ext cx="9110214" cy="6923869"/>
          </a:xfrm>
        </p:spPr>
      </p:pic>
      <p:sp>
        <p:nvSpPr>
          <p:cNvPr id="5" name="Τίτλος 4"/>
          <p:cNvSpPr>
            <a:spLocks noGrp="1"/>
          </p:cNvSpPr>
          <p:nvPr>
            <p:ph type="title"/>
          </p:nvPr>
        </p:nvSpPr>
        <p:spPr>
          <a:xfrm>
            <a:off x="0" y="-171400"/>
            <a:ext cx="9144000" cy="1152128"/>
          </a:xfrm>
        </p:spPr>
        <p:txBody>
          <a:bodyPr>
            <a:normAutofit/>
          </a:bodyPr>
          <a:lstStyle/>
          <a:p>
            <a:r>
              <a:rPr lang="en-US" sz="3900" b="1" dirty="0">
                <a:solidFill>
                  <a:srgbClr val="0070C0"/>
                </a:solidFill>
              </a:rPr>
              <a:t>Example of OPESD Best </a:t>
            </a:r>
            <a:r>
              <a:rPr lang="en-US" sz="3900" b="1" dirty="0" smtClean="0">
                <a:solidFill>
                  <a:srgbClr val="0070C0"/>
                </a:solidFill>
              </a:rPr>
              <a:t>Practice</a:t>
            </a:r>
            <a:endParaRPr lang="el-GR" sz="3900" b="1" dirty="0">
              <a:solidFill>
                <a:srgbClr val="0070C0"/>
              </a:solidFill>
            </a:endParaRPr>
          </a:p>
        </p:txBody>
      </p:sp>
      <p:sp>
        <p:nvSpPr>
          <p:cNvPr id="2" name="Ορθογώνιο 1"/>
          <p:cNvSpPr/>
          <p:nvPr/>
        </p:nvSpPr>
        <p:spPr>
          <a:xfrm>
            <a:off x="-1044624" y="1393934"/>
            <a:ext cx="10188624" cy="553998"/>
          </a:xfrm>
          <a:prstGeom prst="rect">
            <a:avLst/>
          </a:prstGeom>
        </p:spPr>
        <p:txBody>
          <a:bodyPr wrap="square">
            <a:spAutoFit/>
          </a:bodyPr>
          <a:lstStyle/>
          <a:p>
            <a:r>
              <a:rPr lang="en-US" sz="3000" dirty="0" smtClean="0"/>
              <a:t> </a:t>
            </a:r>
            <a:endParaRPr lang="el-GR" sz="3000" dirty="0"/>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10" name="4 - TextBox"/>
          <p:cNvSpPr txBox="1"/>
          <p:nvPr/>
        </p:nvSpPr>
        <p:spPr>
          <a:xfrm flipH="1">
            <a:off x="234627" y="764704"/>
            <a:ext cx="8640960" cy="477054"/>
          </a:xfrm>
          <a:prstGeom prst="rect">
            <a:avLst/>
          </a:prstGeom>
          <a:noFill/>
        </p:spPr>
        <p:txBody>
          <a:bodyPr wrap="square" rtlCol="0">
            <a:spAutoFit/>
          </a:bodyPr>
          <a:lstStyle/>
          <a:p>
            <a:pPr algn="ctr"/>
            <a:r>
              <a:rPr lang="en-US" sz="2500" b="1" dirty="0">
                <a:solidFill>
                  <a:srgbClr val="009242"/>
                </a:solidFill>
              </a:rPr>
              <a:t>A brief history of the site</a:t>
            </a:r>
            <a:endParaRPr lang="el-GR" sz="2500" b="1" dirty="0">
              <a:solidFill>
                <a:srgbClr val="009242"/>
              </a:solidFill>
            </a:endParaRPr>
          </a:p>
        </p:txBody>
      </p:sp>
      <p:sp>
        <p:nvSpPr>
          <p:cNvPr id="9" name="5 - TextBox"/>
          <p:cNvSpPr txBox="1"/>
          <p:nvPr/>
        </p:nvSpPr>
        <p:spPr>
          <a:xfrm>
            <a:off x="107504" y="1124744"/>
            <a:ext cx="8986641" cy="2862322"/>
          </a:xfrm>
          <a:prstGeom prst="rect">
            <a:avLst/>
          </a:prstGeom>
          <a:noFill/>
        </p:spPr>
        <p:txBody>
          <a:bodyPr wrap="square" rtlCol="0">
            <a:spAutoFit/>
          </a:bodyPr>
          <a:lstStyle/>
          <a:p>
            <a:pPr algn="just"/>
            <a:r>
              <a:rPr lang="en-US" sz="2000" b="1" dirty="0" smtClean="0"/>
              <a:t>1982 – 2000:  </a:t>
            </a:r>
            <a:r>
              <a:rPr lang="en-US" sz="2000" dirty="0" smtClean="0"/>
              <a:t>Operation of the mine and asbestos plant by the company  Asbestos Mines of Northern Greece SA (AMNG)</a:t>
            </a:r>
          </a:p>
          <a:p>
            <a:pPr algn="just"/>
            <a:r>
              <a:rPr lang="en-US" sz="2000" b="1" dirty="0" smtClean="0"/>
              <a:t>2002:   </a:t>
            </a:r>
            <a:r>
              <a:rPr lang="en-US" sz="2000" dirty="0" smtClean="0"/>
              <a:t>Concession of the site for 30 years to the Prefecture of </a:t>
            </a:r>
            <a:r>
              <a:rPr lang="en-US" sz="2000" dirty="0" err="1" smtClean="0"/>
              <a:t>Kozani</a:t>
            </a:r>
            <a:r>
              <a:rPr lang="en-US" sz="2000" dirty="0" smtClean="0"/>
              <a:t>, Public Consultation and Design of the Restoration and Rehabilitation works in 3 phases</a:t>
            </a:r>
          </a:p>
          <a:p>
            <a:pPr algn="just"/>
            <a:r>
              <a:rPr lang="en-US" sz="2000" b="1" dirty="0" smtClean="0"/>
              <a:t>2005:</a:t>
            </a:r>
            <a:r>
              <a:rPr lang="en-US" sz="2000" dirty="0" smtClean="0"/>
              <a:t>   Approval Decision for funding by OPESD of the 1</a:t>
            </a:r>
            <a:r>
              <a:rPr lang="en-US" sz="2000" baseline="30000" dirty="0" smtClean="0"/>
              <a:t>st</a:t>
            </a:r>
            <a:r>
              <a:rPr lang="en-US" sz="2000" dirty="0" smtClean="0"/>
              <a:t> phase (6,8 million Euro)</a:t>
            </a:r>
          </a:p>
          <a:p>
            <a:pPr algn="just"/>
            <a:r>
              <a:rPr lang="en-US" sz="2000" b="1" dirty="0" smtClean="0"/>
              <a:t>2009:   </a:t>
            </a:r>
            <a:r>
              <a:rPr lang="en-US" sz="2000" dirty="0" smtClean="0"/>
              <a:t>Completion of 1</a:t>
            </a:r>
            <a:r>
              <a:rPr lang="en-US" sz="2000" baseline="30000" dirty="0" smtClean="0"/>
              <a:t>st</a:t>
            </a:r>
            <a:r>
              <a:rPr lang="en-US" sz="2000" dirty="0" smtClean="0"/>
              <a:t> phase works, Approval Decision for funding by OPESD of the 2nd phase (14,1 million Euro)</a:t>
            </a:r>
          </a:p>
          <a:p>
            <a:pPr algn="just"/>
            <a:r>
              <a:rPr lang="en-US" sz="2000" b="1" dirty="0" smtClean="0"/>
              <a:t>2013:  </a:t>
            </a:r>
            <a:r>
              <a:rPr lang="en-US" sz="2000" dirty="0" smtClean="0"/>
              <a:t>Approval Decision for funding by OPESD of the 3</a:t>
            </a:r>
            <a:r>
              <a:rPr lang="en-US" sz="2000" baseline="30000" dirty="0" smtClean="0"/>
              <a:t>rd</a:t>
            </a:r>
            <a:r>
              <a:rPr lang="en-US" sz="2000" dirty="0" smtClean="0"/>
              <a:t> phase (17,6 million Euro)</a:t>
            </a:r>
          </a:p>
          <a:p>
            <a:pPr algn="just"/>
            <a:r>
              <a:rPr lang="en-US" sz="2000" b="1" dirty="0" smtClean="0"/>
              <a:t>2014:  </a:t>
            </a:r>
            <a:r>
              <a:rPr lang="en-US" sz="2000" dirty="0" smtClean="0"/>
              <a:t>Completion of 2</a:t>
            </a:r>
            <a:r>
              <a:rPr lang="en-US" sz="2000" baseline="30000" dirty="0" smtClean="0"/>
              <a:t>nd</a:t>
            </a:r>
            <a:r>
              <a:rPr lang="en-US" sz="2000" dirty="0" smtClean="0"/>
              <a:t> phase works (projected)  </a:t>
            </a:r>
          </a:p>
        </p:txBody>
      </p:sp>
      <p:pic>
        <p:nvPicPr>
          <p:cNvPr id="14" name="Picture 2"/>
          <p:cNvPicPr>
            <a:picLocks noChangeAspect="1" noChangeArrowheads="1"/>
          </p:cNvPicPr>
          <p:nvPr/>
        </p:nvPicPr>
        <p:blipFill rotWithShape="1">
          <a:blip r:embed="rId3" cstate="print"/>
          <a:srcRect l="13488" t="4363" r="13487" b="11969"/>
          <a:stretch/>
        </p:blipFill>
        <p:spPr bwMode="auto">
          <a:xfrm>
            <a:off x="2483768" y="4077266"/>
            <a:ext cx="3960440" cy="2780734"/>
          </a:xfrm>
          <a:prstGeom prst="rect">
            <a:avLst/>
          </a:prstGeom>
          <a:noFill/>
          <a:ln w="9525">
            <a:noFill/>
            <a:miter lim="800000"/>
            <a:headEnd/>
            <a:tailEnd/>
          </a:ln>
        </p:spPr>
      </p:pic>
    </p:spTree>
    <p:extLst>
      <p:ext uri="{BB962C8B-B14F-4D97-AF65-F5344CB8AC3E}">
        <p14:creationId xmlns="" xmlns:p14="http://schemas.microsoft.com/office/powerpoint/2010/main" val="3467998648"/>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0" y="0"/>
            <a:ext cx="9110214" cy="6923869"/>
          </a:xfrm>
        </p:spPr>
      </p:pic>
      <p:sp>
        <p:nvSpPr>
          <p:cNvPr id="5" name="Τίτλος 4"/>
          <p:cNvSpPr>
            <a:spLocks noGrp="1"/>
          </p:cNvSpPr>
          <p:nvPr>
            <p:ph type="title"/>
          </p:nvPr>
        </p:nvSpPr>
        <p:spPr>
          <a:xfrm>
            <a:off x="0" y="-171400"/>
            <a:ext cx="9144000" cy="1152128"/>
          </a:xfrm>
        </p:spPr>
        <p:txBody>
          <a:bodyPr>
            <a:normAutofit/>
          </a:bodyPr>
          <a:lstStyle/>
          <a:p>
            <a:r>
              <a:rPr lang="en-US" sz="3900" b="1" dirty="0">
                <a:solidFill>
                  <a:srgbClr val="0070C0"/>
                </a:solidFill>
              </a:rPr>
              <a:t>Example of OPESD Best </a:t>
            </a:r>
            <a:r>
              <a:rPr lang="en-US" sz="3900" b="1" dirty="0" smtClean="0">
                <a:solidFill>
                  <a:srgbClr val="0070C0"/>
                </a:solidFill>
              </a:rPr>
              <a:t>Practice</a:t>
            </a:r>
            <a:endParaRPr lang="el-GR" sz="3900" b="1" dirty="0">
              <a:solidFill>
                <a:srgbClr val="0070C0"/>
              </a:solidFill>
            </a:endParaRPr>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10" name="4 - TextBox"/>
          <p:cNvSpPr txBox="1"/>
          <p:nvPr/>
        </p:nvSpPr>
        <p:spPr>
          <a:xfrm flipH="1">
            <a:off x="234627" y="764704"/>
            <a:ext cx="8640960" cy="492443"/>
          </a:xfrm>
          <a:prstGeom prst="rect">
            <a:avLst/>
          </a:prstGeom>
          <a:noFill/>
        </p:spPr>
        <p:txBody>
          <a:bodyPr wrap="square" rtlCol="0">
            <a:spAutoFit/>
          </a:bodyPr>
          <a:lstStyle/>
          <a:p>
            <a:pPr algn="ctr"/>
            <a:r>
              <a:rPr lang="en-US" sz="2600" b="1" dirty="0">
                <a:solidFill>
                  <a:srgbClr val="009242"/>
                </a:solidFill>
              </a:rPr>
              <a:t>Site Facts and Figures</a:t>
            </a:r>
            <a:endParaRPr lang="el-GR" sz="2600" b="1" dirty="0">
              <a:solidFill>
                <a:srgbClr val="009242"/>
              </a:solidFill>
            </a:endParaRPr>
          </a:p>
        </p:txBody>
      </p:sp>
      <p:pic>
        <p:nvPicPr>
          <p:cNvPr id="14" name="Picture 2"/>
          <p:cNvPicPr>
            <a:picLocks noChangeAspect="1" noChangeArrowheads="1"/>
          </p:cNvPicPr>
          <p:nvPr/>
        </p:nvPicPr>
        <p:blipFill rotWithShape="1">
          <a:blip r:embed="rId3" cstate="print"/>
          <a:srcRect l="13488" t="4363" r="13487" b="11969"/>
          <a:stretch/>
        </p:blipFill>
        <p:spPr bwMode="auto">
          <a:xfrm>
            <a:off x="2483768" y="4315748"/>
            <a:ext cx="3960440" cy="2542252"/>
          </a:xfrm>
          <a:prstGeom prst="rect">
            <a:avLst/>
          </a:prstGeom>
          <a:noFill/>
          <a:ln w="9525">
            <a:noFill/>
            <a:miter lim="800000"/>
            <a:headEnd/>
            <a:tailEnd/>
          </a:ln>
        </p:spPr>
      </p:pic>
      <p:sp>
        <p:nvSpPr>
          <p:cNvPr id="11" name="7 - TextBox"/>
          <p:cNvSpPr txBox="1"/>
          <p:nvPr/>
        </p:nvSpPr>
        <p:spPr>
          <a:xfrm>
            <a:off x="286029" y="1268760"/>
            <a:ext cx="8390427" cy="3046988"/>
          </a:xfrm>
          <a:prstGeom prst="rect">
            <a:avLst/>
          </a:prstGeom>
          <a:noFill/>
        </p:spPr>
        <p:txBody>
          <a:bodyPr wrap="square" rtlCol="0">
            <a:spAutoFit/>
          </a:bodyPr>
          <a:lstStyle/>
          <a:p>
            <a:pPr marL="342900" indent="-342900">
              <a:buFont typeface="Wingdings" pitchFamily="2" charset="2"/>
              <a:buChar char="§"/>
            </a:pPr>
            <a:r>
              <a:rPr lang="en-US" sz="2400" dirty="0" smtClean="0"/>
              <a:t>70.000.000 tons of </a:t>
            </a:r>
            <a:r>
              <a:rPr lang="en-US" sz="2400" dirty="0" err="1" smtClean="0"/>
              <a:t>serpentinite</a:t>
            </a:r>
            <a:r>
              <a:rPr lang="en-US" sz="2400" dirty="0" smtClean="0"/>
              <a:t> ore extracted from the 335.000 </a:t>
            </a:r>
            <a:r>
              <a:rPr lang="en-US" sz="2400" dirty="0" err="1" smtClean="0"/>
              <a:t>sq.m</a:t>
            </a:r>
            <a:r>
              <a:rPr lang="en-US" sz="2400" dirty="0" smtClean="0"/>
              <a:t>. mine</a:t>
            </a:r>
          </a:p>
          <a:p>
            <a:pPr marL="342900" indent="-342900">
              <a:buFont typeface="Wingdings" pitchFamily="2" charset="2"/>
              <a:buChar char="§"/>
            </a:pPr>
            <a:r>
              <a:rPr lang="en-US" sz="2400" dirty="0" smtClean="0"/>
              <a:t>1.000.000 tons of asbestos produced from the 25.000 </a:t>
            </a:r>
            <a:r>
              <a:rPr lang="en-US" sz="2400" dirty="0" err="1" smtClean="0"/>
              <a:t>sq.m</a:t>
            </a:r>
            <a:r>
              <a:rPr lang="en-US" sz="2400" dirty="0" smtClean="0"/>
              <a:t>. processing plant</a:t>
            </a:r>
          </a:p>
          <a:p>
            <a:pPr marL="342900" indent="-342900">
              <a:buFont typeface="Wingdings" pitchFamily="2" charset="2"/>
              <a:buChar char="§"/>
            </a:pPr>
            <a:r>
              <a:rPr lang="en-US" sz="2400" dirty="0" smtClean="0"/>
              <a:t>69.000.000 tons of tailings covering an area of 752.000 </a:t>
            </a:r>
            <a:r>
              <a:rPr lang="en-US" sz="2400" dirty="0" err="1" smtClean="0"/>
              <a:t>sq.m</a:t>
            </a:r>
            <a:r>
              <a:rPr lang="en-US" sz="2400" dirty="0" smtClean="0"/>
              <a:t>. ranging in height to 180 m.</a:t>
            </a:r>
          </a:p>
          <a:p>
            <a:pPr marL="342900" indent="-342900">
              <a:buFont typeface="Wingdings" pitchFamily="2" charset="2"/>
              <a:buChar char="§"/>
            </a:pPr>
            <a:r>
              <a:rPr lang="en-US" sz="2400" dirty="0" smtClean="0"/>
              <a:t>Site altitude 360 – 580 m. above sea level</a:t>
            </a:r>
          </a:p>
          <a:p>
            <a:pPr marL="342900" indent="-342900">
              <a:buFont typeface="Wingdings" pitchFamily="2" charset="2"/>
              <a:buChar char="§"/>
            </a:pPr>
            <a:r>
              <a:rPr lang="en-US" sz="2400" dirty="0" smtClean="0"/>
              <a:t>Site area 4.150.000 </a:t>
            </a:r>
            <a:r>
              <a:rPr lang="en-US" sz="2400" dirty="0" err="1" smtClean="0"/>
              <a:t>sq.m</a:t>
            </a:r>
            <a:r>
              <a:rPr lang="en-US" sz="2400" dirty="0" smtClean="0"/>
              <a:t>. </a:t>
            </a:r>
            <a:endParaRPr lang="el-GR" sz="2400" dirty="0"/>
          </a:p>
        </p:txBody>
      </p:sp>
    </p:spTree>
    <p:extLst>
      <p:ext uri="{BB962C8B-B14F-4D97-AF65-F5344CB8AC3E}">
        <p14:creationId xmlns="" xmlns:p14="http://schemas.microsoft.com/office/powerpoint/2010/main" val="3816228484"/>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0" y="0"/>
            <a:ext cx="9110214" cy="6923869"/>
          </a:xfrm>
        </p:spPr>
      </p:pic>
      <p:sp>
        <p:nvSpPr>
          <p:cNvPr id="5" name="Τίτλος 4"/>
          <p:cNvSpPr>
            <a:spLocks noGrp="1"/>
          </p:cNvSpPr>
          <p:nvPr>
            <p:ph type="title"/>
          </p:nvPr>
        </p:nvSpPr>
        <p:spPr>
          <a:xfrm>
            <a:off x="0" y="-171400"/>
            <a:ext cx="9144000" cy="1152128"/>
          </a:xfrm>
        </p:spPr>
        <p:txBody>
          <a:bodyPr>
            <a:normAutofit/>
          </a:bodyPr>
          <a:lstStyle/>
          <a:p>
            <a:r>
              <a:rPr lang="en-US" sz="3900" b="1" dirty="0">
                <a:solidFill>
                  <a:srgbClr val="0070C0"/>
                </a:solidFill>
              </a:rPr>
              <a:t>Example of OPESD Best </a:t>
            </a:r>
            <a:r>
              <a:rPr lang="en-US" sz="3900" b="1" dirty="0" smtClean="0">
                <a:solidFill>
                  <a:srgbClr val="0070C0"/>
                </a:solidFill>
              </a:rPr>
              <a:t>Practice</a:t>
            </a:r>
            <a:endParaRPr lang="el-GR" sz="3900" b="1" dirty="0">
              <a:solidFill>
                <a:srgbClr val="0070C0"/>
              </a:solidFill>
            </a:endParaRPr>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8" name="5 - TextBox"/>
          <p:cNvSpPr txBox="1"/>
          <p:nvPr/>
        </p:nvSpPr>
        <p:spPr>
          <a:xfrm>
            <a:off x="-1" y="692696"/>
            <a:ext cx="9110215" cy="1785104"/>
          </a:xfrm>
          <a:prstGeom prst="rect">
            <a:avLst/>
          </a:prstGeom>
          <a:noFill/>
        </p:spPr>
        <p:txBody>
          <a:bodyPr wrap="square" rtlCol="0">
            <a:spAutoFit/>
          </a:bodyPr>
          <a:lstStyle/>
          <a:p>
            <a:r>
              <a:rPr lang="en-US" sz="2200" dirty="0" smtClean="0"/>
              <a:t>The Environmental Problems and Public Health issues related to the site stem from:</a:t>
            </a:r>
          </a:p>
          <a:p>
            <a:pPr marL="342900" indent="-342900">
              <a:buFont typeface="Wingdings" pitchFamily="2" charset="2"/>
              <a:buChar char="§"/>
            </a:pPr>
            <a:r>
              <a:rPr lang="en-US" sz="2200" dirty="0" smtClean="0"/>
              <a:t>The nature of the extracted ore and the final product produced (asbestos)</a:t>
            </a:r>
          </a:p>
          <a:p>
            <a:pPr marL="342900" indent="-342900">
              <a:buFont typeface="Wingdings" pitchFamily="2" charset="2"/>
              <a:buChar char="§"/>
            </a:pPr>
            <a:r>
              <a:rPr lang="en-US" sz="2200" dirty="0" smtClean="0"/>
              <a:t>The uncontrolled manner of depositing the tailings</a:t>
            </a:r>
          </a:p>
          <a:p>
            <a:pPr marL="342900" indent="-342900">
              <a:buFont typeface="Wingdings" pitchFamily="2" charset="2"/>
              <a:buChar char="§"/>
            </a:pPr>
            <a:r>
              <a:rPr lang="en-US" sz="2200" dirty="0" smtClean="0"/>
              <a:t>The lack of environmental consideration of the mining company (AMNG SA)  </a:t>
            </a:r>
          </a:p>
        </p:txBody>
      </p:sp>
      <p:grpSp>
        <p:nvGrpSpPr>
          <p:cNvPr id="9" name="Ομάδα 8"/>
          <p:cNvGrpSpPr/>
          <p:nvPr/>
        </p:nvGrpSpPr>
        <p:grpSpPr>
          <a:xfrm>
            <a:off x="395536" y="2559148"/>
            <a:ext cx="8489947" cy="4182220"/>
            <a:chOff x="330525" y="2005574"/>
            <a:chExt cx="8489947" cy="4182220"/>
          </a:xfrm>
          <a:solidFill>
            <a:schemeClr val="bg1"/>
          </a:solidFill>
        </p:grpSpPr>
        <p:pic>
          <p:nvPicPr>
            <p:cNvPr id="13" name="Picture 2" descr="2-2_IMG_0138"/>
            <p:cNvPicPr>
              <a:picLocks noChangeAspect="1" noChangeArrowheads="1"/>
            </p:cNvPicPr>
            <p:nvPr/>
          </p:nvPicPr>
          <p:blipFill>
            <a:blip r:embed="rId3" cstate="print"/>
            <a:srcRect/>
            <a:stretch>
              <a:fillRect/>
            </a:stretch>
          </p:blipFill>
          <p:spPr bwMode="auto">
            <a:xfrm>
              <a:off x="2555776" y="2204864"/>
              <a:ext cx="2809048" cy="1656184"/>
            </a:xfrm>
            <a:prstGeom prst="rect">
              <a:avLst/>
            </a:prstGeom>
            <a:grpFill/>
            <a:ln w="9525">
              <a:noFill/>
              <a:miter lim="800000"/>
              <a:headEnd/>
              <a:tailEnd/>
            </a:ln>
          </p:spPr>
        </p:pic>
        <p:pic>
          <p:nvPicPr>
            <p:cNvPr id="15" name="Picture 4" descr="1-2_Resulting image3"/>
            <p:cNvPicPr>
              <a:picLocks noChangeAspect="1" noChangeArrowheads="1"/>
            </p:cNvPicPr>
            <p:nvPr/>
          </p:nvPicPr>
          <p:blipFill>
            <a:blip r:embed="rId4" cstate="print"/>
            <a:srcRect/>
            <a:stretch>
              <a:fillRect/>
            </a:stretch>
          </p:blipFill>
          <p:spPr>
            <a:xfrm>
              <a:off x="5508104" y="2060848"/>
              <a:ext cx="3312368" cy="1656184"/>
            </a:xfrm>
            <a:prstGeom prst="rect">
              <a:avLst/>
            </a:prstGeom>
            <a:grpFill/>
          </p:spPr>
        </p:pic>
        <p:pic>
          <p:nvPicPr>
            <p:cNvPr id="16" name="Picture 2"/>
            <p:cNvPicPr>
              <a:picLocks noChangeAspect="1" noChangeArrowheads="1"/>
            </p:cNvPicPr>
            <p:nvPr/>
          </p:nvPicPr>
          <p:blipFill>
            <a:blip r:embed="rId5" cstate="print"/>
            <a:srcRect/>
            <a:stretch>
              <a:fillRect/>
            </a:stretch>
          </p:blipFill>
          <p:spPr bwMode="auto">
            <a:xfrm rot="11386560">
              <a:off x="330525" y="2005574"/>
              <a:ext cx="2060619" cy="1954968"/>
            </a:xfrm>
            <a:prstGeom prst="rect">
              <a:avLst/>
            </a:prstGeom>
            <a:grpFill/>
            <a:ln w="9525">
              <a:noFill/>
              <a:miter lim="800000"/>
              <a:headEnd/>
              <a:tailEnd/>
            </a:ln>
            <a:effectLst/>
            <a:scene3d>
              <a:camera prst="orthographicFront">
                <a:rot lat="52030" lon="21304535" rev="597762"/>
              </a:camera>
              <a:lightRig rig="threePt" dir="t"/>
            </a:scene3d>
          </p:spPr>
        </p:pic>
        <p:pic>
          <p:nvPicPr>
            <p:cNvPr id="17" name="Picture 2"/>
            <p:cNvPicPr>
              <a:picLocks noChangeAspect="1" noChangeArrowheads="1"/>
            </p:cNvPicPr>
            <p:nvPr/>
          </p:nvPicPr>
          <p:blipFill>
            <a:blip r:embed="rId6" cstate="print"/>
            <a:srcRect/>
            <a:stretch>
              <a:fillRect/>
            </a:stretch>
          </p:blipFill>
          <p:spPr bwMode="auto">
            <a:xfrm>
              <a:off x="395536" y="4077072"/>
              <a:ext cx="2736304" cy="1751627"/>
            </a:xfrm>
            <a:prstGeom prst="rect">
              <a:avLst/>
            </a:prstGeom>
            <a:grpFill/>
            <a:ln w="9525">
              <a:noFill/>
              <a:miter lim="800000"/>
              <a:headEnd/>
              <a:tailEnd/>
            </a:ln>
          </p:spPr>
        </p:pic>
        <p:pic>
          <p:nvPicPr>
            <p:cNvPr id="18" name="Picture 8"/>
            <p:cNvPicPr>
              <a:picLocks noChangeAspect="1" noChangeArrowheads="1"/>
            </p:cNvPicPr>
            <p:nvPr/>
          </p:nvPicPr>
          <p:blipFill>
            <a:blip r:embed="rId7" cstate="print"/>
            <a:srcRect/>
            <a:stretch>
              <a:fillRect/>
            </a:stretch>
          </p:blipFill>
          <p:spPr>
            <a:xfrm>
              <a:off x="3419872" y="4077072"/>
              <a:ext cx="1968219" cy="1872208"/>
            </a:xfrm>
            <a:prstGeom prst="rect">
              <a:avLst/>
            </a:prstGeom>
            <a:grpFill/>
          </p:spPr>
        </p:pic>
        <p:pic>
          <p:nvPicPr>
            <p:cNvPr id="19" name="Picture 13"/>
            <p:cNvPicPr>
              <a:picLocks noChangeAspect="1" noChangeArrowheads="1"/>
            </p:cNvPicPr>
            <p:nvPr/>
          </p:nvPicPr>
          <p:blipFill>
            <a:blip r:embed="rId8" cstate="print"/>
            <a:srcRect/>
            <a:stretch>
              <a:fillRect/>
            </a:stretch>
          </p:blipFill>
          <p:spPr bwMode="auto">
            <a:xfrm>
              <a:off x="5724128" y="3789040"/>
              <a:ext cx="2222549" cy="2398754"/>
            </a:xfrm>
            <a:prstGeom prst="rect">
              <a:avLst/>
            </a:prstGeom>
            <a:grpFill/>
            <a:ln w="9525">
              <a:noFill/>
              <a:miter lim="800000"/>
              <a:headEnd/>
              <a:tailEnd/>
            </a:ln>
          </p:spPr>
        </p:pic>
      </p:grpSp>
    </p:spTree>
    <p:extLst>
      <p:ext uri="{BB962C8B-B14F-4D97-AF65-F5344CB8AC3E}">
        <p14:creationId xmlns="" xmlns:p14="http://schemas.microsoft.com/office/powerpoint/2010/main" val="3850000848"/>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0" y="0"/>
            <a:ext cx="9110214" cy="6923869"/>
          </a:xfrm>
        </p:spPr>
      </p:pic>
      <p:sp>
        <p:nvSpPr>
          <p:cNvPr id="5" name="Τίτλος 4"/>
          <p:cNvSpPr>
            <a:spLocks noGrp="1"/>
          </p:cNvSpPr>
          <p:nvPr>
            <p:ph type="title"/>
          </p:nvPr>
        </p:nvSpPr>
        <p:spPr>
          <a:xfrm>
            <a:off x="0" y="-171400"/>
            <a:ext cx="9144000" cy="1152128"/>
          </a:xfrm>
        </p:spPr>
        <p:txBody>
          <a:bodyPr>
            <a:normAutofit/>
          </a:bodyPr>
          <a:lstStyle/>
          <a:p>
            <a:r>
              <a:rPr lang="en-US" sz="3900" b="1" dirty="0">
                <a:solidFill>
                  <a:srgbClr val="0070C0"/>
                </a:solidFill>
              </a:rPr>
              <a:t>Example of OPESD Best </a:t>
            </a:r>
            <a:r>
              <a:rPr lang="en-US" sz="3900" b="1" dirty="0" smtClean="0">
                <a:solidFill>
                  <a:srgbClr val="0070C0"/>
                </a:solidFill>
              </a:rPr>
              <a:t>Practice</a:t>
            </a:r>
            <a:endParaRPr lang="el-GR" sz="3900" b="1" dirty="0">
              <a:solidFill>
                <a:srgbClr val="0070C0"/>
              </a:solidFill>
            </a:endParaRPr>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8" name="4 - TextBox"/>
          <p:cNvSpPr txBox="1"/>
          <p:nvPr/>
        </p:nvSpPr>
        <p:spPr>
          <a:xfrm>
            <a:off x="3491880" y="776317"/>
            <a:ext cx="1967013" cy="492443"/>
          </a:xfrm>
          <a:prstGeom prst="rect">
            <a:avLst/>
          </a:prstGeom>
          <a:noFill/>
        </p:spPr>
        <p:txBody>
          <a:bodyPr wrap="none" rtlCol="0">
            <a:spAutoFit/>
          </a:bodyPr>
          <a:lstStyle/>
          <a:p>
            <a:r>
              <a:rPr lang="en-US" sz="2600" b="1" dirty="0">
                <a:solidFill>
                  <a:srgbClr val="009242"/>
                </a:solidFill>
              </a:rPr>
              <a:t>Work phases</a:t>
            </a:r>
            <a:endParaRPr lang="el-GR" sz="2600" b="1" dirty="0">
              <a:solidFill>
                <a:srgbClr val="009242"/>
              </a:solidFill>
            </a:endParaRPr>
          </a:p>
        </p:txBody>
      </p:sp>
      <p:pic>
        <p:nvPicPr>
          <p:cNvPr id="13" name="3 - Θέση περιεχομένου" descr="Α-ΦΑΣΗ 2007.jpg"/>
          <p:cNvPicPr>
            <a:picLocks noChangeAspect="1"/>
          </p:cNvPicPr>
          <p:nvPr/>
        </p:nvPicPr>
        <p:blipFill>
          <a:blip r:embed="rId3" cstate="print"/>
          <a:srcRect/>
          <a:stretch>
            <a:fillRect/>
          </a:stretch>
        </p:blipFill>
        <p:spPr>
          <a:xfrm>
            <a:off x="1018379" y="1288158"/>
            <a:ext cx="2923803" cy="2009622"/>
          </a:xfrm>
          <a:prstGeom prst="rect">
            <a:avLst/>
          </a:prstGeom>
          <a:noFill/>
        </p:spPr>
      </p:pic>
      <p:pic>
        <p:nvPicPr>
          <p:cNvPr id="15" name="4 - Εικόνα" descr="Α-ΦΑΣΗ 2012.jpg"/>
          <p:cNvPicPr>
            <a:picLocks noChangeAspect="1"/>
          </p:cNvPicPr>
          <p:nvPr/>
        </p:nvPicPr>
        <p:blipFill>
          <a:blip r:embed="rId4" cstate="print"/>
          <a:srcRect/>
          <a:stretch>
            <a:fillRect/>
          </a:stretch>
        </p:blipFill>
        <p:spPr>
          <a:xfrm>
            <a:off x="827584" y="3789040"/>
            <a:ext cx="3364446" cy="2016224"/>
          </a:xfrm>
          <a:prstGeom prst="rect">
            <a:avLst/>
          </a:prstGeom>
          <a:noFill/>
        </p:spPr>
      </p:pic>
      <p:pic>
        <p:nvPicPr>
          <p:cNvPr id="16" name="Picture 2" descr="3-5_IMG_0238"/>
          <p:cNvPicPr>
            <a:picLocks noChangeAspect="1" noChangeArrowheads="1"/>
          </p:cNvPicPr>
          <p:nvPr/>
        </p:nvPicPr>
        <p:blipFill>
          <a:blip r:embed="rId5" cstate="print"/>
          <a:srcRect/>
          <a:stretch>
            <a:fillRect/>
          </a:stretch>
        </p:blipFill>
        <p:spPr>
          <a:xfrm>
            <a:off x="5042172" y="3757102"/>
            <a:ext cx="3240360" cy="2025226"/>
          </a:xfrm>
          <a:prstGeom prst="rect">
            <a:avLst/>
          </a:prstGeom>
          <a:solidFill>
            <a:srgbClr val="FFFFFF">
              <a:shade val="85000"/>
            </a:srgbClr>
          </a:solidFill>
          <a:ln w="88900" cap="sq"/>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12 - TextBox"/>
          <p:cNvSpPr txBox="1"/>
          <p:nvPr/>
        </p:nvSpPr>
        <p:spPr>
          <a:xfrm>
            <a:off x="899592" y="3284984"/>
            <a:ext cx="3161378" cy="400110"/>
          </a:xfrm>
          <a:prstGeom prst="rect">
            <a:avLst/>
          </a:prstGeom>
          <a:noFill/>
        </p:spPr>
        <p:txBody>
          <a:bodyPr wrap="none" rtlCol="0">
            <a:spAutoFit/>
          </a:bodyPr>
          <a:lstStyle/>
          <a:p>
            <a:r>
              <a:rPr lang="en-US" sz="2000" dirty="0" smtClean="0"/>
              <a:t>Original state of tailings area</a:t>
            </a:r>
            <a:endParaRPr lang="el-GR" sz="2000" dirty="0"/>
          </a:p>
        </p:txBody>
      </p:sp>
      <p:sp>
        <p:nvSpPr>
          <p:cNvPr id="18" name="13 - TextBox"/>
          <p:cNvSpPr txBox="1"/>
          <p:nvPr/>
        </p:nvSpPr>
        <p:spPr>
          <a:xfrm>
            <a:off x="4427984" y="3284984"/>
            <a:ext cx="4458336" cy="400110"/>
          </a:xfrm>
          <a:prstGeom prst="rect">
            <a:avLst/>
          </a:prstGeom>
          <a:noFill/>
        </p:spPr>
        <p:txBody>
          <a:bodyPr wrap="none" rtlCol="0">
            <a:spAutoFit/>
          </a:bodyPr>
          <a:lstStyle/>
          <a:p>
            <a:r>
              <a:rPr lang="en-US" sz="2000" dirty="0" smtClean="0"/>
              <a:t>Terracing, covering, and planting of slope</a:t>
            </a:r>
            <a:endParaRPr lang="el-GR" sz="2000" dirty="0"/>
          </a:p>
        </p:txBody>
      </p:sp>
      <p:sp>
        <p:nvSpPr>
          <p:cNvPr id="19" name="14 - TextBox"/>
          <p:cNvSpPr txBox="1"/>
          <p:nvPr/>
        </p:nvSpPr>
        <p:spPr>
          <a:xfrm>
            <a:off x="539552" y="5805264"/>
            <a:ext cx="4129913" cy="400110"/>
          </a:xfrm>
          <a:prstGeom prst="rect">
            <a:avLst/>
          </a:prstGeom>
          <a:noFill/>
        </p:spPr>
        <p:txBody>
          <a:bodyPr wrap="none" rtlCol="0">
            <a:spAutoFit/>
          </a:bodyPr>
          <a:lstStyle/>
          <a:p>
            <a:r>
              <a:rPr lang="en-US" sz="2000" dirty="0" smtClean="0"/>
              <a:t>Current state of 1</a:t>
            </a:r>
            <a:r>
              <a:rPr lang="en-US" sz="2000" baseline="30000" dirty="0" smtClean="0"/>
              <a:t>st</a:t>
            </a:r>
            <a:r>
              <a:rPr lang="en-US" sz="2000" dirty="0" smtClean="0"/>
              <a:t> phase tailings area</a:t>
            </a:r>
            <a:endParaRPr lang="el-GR" sz="2000" dirty="0"/>
          </a:p>
        </p:txBody>
      </p:sp>
      <p:pic>
        <p:nvPicPr>
          <p:cNvPr id="20" name="Picture 1"/>
          <p:cNvPicPr>
            <a:picLocks noChangeAspect="1" noChangeArrowheads="1"/>
          </p:cNvPicPr>
          <p:nvPr/>
        </p:nvPicPr>
        <p:blipFill>
          <a:blip r:embed="rId6" cstate="print"/>
          <a:srcRect/>
          <a:stretch>
            <a:fillRect/>
          </a:stretch>
        </p:blipFill>
        <p:spPr bwMode="auto">
          <a:xfrm>
            <a:off x="4790144" y="1284221"/>
            <a:ext cx="3744416" cy="1967967"/>
          </a:xfrm>
          <a:prstGeom prst="rect">
            <a:avLst/>
          </a:prstGeom>
          <a:noFill/>
          <a:ln w="9525">
            <a:noFill/>
            <a:miter lim="800000"/>
            <a:headEnd/>
            <a:tailEnd/>
          </a:ln>
        </p:spPr>
      </p:pic>
    </p:spTree>
    <p:extLst>
      <p:ext uri="{BB962C8B-B14F-4D97-AF65-F5344CB8AC3E}">
        <p14:creationId xmlns="" xmlns:p14="http://schemas.microsoft.com/office/powerpoint/2010/main" val="2303140877"/>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0" y="0"/>
            <a:ext cx="9110214" cy="6923869"/>
          </a:xfrm>
        </p:spPr>
      </p:pic>
      <p:sp>
        <p:nvSpPr>
          <p:cNvPr id="2" name="Ορθογώνιο 1"/>
          <p:cNvSpPr/>
          <p:nvPr/>
        </p:nvSpPr>
        <p:spPr>
          <a:xfrm>
            <a:off x="-1044624" y="1393934"/>
            <a:ext cx="10188624" cy="553998"/>
          </a:xfrm>
          <a:prstGeom prst="rect">
            <a:avLst/>
          </a:prstGeom>
        </p:spPr>
        <p:txBody>
          <a:bodyPr wrap="square">
            <a:spAutoFit/>
          </a:bodyPr>
          <a:lstStyle/>
          <a:p>
            <a:r>
              <a:rPr lang="en-US" sz="3000" dirty="0" smtClean="0"/>
              <a:t> </a:t>
            </a:r>
            <a:endParaRPr lang="el-GR" sz="3000" dirty="0"/>
          </a:p>
        </p:txBody>
      </p:sp>
      <p:sp>
        <p:nvSpPr>
          <p:cNvPr id="12" name="Ορθογώνιο 11"/>
          <p:cNvSpPr/>
          <p:nvPr/>
        </p:nvSpPr>
        <p:spPr>
          <a:xfrm>
            <a:off x="0" y="4725144"/>
            <a:ext cx="9110215" cy="461665"/>
          </a:xfrm>
          <a:prstGeom prst="rect">
            <a:avLst/>
          </a:prstGeom>
        </p:spPr>
        <p:txBody>
          <a:bodyPr wrap="square">
            <a:spAutoFit/>
          </a:bodyPr>
          <a:lstStyle/>
          <a:p>
            <a:r>
              <a:rPr lang="en-US" sz="2400" dirty="0" smtClean="0"/>
              <a:t> </a:t>
            </a:r>
            <a:endParaRPr lang="el-GR" sz="2400" dirty="0"/>
          </a:p>
        </p:txBody>
      </p:sp>
      <p:sp>
        <p:nvSpPr>
          <p:cNvPr id="13" name="Ορθογώνιο 12"/>
          <p:cNvSpPr/>
          <p:nvPr/>
        </p:nvSpPr>
        <p:spPr>
          <a:xfrm>
            <a:off x="-252536" y="4725144"/>
            <a:ext cx="9396536" cy="461665"/>
          </a:xfrm>
          <a:prstGeom prst="rect">
            <a:avLst/>
          </a:prstGeom>
        </p:spPr>
        <p:txBody>
          <a:bodyPr wrap="square">
            <a:spAutoFit/>
          </a:bodyPr>
          <a:lstStyle/>
          <a:p>
            <a:r>
              <a:rPr lang="en-US" sz="2400" dirty="0" smtClean="0"/>
              <a:t> </a:t>
            </a:r>
            <a:endParaRPr lang="el-GR" sz="2400" dirty="0"/>
          </a:p>
        </p:txBody>
      </p:sp>
      <p:sp>
        <p:nvSpPr>
          <p:cNvPr id="9" name="Ορθογώνιο 8"/>
          <p:cNvSpPr/>
          <p:nvPr/>
        </p:nvSpPr>
        <p:spPr>
          <a:xfrm>
            <a:off x="1405438" y="2204864"/>
            <a:ext cx="6299337" cy="553998"/>
          </a:xfrm>
          <a:prstGeom prst="rect">
            <a:avLst/>
          </a:prstGeom>
        </p:spPr>
        <p:txBody>
          <a:bodyPr wrap="square">
            <a:spAutoFit/>
          </a:bodyPr>
          <a:lstStyle/>
          <a:p>
            <a:pPr algn="ctr"/>
            <a:r>
              <a:rPr lang="en-US" sz="3000" dirty="0" smtClean="0"/>
              <a:t>Thank  you for your attention!</a:t>
            </a:r>
            <a:endParaRPr lang="el-GR" sz="3000" dirty="0"/>
          </a:p>
        </p:txBody>
      </p:sp>
      <p:sp>
        <p:nvSpPr>
          <p:cNvPr id="10" name="Θέση περιεχομένου 9"/>
          <p:cNvSpPr txBox="1">
            <a:spLocks/>
          </p:cNvSpPr>
          <p:nvPr/>
        </p:nvSpPr>
        <p:spPr>
          <a:xfrm>
            <a:off x="1" y="4060638"/>
            <a:ext cx="9110214" cy="13290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200" dirty="0" err="1" smtClean="0">
                <a:solidFill>
                  <a:srgbClr val="0070C0"/>
                </a:solidFill>
              </a:rPr>
              <a:t>Nikolaos</a:t>
            </a:r>
            <a:r>
              <a:rPr lang="en-US" sz="2200" dirty="0" smtClean="0">
                <a:solidFill>
                  <a:srgbClr val="0070C0"/>
                </a:solidFill>
              </a:rPr>
              <a:t> </a:t>
            </a:r>
            <a:r>
              <a:rPr lang="en-US" sz="2200" dirty="0" err="1" smtClean="0">
                <a:solidFill>
                  <a:srgbClr val="0070C0"/>
                </a:solidFill>
              </a:rPr>
              <a:t>Mamalougas</a:t>
            </a:r>
            <a:endParaRPr lang="en-US" sz="2200" dirty="0" smtClean="0">
              <a:solidFill>
                <a:srgbClr val="0070C0"/>
              </a:solidFill>
            </a:endParaRPr>
          </a:p>
          <a:p>
            <a:pPr marL="0" indent="0" algn="ctr">
              <a:buFont typeface="Arial" pitchFamily="34" charset="0"/>
              <a:buNone/>
            </a:pPr>
            <a:r>
              <a:rPr lang="en-US" sz="2200" dirty="0" smtClean="0">
                <a:solidFill>
                  <a:srgbClr val="0070C0"/>
                </a:solidFill>
              </a:rPr>
              <a:t>Head of Managing Authority</a:t>
            </a:r>
          </a:p>
          <a:p>
            <a:pPr marL="0" indent="0" algn="ctr">
              <a:buFont typeface="Arial" pitchFamily="34" charset="0"/>
              <a:buNone/>
            </a:pPr>
            <a:r>
              <a:rPr lang="en-US" sz="2200" dirty="0" smtClean="0">
                <a:solidFill>
                  <a:srgbClr val="0070C0"/>
                </a:solidFill>
              </a:rPr>
              <a:t>“Operational </a:t>
            </a:r>
            <a:r>
              <a:rPr lang="en-US" sz="2200" dirty="0" err="1" smtClean="0">
                <a:solidFill>
                  <a:srgbClr val="0070C0"/>
                </a:solidFill>
              </a:rPr>
              <a:t>Programme</a:t>
            </a:r>
            <a:r>
              <a:rPr lang="en-US" sz="2200" dirty="0" smtClean="0">
                <a:solidFill>
                  <a:srgbClr val="0070C0"/>
                </a:solidFill>
              </a:rPr>
              <a:t> for the Environment, Energy &amp; Climate Change”</a:t>
            </a:r>
            <a:endParaRPr lang="el-GR" sz="2200" dirty="0">
              <a:solidFill>
                <a:srgbClr val="0070C0"/>
              </a:solidFill>
            </a:endParaRPr>
          </a:p>
        </p:txBody>
      </p:sp>
    </p:spTree>
    <p:extLst>
      <p:ext uri="{BB962C8B-B14F-4D97-AF65-F5344CB8AC3E}">
        <p14:creationId xmlns="" xmlns:p14="http://schemas.microsoft.com/office/powerpoint/2010/main" val="1376955621"/>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1547664" y="2132856"/>
            <a:ext cx="6035586" cy="4525963"/>
          </a:xfrm>
        </p:spPr>
      </p:pic>
      <p:sp>
        <p:nvSpPr>
          <p:cNvPr id="5" name="Τίτλος 4"/>
          <p:cNvSpPr>
            <a:spLocks noGrp="1"/>
          </p:cNvSpPr>
          <p:nvPr>
            <p:ph type="title"/>
          </p:nvPr>
        </p:nvSpPr>
        <p:spPr>
          <a:xfrm>
            <a:off x="0" y="980728"/>
            <a:ext cx="9144000" cy="1368152"/>
          </a:xfrm>
        </p:spPr>
        <p:txBody>
          <a:bodyPr>
            <a:normAutofit fontScale="90000"/>
          </a:bodyPr>
          <a:lstStyle/>
          <a:p>
            <a:r>
              <a:rPr lang="en-US" b="1" dirty="0" smtClean="0">
                <a:solidFill>
                  <a:srgbClr val="0070C0"/>
                </a:solidFill>
              </a:rPr>
              <a:t>Major interventions implemented</a:t>
            </a:r>
            <a:r>
              <a:rPr lang="en-US" b="1" dirty="0" smtClean="0"/>
              <a:t/>
            </a:r>
            <a:br>
              <a:rPr lang="en-US" b="1" dirty="0" smtClean="0"/>
            </a:br>
            <a:r>
              <a:rPr lang="en-US" sz="1600" dirty="0" smtClean="0"/>
              <a:t> </a:t>
            </a:r>
            <a:r>
              <a:rPr lang="en-US" dirty="0" smtClean="0"/>
              <a:t/>
            </a:r>
            <a:br>
              <a:rPr lang="en-US" dirty="0" smtClean="0"/>
            </a:br>
            <a:r>
              <a:rPr lang="en-US" sz="3900" b="1" dirty="0" smtClean="0">
                <a:solidFill>
                  <a:schemeClr val="accent6">
                    <a:lumMod val="75000"/>
                  </a:schemeClr>
                </a:solidFill>
              </a:rPr>
              <a:t>1. Solid Waste </a:t>
            </a:r>
            <a:r>
              <a:rPr lang="en-US" sz="3900" b="1" dirty="0">
                <a:solidFill>
                  <a:schemeClr val="accent6">
                    <a:lumMod val="75000"/>
                  </a:schemeClr>
                </a:solidFill>
              </a:rPr>
              <a:t>Management </a:t>
            </a:r>
            <a:r>
              <a:rPr lang="en-US" sz="3900" b="1" dirty="0" smtClean="0">
                <a:solidFill>
                  <a:schemeClr val="accent6">
                    <a:lumMod val="75000"/>
                  </a:schemeClr>
                </a:solidFill>
              </a:rPr>
              <a:t> and </a:t>
            </a:r>
            <a:br>
              <a:rPr lang="en-US" sz="3900" b="1" dirty="0" smtClean="0">
                <a:solidFill>
                  <a:schemeClr val="accent6">
                    <a:lumMod val="75000"/>
                  </a:schemeClr>
                </a:solidFill>
              </a:rPr>
            </a:br>
            <a:r>
              <a:rPr lang="en-US" sz="3900" b="1" dirty="0" smtClean="0">
                <a:solidFill>
                  <a:schemeClr val="accent6">
                    <a:lumMod val="75000"/>
                  </a:schemeClr>
                </a:solidFill>
              </a:rPr>
              <a:t>Soil Protection</a:t>
            </a:r>
            <a:br>
              <a:rPr lang="en-US" sz="3900" b="1" dirty="0" smtClean="0">
                <a:solidFill>
                  <a:schemeClr val="accent6">
                    <a:lumMod val="75000"/>
                  </a:schemeClr>
                </a:solidFill>
              </a:rPr>
            </a:br>
            <a:r>
              <a:rPr lang="en-US" sz="1800" b="1" dirty="0" smtClean="0">
                <a:solidFill>
                  <a:schemeClr val="accent6">
                    <a:lumMod val="75000"/>
                  </a:schemeClr>
                </a:solidFill>
              </a:rPr>
              <a:t> </a:t>
            </a:r>
            <a:r>
              <a:rPr lang="en-US" sz="3200" b="1" dirty="0" smtClean="0">
                <a:solidFill>
                  <a:schemeClr val="accent6">
                    <a:lumMod val="75000"/>
                  </a:schemeClr>
                </a:solidFill>
              </a:rPr>
              <a:t/>
            </a:r>
            <a:br>
              <a:rPr lang="en-US" sz="3200" b="1" dirty="0" smtClean="0">
                <a:solidFill>
                  <a:schemeClr val="accent6">
                    <a:lumMod val="75000"/>
                  </a:schemeClr>
                </a:solidFill>
              </a:rPr>
            </a:br>
            <a:r>
              <a:rPr lang="en-US" sz="2700" dirty="0">
                <a:solidFill>
                  <a:schemeClr val="accent6">
                    <a:lumMod val="75000"/>
                  </a:schemeClr>
                </a:solidFill>
              </a:rPr>
              <a:t>- </a:t>
            </a:r>
            <a:r>
              <a:rPr lang="en-US" sz="2900" dirty="0">
                <a:solidFill>
                  <a:schemeClr val="accent6">
                    <a:lumMod val="75000"/>
                  </a:schemeClr>
                </a:solidFill>
              </a:rPr>
              <a:t>Closure and rehabilitation of </a:t>
            </a:r>
            <a:r>
              <a:rPr lang="en-US" sz="2900" dirty="0" smtClean="0">
                <a:solidFill>
                  <a:schemeClr val="accent6">
                    <a:lumMod val="75000"/>
                  </a:schemeClr>
                </a:solidFill>
              </a:rPr>
              <a:t>uncontrolled landfills</a:t>
            </a:r>
            <a:r>
              <a:rPr lang="en-US" sz="3200" dirty="0" smtClean="0">
                <a:solidFill>
                  <a:schemeClr val="accent6">
                    <a:lumMod val="75000"/>
                  </a:schemeClr>
                </a:solidFill>
              </a:rPr>
              <a:t/>
            </a:r>
            <a:br>
              <a:rPr lang="en-US" sz="3200" dirty="0" smtClean="0">
                <a:solidFill>
                  <a:schemeClr val="accent6">
                    <a:lumMod val="75000"/>
                  </a:schemeClr>
                </a:solidFill>
              </a:rPr>
            </a:br>
            <a:endParaRPr lang="el-GR" dirty="0">
              <a:solidFill>
                <a:schemeClr val="accent6">
                  <a:lumMod val="75000"/>
                </a:schemeClr>
              </a:solidFill>
            </a:endParaRPr>
          </a:p>
        </p:txBody>
      </p:sp>
      <p:sp>
        <p:nvSpPr>
          <p:cNvPr id="9" name="TextBox 8"/>
          <p:cNvSpPr txBox="1"/>
          <p:nvPr/>
        </p:nvSpPr>
        <p:spPr>
          <a:xfrm>
            <a:off x="683568" y="2492896"/>
            <a:ext cx="7992888" cy="3744416"/>
          </a:xfrm>
          <a:prstGeom prst="rect">
            <a:avLst/>
          </a:prstGeom>
          <a:noFill/>
        </p:spPr>
        <p:txBody>
          <a:bodyPr wrap="square" rtlCol="0">
            <a:spAutoFit/>
          </a:bodyPr>
          <a:lstStyle/>
          <a:p>
            <a:endParaRPr lang="el-GR" dirty="0"/>
          </a:p>
        </p:txBody>
      </p:sp>
      <p:grpSp>
        <p:nvGrpSpPr>
          <p:cNvPr id="3" name="Ομάδα 2"/>
          <p:cNvGrpSpPr/>
          <p:nvPr/>
        </p:nvGrpSpPr>
        <p:grpSpPr>
          <a:xfrm>
            <a:off x="358567" y="2919209"/>
            <a:ext cx="8401631" cy="2753174"/>
            <a:chOff x="358567" y="2919209"/>
            <a:chExt cx="8401631" cy="2753174"/>
          </a:xfrm>
        </p:grpSpPr>
        <p:pic>
          <p:nvPicPr>
            <p:cNvPr id="1027"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567" y="2919209"/>
              <a:ext cx="4032551" cy="275317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680012" y="2919209"/>
              <a:ext cx="4080186" cy="275317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10" name="TextBox 9"/>
          <p:cNvSpPr txBox="1"/>
          <p:nvPr/>
        </p:nvSpPr>
        <p:spPr>
          <a:xfrm>
            <a:off x="359917" y="5842138"/>
            <a:ext cx="3600400" cy="646331"/>
          </a:xfrm>
          <a:prstGeom prst="rect">
            <a:avLst/>
          </a:prstGeom>
          <a:noFill/>
        </p:spPr>
        <p:txBody>
          <a:bodyPr wrap="square" rtlCol="0">
            <a:spAutoFit/>
          </a:bodyPr>
          <a:lstStyle/>
          <a:p>
            <a:r>
              <a:rPr lang="en-US" b="1" dirty="0" smtClean="0">
                <a:solidFill>
                  <a:srgbClr val="009242"/>
                </a:solidFill>
              </a:rPr>
              <a:t>THASOS ISLAND </a:t>
            </a:r>
          </a:p>
          <a:p>
            <a:r>
              <a:rPr lang="en-US" b="1" dirty="0" smtClean="0">
                <a:solidFill>
                  <a:srgbClr val="009242"/>
                </a:solidFill>
              </a:rPr>
              <a:t>Before – After the intervention</a:t>
            </a:r>
            <a:endParaRPr lang="el-GR" b="1" dirty="0">
              <a:solidFill>
                <a:srgbClr val="009242"/>
              </a:solidFill>
            </a:endParaRPr>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23528" y="764704"/>
            <a:ext cx="8424936" cy="5976664"/>
          </a:xfrm>
        </p:spPr>
        <p:txBody>
          <a:bodyPr/>
          <a:lstStyle/>
          <a:p>
            <a:endParaRPr lang="en-US" sz="1200" dirty="0" smtClean="0"/>
          </a:p>
          <a:p>
            <a:pPr>
              <a:buFontTx/>
              <a:buChar char="-"/>
            </a:pPr>
            <a:r>
              <a:rPr lang="en-US" sz="2800" dirty="0" smtClean="0">
                <a:solidFill>
                  <a:srgbClr val="F79646">
                    <a:lumMod val="75000"/>
                  </a:srgbClr>
                </a:solidFill>
                <a:ea typeface="+mj-ea"/>
                <a:cs typeface="+mj-cs"/>
              </a:rPr>
              <a:t>Solid waste </a:t>
            </a:r>
            <a:r>
              <a:rPr lang="en-US" sz="2800" dirty="0" smtClean="0">
                <a:solidFill>
                  <a:srgbClr val="F79646">
                    <a:lumMod val="75000"/>
                  </a:srgbClr>
                </a:solidFill>
                <a:ea typeface="+mj-ea"/>
                <a:cs typeface="+mj-cs"/>
              </a:rPr>
              <a:t>management </a:t>
            </a:r>
            <a:r>
              <a:rPr lang="en-US" sz="2800" dirty="0" smtClean="0">
                <a:solidFill>
                  <a:srgbClr val="F79646">
                    <a:lumMod val="75000"/>
                  </a:srgbClr>
                </a:solidFill>
                <a:ea typeface="+mj-ea"/>
                <a:cs typeface="+mj-cs"/>
              </a:rPr>
              <a:t>infrastructure</a:t>
            </a:r>
            <a:endParaRPr lang="en-US" sz="2800" dirty="0" smtClean="0">
              <a:solidFill>
                <a:srgbClr val="F79646">
                  <a:lumMod val="75000"/>
                </a:srgbClr>
              </a:solidFill>
              <a:ea typeface="+mj-ea"/>
              <a:cs typeface="+mj-cs"/>
            </a:endParaRPr>
          </a:p>
          <a:p>
            <a:pPr>
              <a:buFontTx/>
              <a:buChar char="-"/>
            </a:pPr>
            <a:endParaRPr lang="en-US" sz="1050" dirty="0" smtClean="0">
              <a:solidFill>
                <a:srgbClr val="F79646">
                  <a:lumMod val="75000"/>
                </a:srgbClr>
              </a:solidFill>
              <a:ea typeface="+mj-ea"/>
              <a:cs typeface="+mj-cs"/>
            </a:endParaRPr>
          </a:p>
          <a:p>
            <a:pPr>
              <a:buFontTx/>
              <a:buChar char="-"/>
            </a:pPr>
            <a:r>
              <a:rPr lang="en-US" sz="2800" dirty="0" smtClean="0">
                <a:solidFill>
                  <a:srgbClr val="F79646">
                    <a:lumMod val="75000"/>
                  </a:srgbClr>
                </a:solidFill>
                <a:ea typeface="+mj-ea"/>
                <a:cs typeface="+mj-cs"/>
              </a:rPr>
              <a:t>Soil remediation at </a:t>
            </a:r>
            <a:r>
              <a:rPr lang="en-US" sz="2800" dirty="0">
                <a:solidFill>
                  <a:srgbClr val="F79646">
                    <a:lumMod val="75000"/>
                  </a:srgbClr>
                </a:solidFill>
              </a:rPr>
              <a:t>areas </a:t>
            </a:r>
            <a:r>
              <a:rPr lang="en-US" sz="2800" dirty="0" smtClean="0">
                <a:solidFill>
                  <a:srgbClr val="F79646">
                    <a:lumMod val="75000"/>
                  </a:srgbClr>
                </a:solidFill>
                <a:ea typeface="+mj-ea"/>
                <a:cs typeface="+mj-cs"/>
              </a:rPr>
              <a:t>contaminated by previous industrial activity</a:t>
            </a:r>
            <a:endParaRPr lang="en-US" sz="2800" dirty="0">
              <a:solidFill>
                <a:srgbClr val="F79646">
                  <a:lumMod val="75000"/>
                </a:srgbClr>
              </a:solidFill>
              <a:ea typeface="+mj-ea"/>
              <a:cs typeface="+mj-cs"/>
            </a:endParaRPr>
          </a:p>
          <a:p>
            <a:pPr marL="0" indent="0">
              <a:buNone/>
            </a:pPr>
            <a:endParaRPr lang="en-US" sz="2800" dirty="0" smtClean="0">
              <a:solidFill>
                <a:srgbClr val="F79646">
                  <a:lumMod val="75000"/>
                </a:srgbClr>
              </a:solidFill>
              <a:latin typeface="Arial Rounded MT Bold" pitchFamily="34" charset="0"/>
              <a:ea typeface="+mj-ea"/>
              <a:cs typeface="+mj-cs"/>
            </a:endParaRPr>
          </a:p>
          <a:p>
            <a:pPr marL="0" indent="0">
              <a:buNone/>
            </a:pPr>
            <a:r>
              <a:rPr lang="en-US" sz="2900" dirty="0">
                <a:solidFill>
                  <a:srgbClr val="F79646">
                    <a:lumMod val="75000"/>
                  </a:srgbClr>
                </a:solidFill>
                <a:ea typeface="+mj-ea"/>
                <a:cs typeface="+mj-cs"/>
              </a:rPr>
              <a:t/>
            </a:r>
            <a:br>
              <a:rPr lang="en-US" sz="2900" dirty="0">
                <a:solidFill>
                  <a:srgbClr val="F79646">
                    <a:lumMod val="75000"/>
                  </a:srgbClr>
                </a:solidFill>
                <a:ea typeface="+mj-ea"/>
                <a:cs typeface="+mj-cs"/>
              </a:rPr>
            </a:br>
            <a:endParaRPr lang="en-US" dirty="0" smtClean="0"/>
          </a:p>
          <a:p>
            <a:endParaRPr lang="en-US" dirty="0" smtClean="0"/>
          </a:p>
          <a:p>
            <a:endParaRPr lang="el-GR" dirty="0"/>
          </a:p>
        </p:txBody>
      </p: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46692" y="3029619"/>
            <a:ext cx="3309937" cy="24876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48147" y="2996952"/>
            <a:ext cx="3621085" cy="24482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46692" y="5682734"/>
            <a:ext cx="3393260" cy="338554"/>
          </a:xfrm>
          <a:prstGeom prst="rect">
            <a:avLst/>
          </a:prstGeom>
          <a:noFill/>
        </p:spPr>
        <p:txBody>
          <a:bodyPr wrap="square" rtlCol="0">
            <a:spAutoFit/>
          </a:bodyPr>
          <a:lstStyle/>
          <a:p>
            <a:pPr algn="ctr"/>
            <a:r>
              <a:rPr lang="en-US" sz="1600" dirty="0" err="1" smtClean="0">
                <a:solidFill>
                  <a:srgbClr val="009242"/>
                </a:solidFill>
              </a:rPr>
              <a:t>Ioannina</a:t>
            </a:r>
            <a:r>
              <a:rPr lang="en-US" sz="1600" dirty="0" smtClean="0">
                <a:solidFill>
                  <a:srgbClr val="009242"/>
                </a:solidFill>
              </a:rPr>
              <a:t> Sanitary Landfill Construction</a:t>
            </a:r>
            <a:endParaRPr lang="el-GR" sz="1600" dirty="0">
              <a:solidFill>
                <a:srgbClr val="009242"/>
              </a:solidFill>
            </a:endParaRPr>
          </a:p>
        </p:txBody>
      </p:sp>
      <p:sp>
        <p:nvSpPr>
          <p:cNvPr id="5" name="TextBox 4"/>
          <p:cNvSpPr txBox="1"/>
          <p:nvPr/>
        </p:nvSpPr>
        <p:spPr>
          <a:xfrm>
            <a:off x="4572000" y="5508521"/>
            <a:ext cx="3552245" cy="584775"/>
          </a:xfrm>
          <a:prstGeom prst="rect">
            <a:avLst/>
          </a:prstGeom>
          <a:noFill/>
        </p:spPr>
        <p:txBody>
          <a:bodyPr wrap="square" rtlCol="0">
            <a:spAutoFit/>
          </a:bodyPr>
          <a:lstStyle/>
          <a:p>
            <a:pPr algn="ctr"/>
            <a:r>
              <a:rPr lang="en-US" sz="1600" dirty="0" smtClean="0">
                <a:solidFill>
                  <a:srgbClr val="009242"/>
                </a:solidFill>
              </a:rPr>
              <a:t>Remediation </a:t>
            </a:r>
            <a:r>
              <a:rPr lang="en-US" sz="1600" dirty="0">
                <a:solidFill>
                  <a:srgbClr val="009242"/>
                </a:solidFill>
              </a:rPr>
              <a:t>of </a:t>
            </a:r>
            <a:r>
              <a:rPr lang="en-US" sz="1600" dirty="0" err="1" smtClean="0">
                <a:solidFill>
                  <a:srgbClr val="009242"/>
                </a:solidFill>
              </a:rPr>
              <a:t>Zidani</a:t>
            </a:r>
            <a:r>
              <a:rPr lang="en-US" sz="1600" dirty="0" smtClean="0">
                <a:solidFill>
                  <a:srgbClr val="009242"/>
                </a:solidFill>
              </a:rPr>
              <a:t> area </a:t>
            </a:r>
            <a:r>
              <a:rPr lang="en-US" sz="1600" dirty="0">
                <a:solidFill>
                  <a:srgbClr val="009242"/>
                </a:solidFill>
              </a:rPr>
              <a:t>polluted </a:t>
            </a:r>
            <a:endParaRPr lang="en-US" sz="1600" dirty="0" smtClean="0">
              <a:solidFill>
                <a:srgbClr val="009242"/>
              </a:solidFill>
            </a:endParaRPr>
          </a:p>
          <a:p>
            <a:pPr algn="ctr"/>
            <a:r>
              <a:rPr lang="en-US" sz="1600" dirty="0" smtClean="0">
                <a:solidFill>
                  <a:srgbClr val="009242"/>
                </a:solidFill>
              </a:rPr>
              <a:t>by asbestos</a:t>
            </a:r>
            <a:endParaRPr lang="el-GR" sz="1600" dirty="0">
              <a:solidFill>
                <a:srgbClr val="009242"/>
              </a:solidFill>
            </a:endParaRPr>
          </a:p>
        </p:txBody>
      </p:sp>
      <p:sp>
        <p:nvSpPr>
          <p:cNvPr id="8" name="Τίτλος 4"/>
          <p:cNvSpPr>
            <a:spLocks noGrp="1"/>
          </p:cNvSpPr>
          <p:nvPr>
            <p:ph type="title"/>
          </p:nvPr>
        </p:nvSpPr>
        <p:spPr>
          <a:xfrm>
            <a:off x="-23853" y="0"/>
            <a:ext cx="9144000" cy="332656"/>
          </a:xfrm>
        </p:spPr>
        <p:txBody>
          <a:bodyPr>
            <a:normAutofit fontScale="90000"/>
          </a:bodyPr>
          <a:lstStyle/>
          <a:p>
            <a:r>
              <a:rPr lang="en-US" b="1" dirty="0" smtClean="0"/>
              <a:t/>
            </a:r>
            <a:br>
              <a:rPr lang="en-US" b="1" dirty="0" smtClean="0"/>
            </a:br>
            <a:r>
              <a:rPr lang="en-US" sz="1600" dirty="0" smtClean="0"/>
              <a:t> </a:t>
            </a:r>
            <a:r>
              <a:rPr lang="en-US" dirty="0" smtClean="0"/>
              <a:t/>
            </a:r>
            <a:br>
              <a:rPr lang="en-US" dirty="0" smtClean="0"/>
            </a:br>
            <a:endParaRPr lang="el-GR" dirty="0">
              <a:solidFill>
                <a:schemeClr val="accent6">
                  <a:lumMod val="75000"/>
                </a:schemeClr>
              </a:solidFill>
            </a:endParaRPr>
          </a:p>
        </p:txBody>
      </p:sp>
    </p:spTree>
    <p:extLst>
      <p:ext uri="{BB962C8B-B14F-4D97-AF65-F5344CB8AC3E}">
        <p14:creationId xmlns="" xmlns:p14="http://schemas.microsoft.com/office/powerpoint/2010/main" val="3822320909"/>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p:cNvSpPr>
            <a:spLocks noGrp="1"/>
          </p:cNvSpPr>
          <p:nvPr>
            <p:ph type="title"/>
          </p:nvPr>
        </p:nvSpPr>
        <p:spPr>
          <a:xfrm>
            <a:off x="461231" y="0"/>
            <a:ext cx="8229600" cy="864096"/>
          </a:xfrm>
        </p:spPr>
        <p:txBody>
          <a:bodyPr>
            <a:noAutofit/>
          </a:bodyPr>
          <a:lstStyle/>
          <a:p>
            <a:r>
              <a:rPr lang="en-US" sz="2700" b="1" dirty="0" smtClean="0">
                <a:solidFill>
                  <a:srgbClr val="0070C0"/>
                </a:solidFill>
              </a:rPr>
              <a:t>Major challenges in the Solid Waste sector addressed by </a:t>
            </a:r>
            <a:br>
              <a:rPr lang="en-US" sz="2700" b="1" dirty="0" smtClean="0">
                <a:solidFill>
                  <a:srgbClr val="0070C0"/>
                </a:solidFill>
              </a:rPr>
            </a:br>
            <a:r>
              <a:rPr lang="en-US" sz="2700" b="1" dirty="0" smtClean="0">
                <a:solidFill>
                  <a:srgbClr val="0070C0"/>
                </a:solidFill>
              </a:rPr>
              <a:t>OPESD  2007-2013</a:t>
            </a:r>
            <a:endParaRPr lang="el-GR" sz="2700" b="1" dirty="0">
              <a:solidFill>
                <a:srgbClr val="0070C0"/>
              </a:solidFill>
            </a:endParaRPr>
          </a:p>
        </p:txBody>
      </p:sp>
      <p:pic>
        <p:nvPicPr>
          <p:cNvPr id="4" name="3 - Θέση περιεχομένου" descr="opesdBopsi.jpg"/>
          <p:cNvPicPr>
            <a:picLocks noGrp="1" noChangeAspect="1"/>
          </p:cNvPicPr>
          <p:nvPr>
            <p:ph idx="1"/>
          </p:nvPr>
        </p:nvPicPr>
        <p:blipFill>
          <a:blip r:embed="rId2" cstate="print"/>
          <a:stretch>
            <a:fillRect/>
          </a:stretch>
        </p:blipFill>
        <p:spPr>
          <a:xfrm>
            <a:off x="1475656" y="1628800"/>
            <a:ext cx="6035586" cy="4525963"/>
          </a:xfrm>
        </p:spPr>
      </p:pic>
      <p:sp>
        <p:nvSpPr>
          <p:cNvPr id="6" name="Τίτλος 4"/>
          <p:cNvSpPr txBox="1">
            <a:spLocks/>
          </p:cNvSpPr>
          <p:nvPr/>
        </p:nvSpPr>
        <p:spPr>
          <a:xfrm>
            <a:off x="396552" y="980728"/>
            <a:ext cx="8495928" cy="5760640"/>
          </a:xfrm>
          <a:prstGeom prst="rect">
            <a:avLst/>
          </a:prstGeom>
          <a:solidFill>
            <a:schemeClr val="bg1"/>
          </a:solidFill>
        </p:spPr>
        <p:txBody>
          <a:bodyPr vert="horz" lIns="91440" tIns="45720" rIns="91440" bIns="45720" rtlCol="0" anchor="ctr">
            <a:noAutofit/>
          </a:bodyPr>
          <a:lstStyle/>
          <a:p>
            <a:pPr>
              <a:buNone/>
            </a:pPr>
            <a:r>
              <a:rPr lang="en-US" sz="1600" b="1" dirty="0" smtClean="0"/>
              <a:t>Challenge</a:t>
            </a:r>
            <a:r>
              <a:rPr lang="en-US" sz="1600" b="1" dirty="0" smtClean="0"/>
              <a:t>: To eliminate uncontrolled landfilling</a:t>
            </a:r>
          </a:p>
          <a:p>
            <a:r>
              <a:rPr lang="en-US" sz="1600" dirty="0" smtClean="0"/>
              <a:t>over 1125  </a:t>
            </a:r>
            <a:r>
              <a:rPr lang="en-US" sz="1600" dirty="0" smtClean="0"/>
              <a:t> in </a:t>
            </a:r>
            <a:r>
              <a:rPr lang="en-US" sz="1600" dirty="0" smtClean="0"/>
              <a:t>2005   (case C-502/03 ECJ decision)</a:t>
            </a:r>
          </a:p>
          <a:p>
            <a:r>
              <a:rPr lang="en-US" sz="1600" dirty="0" smtClean="0"/>
              <a:t>         1088   in 2007  (start of P.P. 2007-2013)</a:t>
            </a:r>
          </a:p>
          <a:p>
            <a:r>
              <a:rPr lang="en-US" sz="1600" dirty="0" smtClean="0"/>
              <a:t>           </a:t>
            </a:r>
            <a:r>
              <a:rPr lang="en-US" sz="1600" dirty="0" smtClean="0"/>
              <a:t>293   </a:t>
            </a:r>
            <a:r>
              <a:rPr lang="en-US" sz="1600" dirty="0" smtClean="0"/>
              <a:t>in 2014  (current status, Case 378/13 ECJ, June 2014 hearing)</a:t>
            </a:r>
          </a:p>
          <a:p>
            <a:r>
              <a:rPr lang="en-US" sz="1600" dirty="0" smtClean="0"/>
              <a:t>               0    in 2015  (expected at the end of P.P. 2007-2013)</a:t>
            </a:r>
          </a:p>
          <a:p>
            <a:endParaRPr lang="en-US" sz="1600" b="1" dirty="0" smtClean="0"/>
          </a:p>
          <a:p>
            <a:r>
              <a:rPr lang="en-US" sz="1600" b="1" dirty="0" smtClean="0"/>
              <a:t>Challenge</a:t>
            </a:r>
            <a:r>
              <a:rPr lang="en-US" sz="1600" b="1" dirty="0" smtClean="0"/>
              <a:t>: To meet landfill diversion targets for biodegradable waste (% compared to 1997) </a:t>
            </a:r>
          </a:p>
          <a:p>
            <a:pPr marL="285750" indent="-285750">
              <a:buFont typeface="Wingdings" pitchFamily="2" charset="2"/>
              <a:buChar char="v"/>
            </a:pPr>
            <a:r>
              <a:rPr lang="en-US" sz="1600" dirty="0" smtClean="0"/>
              <a:t>25% diversion in 2010 (achieved 22%)</a:t>
            </a:r>
          </a:p>
          <a:p>
            <a:pPr marL="285750" indent="-285750">
              <a:buFont typeface="Wingdings" pitchFamily="2" charset="2"/>
              <a:buChar char="v"/>
            </a:pPr>
            <a:r>
              <a:rPr lang="en-US" sz="1600" dirty="0" smtClean="0"/>
              <a:t>50% diversion</a:t>
            </a:r>
            <a:r>
              <a:rPr lang="en-US" sz="1600" i="1" dirty="0" smtClean="0"/>
              <a:t> </a:t>
            </a:r>
            <a:r>
              <a:rPr lang="en-US" sz="1600" dirty="0" smtClean="0"/>
              <a:t>in 2013 </a:t>
            </a:r>
            <a:r>
              <a:rPr lang="en-US" sz="1600" dirty="0" smtClean="0"/>
              <a:t>(achieved </a:t>
            </a:r>
            <a:r>
              <a:rPr lang="en-US" sz="1600" dirty="0" smtClean="0"/>
              <a:t>22%)</a:t>
            </a:r>
          </a:p>
          <a:p>
            <a:pPr marL="285750" indent="-285750">
              <a:buFont typeface="Wingdings" pitchFamily="2" charset="2"/>
              <a:buChar char="v"/>
            </a:pPr>
            <a:r>
              <a:rPr lang="en-US" sz="1600" dirty="0" smtClean="0"/>
              <a:t>35% diversion in 2020 (target </a:t>
            </a:r>
            <a:r>
              <a:rPr lang="en-US" sz="1600" dirty="0" smtClean="0"/>
              <a:t>of </a:t>
            </a:r>
            <a:r>
              <a:rPr lang="en-US" sz="1600" dirty="0" smtClean="0"/>
              <a:t>the </a:t>
            </a:r>
            <a:r>
              <a:rPr lang="en-US" sz="1600" dirty="0" smtClean="0"/>
              <a:t>new national plan)</a:t>
            </a:r>
          </a:p>
          <a:p>
            <a:endParaRPr lang="en-US" sz="1600" b="1" dirty="0" smtClean="0"/>
          </a:p>
          <a:p>
            <a:r>
              <a:rPr lang="en-US" sz="1600" b="1" dirty="0" smtClean="0"/>
              <a:t>Challenge</a:t>
            </a:r>
            <a:r>
              <a:rPr lang="en-US" sz="1600" b="1" dirty="0" smtClean="0"/>
              <a:t>: To develop a network of waste management facilities according to Regional WMPs</a:t>
            </a:r>
          </a:p>
          <a:p>
            <a:pPr marL="285750" indent="-285750">
              <a:buFont typeface="Wingdings" pitchFamily="2" charset="2"/>
              <a:buChar char="v"/>
            </a:pPr>
            <a:r>
              <a:rPr lang="en-US" sz="1600" dirty="0" smtClean="0"/>
              <a:t>38 sanitary landfills in 2007</a:t>
            </a:r>
          </a:p>
          <a:p>
            <a:pPr marL="285750" indent="-285750">
              <a:buFont typeface="Wingdings" pitchFamily="2" charset="2"/>
              <a:buChar char="v"/>
            </a:pPr>
            <a:r>
              <a:rPr lang="en-US" sz="1600" dirty="0" smtClean="0"/>
              <a:t> 61 sanitary landfills in 2015 </a:t>
            </a:r>
          </a:p>
          <a:p>
            <a:pPr marL="285750" indent="-285750">
              <a:buFont typeface="Wingdings" pitchFamily="2" charset="2"/>
              <a:buChar char="v"/>
            </a:pPr>
            <a:r>
              <a:rPr lang="en-US" sz="1600" dirty="0" smtClean="0"/>
              <a:t>In </a:t>
            </a:r>
            <a:r>
              <a:rPr lang="en-US" sz="1600" dirty="0" smtClean="0"/>
              <a:t>2014 </a:t>
            </a:r>
            <a:r>
              <a:rPr lang="en-US" sz="1600" dirty="0" smtClean="0"/>
              <a:t>irrespective of funding: total existing  80 sanitary landfills, under implementation 20 new &amp; 15 extensions)</a:t>
            </a:r>
          </a:p>
          <a:p>
            <a:endParaRPr lang="en-US" sz="1600" dirty="0" smtClean="0"/>
          </a:p>
          <a:p>
            <a:r>
              <a:rPr lang="en-US" sz="1600" b="1" dirty="0" smtClean="0"/>
              <a:t>Challenge</a:t>
            </a:r>
            <a:r>
              <a:rPr lang="en-US" sz="1600" b="1" dirty="0" smtClean="0"/>
              <a:t>: To meet new targets (Directive 2008/98/EC, Law 4042/2012)</a:t>
            </a:r>
            <a:endParaRPr lang="el-GR" sz="1600" b="1" dirty="0" smtClean="0"/>
          </a:p>
          <a:p>
            <a:pPr marL="285750" indent="-285750">
              <a:buFont typeface="Wingdings" pitchFamily="2" charset="2"/>
              <a:buChar char="v"/>
            </a:pPr>
            <a:r>
              <a:rPr lang="en-US" sz="1600" dirty="0" smtClean="0"/>
              <a:t>Draft new </a:t>
            </a:r>
            <a:r>
              <a:rPr lang="en-US" sz="1600" dirty="0" smtClean="0"/>
              <a:t>waste management plans</a:t>
            </a:r>
          </a:p>
          <a:p>
            <a:pPr marL="285750" indent="-285750">
              <a:buFont typeface="Wingdings" pitchFamily="2" charset="2"/>
              <a:buChar char="v"/>
            </a:pPr>
            <a:r>
              <a:rPr lang="en-US" sz="1600" dirty="0" smtClean="0"/>
              <a:t>Municipal waste: 50% minimum recycling by 2020, 2</a:t>
            </a:r>
            <a:r>
              <a:rPr lang="en-US" sz="1600" baseline="30000" dirty="0" smtClean="0"/>
              <a:t>nd</a:t>
            </a:r>
            <a:r>
              <a:rPr lang="en-US" sz="1600" dirty="0" smtClean="0"/>
              <a:t> calculation method  (50% of recyclables)</a:t>
            </a:r>
          </a:p>
          <a:p>
            <a:pPr marL="285750" indent="-285750">
              <a:buFont typeface="Wingdings" pitchFamily="2" charset="2"/>
              <a:buChar char="v"/>
            </a:pPr>
            <a:r>
              <a:rPr lang="en-US" sz="1600" dirty="0" smtClean="0"/>
              <a:t>Separate collection of </a:t>
            </a:r>
            <a:r>
              <a:rPr lang="en-US" sz="1600" dirty="0" err="1" smtClean="0"/>
              <a:t>biowaste</a:t>
            </a:r>
            <a:r>
              <a:rPr lang="en-US" sz="1600" dirty="0" smtClean="0"/>
              <a:t>, 5% by 2015, 10% by 2020 </a:t>
            </a:r>
          </a:p>
          <a:p>
            <a:endParaRPr lang="en-US" sz="1600" b="1" dirty="0" smtClean="0"/>
          </a:p>
          <a:p>
            <a:r>
              <a:rPr lang="en-US" sz="1600" b="1" dirty="0" smtClean="0"/>
              <a:t>Challenge</a:t>
            </a:r>
            <a:r>
              <a:rPr lang="en-US" sz="1600" b="1" dirty="0" smtClean="0"/>
              <a:t>: To restore contaminated land from abandoned industrial activity</a:t>
            </a:r>
            <a:endParaRPr lang="en-US" sz="1600" dirty="0" smtClean="0">
              <a:latin typeface="+mj-lt"/>
              <a:ea typeface="+mj-ea"/>
              <a:cs typeface="+mj-cs"/>
            </a:endParaRPr>
          </a:p>
        </p:txBody>
      </p:sp>
    </p:spTree>
    <p:extLst>
      <p:ext uri="{BB962C8B-B14F-4D97-AF65-F5344CB8AC3E}">
        <p14:creationId xmlns="" xmlns:p14="http://schemas.microsoft.com/office/powerpoint/2010/main" val="11669327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p:cNvSpPr>
            <a:spLocks noGrp="1"/>
          </p:cNvSpPr>
          <p:nvPr>
            <p:ph type="title"/>
          </p:nvPr>
        </p:nvSpPr>
        <p:spPr>
          <a:xfrm>
            <a:off x="457200" y="-27384"/>
            <a:ext cx="8229600" cy="994122"/>
          </a:xfrm>
        </p:spPr>
        <p:txBody>
          <a:bodyPr>
            <a:normAutofit/>
          </a:bodyPr>
          <a:lstStyle/>
          <a:p>
            <a:r>
              <a:rPr lang="en-US" sz="2800" b="1" dirty="0" smtClean="0">
                <a:solidFill>
                  <a:srgbClr val="0070C0"/>
                </a:solidFill>
              </a:rPr>
              <a:t>Major interventions implemented in the </a:t>
            </a:r>
            <a:br>
              <a:rPr lang="en-US" sz="2800" b="1" dirty="0" smtClean="0">
                <a:solidFill>
                  <a:srgbClr val="0070C0"/>
                </a:solidFill>
              </a:rPr>
            </a:br>
            <a:r>
              <a:rPr lang="en-US" sz="2800" b="1" dirty="0" smtClean="0">
                <a:solidFill>
                  <a:srgbClr val="0070C0"/>
                </a:solidFill>
              </a:rPr>
              <a:t>Solid Waste Sector</a:t>
            </a:r>
            <a:endParaRPr lang="el-GR" sz="2800" b="1" dirty="0">
              <a:solidFill>
                <a:srgbClr val="0070C0"/>
              </a:solidFill>
            </a:endParaRPr>
          </a:p>
        </p:txBody>
      </p:sp>
      <p:pic>
        <p:nvPicPr>
          <p:cNvPr id="4" name="3 - Θέση περιεχομένου" descr="opesdBopsi.jpg"/>
          <p:cNvPicPr>
            <a:picLocks noGrp="1" noChangeAspect="1"/>
          </p:cNvPicPr>
          <p:nvPr>
            <p:ph idx="1"/>
          </p:nvPr>
        </p:nvPicPr>
        <p:blipFill>
          <a:blip r:embed="rId2" cstate="print"/>
          <a:stretch>
            <a:fillRect/>
          </a:stretch>
        </p:blipFill>
        <p:spPr>
          <a:xfrm>
            <a:off x="1475656" y="1556792"/>
            <a:ext cx="6035586" cy="4525963"/>
          </a:xfrm>
        </p:spPr>
      </p:pic>
      <p:sp>
        <p:nvSpPr>
          <p:cNvPr id="6" name="Τίτλος 4"/>
          <p:cNvSpPr txBox="1">
            <a:spLocks/>
          </p:cNvSpPr>
          <p:nvPr/>
        </p:nvSpPr>
        <p:spPr>
          <a:xfrm>
            <a:off x="395536" y="1628800"/>
            <a:ext cx="8352928" cy="432048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50000"/>
              </a:lnSpc>
              <a:spcBef>
                <a:spcPct val="0"/>
              </a:spcBef>
              <a:spcAft>
                <a:spcPts val="0"/>
              </a:spcAft>
              <a:buClrTx/>
              <a:buSzTx/>
              <a:buFontTx/>
              <a:buNone/>
              <a:tabLst/>
              <a:defRPr/>
            </a:pPr>
            <a:endParaRPr kumimoji="0" lang="el-GR" sz="2000" b="0" i="0" u="none" strike="noStrike" kern="1200" cap="none" spc="0" normalizeH="0" baseline="0" noProof="0" dirty="0">
              <a:ln>
                <a:noFill/>
              </a:ln>
              <a:solidFill>
                <a:srgbClr val="00B050"/>
              </a:solidFill>
              <a:effectLst/>
              <a:uLnTx/>
              <a:uFillTx/>
              <a:latin typeface="+mj-lt"/>
              <a:ea typeface="+mj-ea"/>
              <a:cs typeface="+mj-cs"/>
            </a:endParaRPr>
          </a:p>
        </p:txBody>
      </p:sp>
      <p:sp>
        <p:nvSpPr>
          <p:cNvPr id="7" name="Τίτλος 4"/>
          <p:cNvSpPr txBox="1">
            <a:spLocks/>
          </p:cNvSpPr>
          <p:nvPr/>
        </p:nvSpPr>
        <p:spPr>
          <a:xfrm>
            <a:off x="179512" y="1097360"/>
            <a:ext cx="8784976" cy="5499992"/>
          </a:xfrm>
          <a:prstGeom prst="rect">
            <a:avLst/>
          </a:prstGeom>
          <a:solidFill>
            <a:schemeClr val="bg1"/>
          </a:solidFill>
        </p:spPr>
        <p:txBody>
          <a:bodyPr vert="horz" lIns="91440" tIns="45720" rIns="91440" bIns="45720" rtlCol="0" anchor="ctr">
            <a:noAutofit/>
          </a:bodyPr>
          <a:lstStyle/>
          <a:p>
            <a:pPr lvl="0">
              <a:lnSpc>
                <a:spcPct val="120000"/>
              </a:lnSpc>
              <a:spcBef>
                <a:spcPct val="0"/>
              </a:spcBef>
            </a:pPr>
            <a:r>
              <a:rPr lang="en-US" dirty="0" smtClean="0">
                <a:ea typeface="+mj-ea"/>
                <a:cs typeface="+mj-cs"/>
              </a:rPr>
              <a:t>In order to meet the above targets, </a:t>
            </a:r>
            <a:r>
              <a:rPr lang="en-US" dirty="0" smtClean="0">
                <a:solidFill>
                  <a:schemeClr val="tx2">
                    <a:lumMod val="75000"/>
                  </a:schemeClr>
                </a:solidFill>
                <a:ea typeface="+mj-ea"/>
                <a:cs typeface="+mj-cs"/>
              </a:rPr>
              <a:t>the </a:t>
            </a:r>
            <a:r>
              <a:rPr lang="en-US" b="1" dirty="0" smtClean="0">
                <a:solidFill>
                  <a:schemeClr val="tx2"/>
                </a:solidFill>
                <a:ea typeface="+mj-ea"/>
                <a:cs typeface="+mj-cs"/>
              </a:rPr>
              <a:t>OPESD funded the majority of solid waste projects during the programming period 2007-2013</a:t>
            </a:r>
            <a:r>
              <a:rPr lang="en-US" dirty="0" smtClean="0">
                <a:ea typeface="+mj-ea"/>
                <a:cs typeface="+mj-cs"/>
              </a:rPr>
              <a:t>:</a:t>
            </a:r>
          </a:p>
          <a:p>
            <a:pPr marL="285750" indent="-285750">
              <a:lnSpc>
                <a:spcPct val="120000"/>
              </a:lnSpc>
              <a:spcBef>
                <a:spcPct val="0"/>
              </a:spcBef>
              <a:buFont typeface="Wingdings" pitchFamily="2" charset="2"/>
              <a:buChar char="v"/>
              <a:tabLst>
                <a:tab pos="266700" algn="l"/>
              </a:tabLst>
            </a:pPr>
            <a:r>
              <a:rPr lang="en-US" dirty="0" smtClean="0">
                <a:ea typeface="+mj-ea"/>
                <a:cs typeface="+mj-cs"/>
              </a:rPr>
              <a:t>The restoration of the remaining uncontrolled landfills (NSRF priority project) </a:t>
            </a:r>
          </a:p>
          <a:p>
            <a:pPr marL="285750" indent="-285750">
              <a:lnSpc>
                <a:spcPct val="120000"/>
              </a:lnSpc>
              <a:spcBef>
                <a:spcPct val="0"/>
              </a:spcBef>
              <a:buFont typeface="Wingdings" pitchFamily="2" charset="2"/>
              <a:buChar char="v"/>
              <a:tabLst>
                <a:tab pos="266700" algn="l"/>
              </a:tabLst>
            </a:pPr>
            <a:r>
              <a:rPr lang="en-US" dirty="0" smtClean="0">
                <a:ea typeface="+mj-ea"/>
                <a:cs typeface="+mj-cs"/>
              </a:rPr>
              <a:t>The implementation of small scale pretreatment plants to facilitate </a:t>
            </a:r>
            <a:r>
              <a:rPr kumimoji="0" lang="en-US" i="0" u="none" strike="noStrike" kern="1200" cap="none" spc="0" normalizeH="0" noProof="0" dirty="0" smtClean="0">
                <a:ln>
                  <a:noFill/>
                </a:ln>
                <a:solidFill>
                  <a:schemeClr val="tx1"/>
                </a:solidFill>
                <a:effectLst/>
                <a:uLnTx/>
                <a:uFillTx/>
                <a:ea typeface="+mj-ea"/>
                <a:cs typeface="+mj-cs"/>
              </a:rPr>
              <a:t>the closure of uncontrolled landfills </a:t>
            </a:r>
            <a:r>
              <a:rPr lang="en-US" dirty="0" smtClean="0"/>
              <a:t>(South Aegean, Central Greece etc.)</a:t>
            </a:r>
            <a:endParaRPr kumimoji="0" lang="en-US" i="0" u="none" strike="noStrike" kern="1200" cap="none" spc="0" normalizeH="0" noProof="0" dirty="0" smtClean="0">
              <a:ln>
                <a:noFill/>
              </a:ln>
              <a:solidFill>
                <a:schemeClr val="tx1"/>
              </a:solidFill>
              <a:effectLst/>
              <a:uLnTx/>
              <a:uFillTx/>
              <a:ea typeface="+mj-ea"/>
              <a:cs typeface="+mj-cs"/>
            </a:endParaRPr>
          </a:p>
          <a:p>
            <a:pPr marL="285750" lvl="0" indent="-285750">
              <a:lnSpc>
                <a:spcPct val="120000"/>
              </a:lnSpc>
              <a:spcBef>
                <a:spcPct val="0"/>
              </a:spcBef>
              <a:buFont typeface="Wingdings" pitchFamily="2" charset="2"/>
              <a:buChar char="v"/>
              <a:tabLst>
                <a:tab pos="266700" algn="l"/>
              </a:tabLst>
            </a:pPr>
            <a:r>
              <a:rPr kumimoji="0" lang="en-US" i="0" u="none" strike="noStrike" kern="1200" cap="none" spc="0" normalizeH="0" noProof="0" dirty="0" smtClean="0">
                <a:ln>
                  <a:noFill/>
                </a:ln>
                <a:solidFill>
                  <a:schemeClr val="tx1"/>
                </a:solidFill>
                <a:effectLst/>
                <a:uLnTx/>
                <a:uFillTx/>
                <a:ea typeface="+mj-ea"/>
                <a:cs typeface="+mj-cs"/>
              </a:rPr>
              <a:t>The implementation of new solid waste transfer and </a:t>
            </a:r>
            <a:r>
              <a:rPr lang="en-US" dirty="0" smtClean="0">
                <a:ea typeface="+mj-ea"/>
                <a:cs typeface="+mj-cs"/>
              </a:rPr>
              <a:t>disposal </a:t>
            </a:r>
            <a:r>
              <a:rPr kumimoji="0" lang="en-US" i="0" u="none" strike="noStrike" kern="1200" cap="none" spc="0" normalizeH="0" noProof="0" dirty="0" smtClean="0">
                <a:ln>
                  <a:noFill/>
                </a:ln>
                <a:solidFill>
                  <a:schemeClr val="tx1"/>
                </a:solidFill>
                <a:effectLst/>
                <a:uLnTx/>
                <a:uFillTx/>
                <a:ea typeface="+mj-ea"/>
                <a:cs typeface="+mj-cs"/>
              </a:rPr>
              <a:t>infrastructure (14 new sanitary landfills, 21 transfer stations, capacity increase of 11 sanitary landfills)</a:t>
            </a:r>
            <a:endParaRPr lang="en-US" dirty="0" smtClean="0">
              <a:ea typeface="+mj-ea"/>
              <a:cs typeface="+mj-cs"/>
            </a:endParaRPr>
          </a:p>
          <a:p>
            <a:pPr marL="285750" indent="-285750">
              <a:lnSpc>
                <a:spcPct val="120000"/>
              </a:lnSpc>
              <a:spcBef>
                <a:spcPct val="0"/>
              </a:spcBef>
              <a:buFont typeface="Wingdings" pitchFamily="2" charset="2"/>
              <a:buChar char="v"/>
              <a:tabLst>
                <a:tab pos="266700" algn="l"/>
              </a:tabLst>
            </a:pPr>
            <a:r>
              <a:rPr lang="en-US" dirty="0" smtClean="0">
                <a:ea typeface="+mj-ea"/>
                <a:cs typeface="+mj-cs"/>
              </a:rPr>
              <a:t>The implementation of Waste Treatment Plants for reducing the disposal of biodegradable waste in landfills, in the Regions of Peloponnese (3 plants), Western Greece (3 plants), Central Macedonia (1 plant), Epirus (1 plant) and Central Greece (2 plants)</a:t>
            </a:r>
          </a:p>
          <a:p>
            <a:pPr marL="285750" indent="-285750">
              <a:lnSpc>
                <a:spcPct val="120000"/>
              </a:lnSpc>
              <a:spcBef>
                <a:spcPct val="0"/>
              </a:spcBef>
              <a:buFont typeface="Wingdings" pitchFamily="2" charset="2"/>
              <a:buChar char="v"/>
              <a:tabLst>
                <a:tab pos="266700" algn="l"/>
              </a:tabLst>
            </a:pPr>
            <a:r>
              <a:rPr lang="en-US" dirty="0" smtClean="0">
                <a:ea typeface="+mj-ea"/>
                <a:cs typeface="+mj-cs"/>
              </a:rPr>
              <a:t>The implementation of the contaminated land restoration </a:t>
            </a:r>
            <a:r>
              <a:rPr lang="en-US" dirty="0" smtClean="0">
                <a:ea typeface="+mj-ea"/>
                <a:cs typeface="+mj-cs"/>
              </a:rPr>
              <a:t>program (e.g</a:t>
            </a:r>
            <a:r>
              <a:rPr lang="en-US" dirty="0" smtClean="0">
                <a:ea typeface="+mj-ea"/>
                <a:cs typeface="+mj-cs"/>
              </a:rPr>
              <a:t>. MAVE/</a:t>
            </a:r>
            <a:r>
              <a:rPr lang="en-US" dirty="0" err="1" smtClean="0">
                <a:ea typeface="+mj-ea"/>
                <a:cs typeface="+mj-cs"/>
              </a:rPr>
              <a:t>Zidani</a:t>
            </a:r>
            <a:r>
              <a:rPr lang="en-US" dirty="0" smtClean="0">
                <a:ea typeface="+mj-ea"/>
                <a:cs typeface="+mj-cs"/>
              </a:rPr>
              <a:t>)</a:t>
            </a:r>
          </a:p>
          <a:p>
            <a:pPr marL="266700" lvl="0" indent="-266700">
              <a:lnSpc>
                <a:spcPct val="120000"/>
              </a:lnSpc>
              <a:spcBef>
                <a:spcPct val="0"/>
              </a:spcBef>
              <a:tabLst>
                <a:tab pos="266700" algn="l"/>
              </a:tabLst>
            </a:pPr>
            <a:r>
              <a:rPr lang="en-US" dirty="0" smtClean="0">
                <a:ea typeface="+mj-ea"/>
                <a:cs typeface="+mj-cs"/>
              </a:rPr>
              <a:t>Through </a:t>
            </a:r>
            <a:r>
              <a:rPr lang="en-US" dirty="0" smtClean="0">
                <a:ea typeface="+mj-ea"/>
                <a:cs typeface="+mj-cs"/>
              </a:rPr>
              <a:t>the OPESD, the Ministry </a:t>
            </a:r>
            <a:r>
              <a:rPr lang="en-US" b="1" dirty="0" smtClean="0">
                <a:solidFill>
                  <a:schemeClr val="tx2"/>
                </a:solidFill>
                <a:ea typeface="+mj-ea"/>
                <a:cs typeface="+mj-cs"/>
              </a:rPr>
              <a:t>promotes the new waste management strategy </a:t>
            </a:r>
            <a:r>
              <a:rPr lang="en-US" dirty="0" smtClean="0">
                <a:ea typeface="+mj-ea"/>
                <a:cs typeface="+mj-cs"/>
              </a:rPr>
              <a:t>by:</a:t>
            </a:r>
          </a:p>
          <a:p>
            <a:pPr marL="285750" indent="-285750">
              <a:lnSpc>
                <a:spcPct val="120000"/>
              </a:lnSpc>
              <a:spcBef>
                <a:spcPct val="0"/>
              </a:spcBef>
              <a:buFont typeface="Wingdings" pitchFamily="2" charset="2"/>
              <a:buChar char="v"/>
              <a:tabLst>
                <a:tab pos="266700" algn="l"/>
              </a:tabLst>
            </a:pPr>
            <a:r>
              <a:rPr lang="en-US" dirty="0" smtClean="0">
                <a:ea typeface="+mj-ea"/>
                <a:cs typeface="+mj-cs"/>
              </a:rPr>
              <a:t>Drafting the </a:t>
            </a:r>
            <a:r>
              <a:rPr lang="en-US" dirty="0" smtClean="0">
                <a:ea typeface="+mj-ea"/>
                <a:cs typeface="+mj-cs"/>
              </a:rPr>
              <a:t>national waste prevention </a:t>
            </a:r>
            <a:r>
              <a:rPr lang="en-US" dirty="0" err="1" smtClean="0">
                <a:ea typeface="+mj-ea"/>
                <a:cs typeface="+mj-cs"/>
              </a:rPr>
              <a:t>program</a:t>
            </a:r>
            <a:r>
              <a:rPr lang="en-US" dirty="0" err="1" smtClean="0">
                <a:ea typeface="+mj-ea"/>
                <a:cs typeface="+mj-cs"/>
              </a:rPr>
              <a:t>and</a:t>
            </a:r>
            <a:r>
              <a:rPr lang="en-US" dirty="0" smtClean="0">
                <a:ea typeface="+mj-ea"/>
                <a:cs typeface="+mj-cs"/>
              </a:rPr>
              <a:t> </a:t>
            </a:r>
            <a:r>
              <a:rPr lang="en-US" dirty="0" smtClean="0"/>
              <a:t>the </a:t>
            </a:r>
            <a:r>
              <a:rPr lang="en-US" dirty="0" smtClean="0">
                <a:ea typeface="+mj-ea"/>
                <a:cs typeface="+mj-cs"/>
              </a:rPr>
              <a:t>new national waste management plan</a:t>
            </a:r>
          </a:p>
          <a:p>
            <a:pPr marL="285750" indent="-285750">
              <a:lnSpc>
                <a:spcPct val="120000"/>
              </a:lnSpc>
              <a:spcBef>
                <a:spcPct val="0"/>
              </a:spcBef>
              <a:buFont typeface="Wingdings" pitchFamily="2" charset="2"/>
              <a:buChar char="v"/>
              <a:tabLst>
                <a:tab pos="266700" algn="l"/>
              </a:tabLst>
            </a:pPr>
            <a:r>
              <a:rPr lang="en-US" dirty="0" smtClean="0">
                <a:ea typeface="+mj-ea"/>
                <a:cs typeface="+mj-cs"/>
              </a:rPr>
              <a:t>Launching </a:t>
            </a:r>
            <a:r>
              <a:rPr lang="en-US" dirty="0" smtClean="0">
                <a:ea typeface="+mj-ea"/>
                <a:cs typeface="+mj-cs"/>
              </a:rPr>
              <a:t>of the </a:t>
            </a:r>
            <a:r>
              <a:rPr lang="en-US" dirty="0" err="1" smtClean="0">
                <a:ea typeface="+mj-ea"/>
                <a:cs typeface="+mj-cs"/>
              </a:rPr>
              <a:t>biowaste</a:t>
            </a:r>
            <a:r>
              <a:rPr lang="en-US" dirty="0" smtClean="0">
                <a:ea typeface="+mj-ea"/>
                <a:cs typeface="+mj-cs"/>
              </a:rPr>
              <a:t> separate collection and management </a:t>
            </a:r>
            <a:r>
              <a:rPr lang="en-US" dirty="0" smtClean="0">
                <a:ea typeface="+mj-ea"/>
                <a:cs typeface="+mj-cs"/>
              </a:rPr>
              <a:t>program (Call </a:t>
            </a:r>
            <a:r>
              <a:rPr lang="en-US" dirty="0" smtClean="0">
                <a:ea typeface="+mj-ea"/>
                <a:cs typeface="+mj-cs"/>
              </a:rPr>
              <a:t>4.10)</a:t>
            </a:r>
          </a:p>
        </p:txBody>
      </p:sp>
    </p:spTree>
    <p:extLst>
      <p:ext uri="{BB962C8B-B14F-4D97-AF65-F5344CB8AC3E}">
        <p14:creationId xmlns="" xmlns:p14="http://schemas.microsoft.com/office/powerpoint/2010/main" val="16970792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61644" y="-44624"/>
            <a:ext cx="9144000" cy="6858000"/>
          </a:xfrm>
        </p:spPr>
      </p:pic>
      <p:sp>
        <p:nvSpPr>
          <p:cNvPr id="13" name="TextBox 12"/>
          <p:cNvSpPr txBox="1"/>
          <p:nvPr/>
        </p:nvSpPr>
        <p:spPr>
          <a:xfrm>
            <a:off x="446816" y="476672"/>
            <a:ext cx="8373656" cy="1169551"/>
          </a:xfrm>
          <a:prstGeom prst="rect">
            <a:avLst/>
          </a:prstGeom>
          <a:noFill/>
        </p:spPr>
        <p:txBody>
          <a:bodyPr wrap="square" rtlCol="0">
            <a:spAutoFit/>
          </a:bodyPr>
          <a:lstStyle/>
          <a:p>
            <a:pPr algn="ctr"/>
            <a:r>
              <a:rPr lang="en-US" sz="3500" b="1" dirty="0" smtClean="0">
                <a:solidFill>
                  <a:srgbClr val="0070C0"/>
                </a:solidFill>
                <a:ea typeface="+mj-ea"/>
                <a:cs typeface="+mj-cs"/>
              </a:rPr>
              <a:t>2.  </a:t>
            </a:r>
            <a:r>
              <a:rPr lang="en-US" sz="3500" b="1" dirty="0">
                <a:solidFill>
                  <a:srgbClr val="0070C0"/>
                </a:solidFill>
              </a:rPr>
              <a:t>Water Resources </a:t>
            </a:r>
            <a:r>
              <a:rPr lang="en-US" sz="3500" b="1" dirty="0" smtClean="0">
                <a:solidFill>
                  <a:srgbClr val="0070C0"/>
                </a:solidFill>
                <a:ea typeface="+mj-ea"/>
                <a:cs typeface="+mj-cs"/>
              </a:rPr>
              <a:t>Protection &amp;  Management</a:t>
            </a:r>
          </a:p>
        </p:txBody>
      </p:sp>
      <p:sp>
        <p:nvSpPr>
          <p:cNvPr id="14" name="TextBox 13"/>
          <p:cNvSpPr txBox="1"/>
          <p:nvPr/>
        </p:nvSpPr>
        <p:spPr>
          <a:xfrm>
            <a:off x="446816" y="1916832"/>
            <a:ext cx="8517672" cy="1261884"/>
          </a:xfrm>
          <a:prstGeom prst="rect">
            <a:avLst/>
          </a:prstGeom>
          <a:noFill/>
        </p:spPr>
        <p:txBody>
          <a:bodyPr wrap="square" rtlCol="0">
            <a:spAutoFit/>
          </a:bodyPr>
          <a:lstStyle/>
          <a:p>
            <a:pPr algn="ctr">
              <a:buFont typeface="Wingdings" pitchFamily="2" charset="2"/>
              <a:buChar char="v"/>
            </a:pPr>
            <a:r>
              <a:rPr lang="en-US" sz="2600" b="1" dirty="0" smtClean="0">
                <a:solidFill>
                  <a:schemeClr val="tx1">
                    <a:lumMod val="95000"/>
                    <a:lumOff val="5000"/>
                  </a:schemeClr>
                </a:solidFill>
              </a:rPr>
              <a:t>  Urban Waste Water Treatment Plants and</a:t>
            </a:r>
          </a:p>
          <a:p>
            <a:pPr algn="ctr"/>
            <a:r>
              <a:rPr lang="en-US" sz="2600" b="1" dirty="0" smtClean="0">
                <a:solidFill>
                  <a:schemeClr val="tx1">
                    <a:lumMod val="95000"/>
                    <a:lumOff val="5000"/>
                  </a:schemeClr>
                </a:solidFill>
              </a:rPr>
              <a:t> collecting systems </a:t>
            </a:r>
          </a:p>
          <a:p>
            <a:pPr algn="ctr"/>
            <a:r>
              <a:rPr lang="en-US" sz="2400" dirty="0" smtClean="0"/>
              <a:t>(mainly for agglomerations of between 2.000 and 10.000 </a:t>
            </a:r>
            <a:r>
              <a:rPr lang="en-US" sz="2400" dirty="0"/>
              <a:t> </a:t>
            </a:r>
            <a:r>
              <a:rPr lang="en-US" sz="2400" dirty="0" err="1" smtClean="0"/>
              <a:t>p.e</a:t>
            </a:r>
            <a:r>
              <a:rPr lang="en-US" sz="2400" dirty="0" smtClean="0"/>
              <a:t>.)</a:t>
            </a:r>
            <a:endParaRPr lang="el-GR" sz="2400" dirty="0"/>
          </a:p>
        </p:txBody>
      </p:sp>
      <p:pic>
        <p:nvPicPr>
          <p:cNvPr id="205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259632" y="3771800"/>
            <a:ext cx="3187700" cy="21415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663867" y="3771800"/>
            <a:ext cx="3282052" cy="21415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952821785"/>
      </p:ext>
    </p:extLst>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61644" y="-99392"/>
            <a:ext cx="9144000" cy="6858000"/>
          </a:xfrm>
        </p:spPr>
      </p:pic>
      <p:sp>
        <p:nvSpPr>
          <p:cNvPr id="7" name="TextBox 6"/>
          <p:cNvSpPr txBox="1"/>
          <p:nvPr/>
        </p:nvSpPr>
        <p:spPr>
          <a:xfrm>
            <a:off x="446816" y="315233"/>
            <a:ext cx="8517672" cy="630942"/>
          </a:xfrm>
          <a:prstGeom prst="rect">
            <a:avLst/>
          </a:prstGeom>
          <a:noFill/>
        </p:spPr>
        <p:txBody>
          <a:bodyPr wrap="square" rtlCol="0">
            <a:spAutoFit/>
          </a:bodyPr>
          <a:lstStyle/>
          <a:p>
            <a:pPr algn="ctr"/>
            <a:r>
              <a:rPr lang="en-US" sz="3500" b="1" dirty="0" smtClean="0">
                <a:solidFill>
                  <a:srgbClr val="0070C0"/>
                </a:solidFill>
              </a:rPr>
              <a:t>Water </a:t>
            </a:r>
            <a:r>
              <a:rPr lang="en-US" sz="3500" b="1" dirty="0">
                <a:solidFill>
                  <a:srgbClr val="0070C0"/>
                </a:solidFill>
              </a:rPr>
              <a:t>Resources </a:t>
            </a:r>
            <a:r>
              <a:rPr lang="en-US" sz="3500" b="1" dirty="0" smtClean="0">
                <a:solidFill>
                  <a:srgbClr val="0070C0"/>
                </a:solidFill>
                <a:ea typeface="+mj-ea"/>
                <a:cs typeface="+mj-cs"/>
              </a:rPr>
              <a:t>Protection &amp;  Management</a:t>
            </a:r>
          </a:p>
        </p:txBody>
      </p:sp>
      <p:sp>
        <p:nvSpPr>
          <p:cNvPr id="8" name="TextBox 7"/>
          <p:cNvSpPr txBox="1"/>
          <p:nvPr/>
        </p:nvSpPr>
        <p:spPr>
          <a:xfrm>
            <a:off x="467544" y="1124744"/>
            <a:ext cx="8280920" cy="5170646"/>
          </a:xfrm>
          <a:prstGeom prst="rect">
            <a:avLst/>
          </a:prstGeom>
          <a:noFill/>
        </p:spPr>
        <p:txBody>
          <a:bodyPr wrap="square" rtlCol="0">
            <a:spAutoFit/>
          </a:bodyPr>
          <a:lstStyle/>
          <a:p>
            <a:pPr marL="457200" indent="-457200">
              <a:lnSpc>
                <a:spcPct val="150000"/>
              </a:lnSpc>
              <a:buFont typeface="Wingdings" pitchFamily="2" charset="2"/>
              <a:buChar char="v"/>
            </a:pPr>
            <a:r>
              <a:rPr lang="en-US" sz="2600" dirty="0" smtClean="0">
                <a:solidFill>
                  <a:schemeClr val="tx1">
                    <a:lumMod val="95000"/>
                    <a:lumOff val="5000"/>
                  </a:schemeClr>
                </a:solidFill>
              </a:rPr>
              <a:t>Monitoring of Water Quality &amp; Quantity</a:t>
            </a:r>
          </a:p>
          <a:p>
            <a:pPr marL="457200" indent="-457200">
              <a:lnSpc>
                <a:spcPct val="150000"/>
              </a:lnSpc>
              <a:buFont typeface="Wingdings" pitchFamily="2" charset="2"/>
              <a:buChar char="v"/>
            </a:pPr>
            <a:r>
              <a:rPr lang="en-US" sz="2600" dirty="0" smtClean="0">
                <a:solidFill>
                  <a:schemeClr val="tx1">
                    <a:lumMod val="95000"/>
                    <a:lumOff val="5000"/>
                  </a:schemeClr>
                </a:solidFill>
              </a:rPr>
              <a:t>Implementation of Water Framework Directive </a:t>
            </a:r>
            <a:r>
              <a:rPr lang="en-US" sz="2600" dirty="0">
                <a:solidFill>
                  <a:schemeClr val="tx1">
                    <a:lumMod val="95000"/>
                    <a:lumOff val="5000"/>
                  </a:schemeClr>
                </a:solidFill>
              </a:rPr>
              <a:t>2000/60/EC </a:t>
            </a:r>
            <a:r>
              <a:rPr lang="en-US" sz="2600" dirty="0" smtClean="0">
                <a:solidFill>
                  <a:schemeClr val="tx1">
                    <a:lumMod val="95000"/>
                    <a:lumOff val="5000"/>
                  </a:schemeClr>
                </a:solidFill>
              </a:rPr>
              <a:t>(of River </a:t>
            </a:r>
            <a:r>
              <a:rPr lang="en-US" sz="2600" dirty="0">
                <a:solidFill>
                  <a:schemeClr val="tx1">
                    <a:lumMod val="95000"/>
                    <a:lumOff val="5000"/>
                  </a:schemeClr>
                </a:solidFill>
              </a:rPr>
              <a:t>Basin Management </a:t>
            </a:r>
            <a:r>
              <a:rPr lang="en-US" sz="2600" dirty="0" smtClean="0">
                <a:solidFill>
                  <a:schemeClr val="tx1">
                    <a:lumMod val="95000"/>
                    <a:lumOff val="5000"/>
                  </a:schemeClr>
                </a:solidFill>
              </a:rPr>
              <a:t>Plans and Programs  of Measures)</a:t>
            </a:r>
          </a:p>
          <a:p>
            <a:pPr marL="457200" indent="-457200">
              <a:lnSpc>
                <a:spcPct val="150000"/>
              </a:lnSpc>
              <a:buFont typeface="Wingdings" pitchFamily="2" charset="2"/>
              <a:buChar char="v"/>
            </a:pPr>
            <a:r>
              <a:rPr lang="en-US" sz="2600" dirty="0">
                <a:solidFill>
                  <a:schemeClr val="tx1">
                    <a:lumMod val="95000"/>
                    <a:lumOff val="5000"/>
                  </a:schemeClr>
                </a:solidFill>
              </a:rPr>
              <a:t>Projects to improve the </a:t>
            </a:r>
            <a:r>
              <a:rPr lang="en-US" sz="2600" dirty="0" smtClean="0">
                <a:solidFill>
                  <a:schemeClr val="tx1">
                    <a:lumMod val="95000"/>
                    <a:lumOff val="5000"/>
                  </a:schemeClr>
                </a:solidFill>
              </a:rPr>
              <a:t>use efficiency and the quality </a:t>
            </a:r>
            <a:r>
              <a:rPr lang="en-US" sz="2600" dirty="0">
                <a:solidFill>
                  <a:schemeClr val="tx1">
                    <a:lumMod val="95000"/>
                    <a:lumOff val="5000"/>
                  </a:schemeClr>
                </a:solidFill>
              </a:rPr>
              <a:t>of drinking </a:t>
            </a:r>
            <a:r>
              <a:rPr lang="en-US" sz="2600" dirty="0" smtClean="0">
                <a:solidFill>
                  <a:schemeClr val="tx1">
                    <a:lumMod val="95000"/>
                    <a:lumOff val="5000"/>
                  </a:schemeClr>
                </a:solidFill>
              </a:rPr>
              <a:t>water</a:t>
            </a:r>
          </a:p>
          <a:p>
            <a:pPr marL="457200" indent="-457200">
              <a:lnSpc>
                <a:spcPct val="150000"/>
              </a:lnSpc>
              <a:buFont typeface="Wingdings" pitchFamily="2" charset="2"/>
              <a:buChar char="v"/>
            </a:pPr>
            <a:r>
              <a:rPr lang="en-US" sz="2600" dirty="0">
                <a:solidFill>
                  <a:schemeClr val="tx1">
                    <a:lumMod val="95000"/>
                    <a:lumOff val="5000"/>
                  </a:schemeClr>
                </a:solidFill>
              </a:rPr>
              <a:t>Implementation of Marine Strategy Framework </a:t>
            </a:r>
            <a:r>
              <a:rPr lang="en-US" sz="2600" dirty="0" smtClean="0">
                <a:solidFill>
                  <a:schemeClr val="tx1">
                    <a:lumMod val="95000"/>
                    <a:lumOff val="5000"/>
                  </a:schemeClr>
                </a:solidFill>
              </a:rPr>
              <a:t>Directive 2008/56/EC etc. </a:t>
            </a:r>
          </a:p>
          <a:p>
            <a:pPr marL="285750" indent="-285750">
              <a:buFontTx/>
              <a:buChar char="-"/>
            </a:pPr>
            <a:endParaRPr lang="el-GR" dirty="0"/>
          </a:p>
        </p:txBody>
      </p:sp>
    </p:spTree>
    <p:extLst>
      <p:ext uri="{BB962C8B-B14F-4D97-AF65-F5344CB8AC3E}">
        <p14:creationId xmlns="" xmlns:p14="http://schemas.microsoft.com/office/powerpoint/2010/main" val="3581031490"/>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opesdBopsi.jpg"/>
          <p:cNvPicPr>
            <a:picLocks noGrp="1" noChangeAspect="1"/>
          </p:cNvPicPr>
          <p:nvPr>
            <p:ph idx="1"/>
          </p:nvPr>
        </p:nvPicPr>
        <p:blipFill>
          <a:blip r:embed="rId2" cstate="print"/>
          <a:stretch>
            <a:fillRect/>
          </a:stretch>
        </p:blipFill>
        <p:spPr>
          <a:xfrm>
            <a:off x="61644" y="-44624"/>
            <a:ext cx="9144000" cy="6858000"/>
          </a:xfrm>
        </p:spPr>
      </p:pic>
      <p:sp>
        <p:nvSpPr>
          <p:cNvPr id="7" name="TextBox 6"/>
          <p:cNvSpPr txBox="1"/>
          <p:nvPr/>
        </p:nvSpPr>
        <p:spPr>
          <a:xfrm>
            <a:off x="446816" y="315233"/>
            <a:ext cx="8373656" cy="1169551"/>
          </a:xfrm>
          <a:prstGeom prst="rect">
            <a:avLst/>
          </a:prstGeom>
          <a:noFill/>
        </p:spPr>
        <p:txBody>
          <a:bodyPr wrap="square" rtlCol="0">
            <a:spAutoFit/>
          </a:bodyPr>
          <a:lstStyle/>
          <a:p>
            <a:pPr algn="ctr"/>
            <a:r>
              <a:rPr lang="en-US" sz="3500" b="1" dirty="0" smtClean="0">
                <a:solidFill>
                  <a:srgbClr val="009242"/>
                </a:solidFill>
                <a:ea typeface="+mj-ea"/>
                <a:cs typeface="+mj-cs"/>
              </a:rPr>
              <a:t>3. Biodiversity &amp; Physical Environment Protection</a:t>
            </a:r>
          </a:p>
        </p:txBody>
      </p:sp>
      <p:sp>
        <p:nvSpPr>
          <p:cNvPr id="8" name="TextBox 7"/>
          <p:cNvSpPr txBox="1"/>
          <p:nvPr/>
        </p:nvSpPr>
        <p:spPr>
          <a:xfrm>
            <a:off x="467544" y="1700808"/>
            <a:ext cx="8280920" cy="3277820"/>
          </a:xfrm>
          <a:prstGeom prst="rect">
            <a:avLst/>
          </a:prstGeom>
          <a:noFill/>
        </p:spPr>
        <p:txBody>
          <a:bodyPr wrap="square" rtlCol="0">
            <a:spAutoFit/>
          </a:bodyPr>
          <a:lstStyle/>
          <a:p>
            <a:pPr marL="342900" indent="-342900">
              <a:lnSpc>
                <a:spcPct val="150000"/>
              </a:lnSpc>
              <a:buFont typeface="Wingdings" pitchFamily="2" charset="2"/>
              <a:buChar char="v"/>
            </a:pPr>
            <a:r>
              <a:rPr lang="en-US" sz="2400" dirty="0" smtClean="0"/>
              <a:t>Implementation of Management Plans in Protected Areas</a:t>
            </a:r>
            <a:endParaRPr lang="en-US" sz="2400" dirty="0"/>
          </a:p>
          <a:p>
            <a:pPr marL="342900" indent="-342900">
              <a:lnSpc>
                <a:spcPct val="150000"/>
              </a:lnSpc>
              <a:buFont typeface="Wingdings" pitchFamily="2" charset="2"/>
              <a:buChar char="v"/>
            </a:pPr>
            <a:r>
              <a:rPr lang="en-US" sz="2400" dirty="0" smtClean="0"/>
              <a:t>Action Plans for the Protection of Biodiversity</a:t>
            </a:r>
          </a:p>
          <a:p>
            <a:pPr marL="342900" indent="-342900">
              <a:lnSpc>
                <a:spcPct val="150000"/>
              </a:lnSpc>
              <a:buFont typeface="Wingdings" pitchFamily="2" charset="2"/>
              <a:buChar char="v"/>
            </a:pPr>
            <a:r>
              <a:rPr lang="en-US" sz="2400" dirty="0" smtClean="0"/>
              <a:t>Drafting </a:t>
            </a:r>
            <a:r>
              <a:rPr lang="en-US" sz="2400" dirty="0"/>
              <a:t>/ Updating of the </a:t>
            </a:r>
            <a:r>
              <a:rPr lang="en-US" sz="2400" dirty="0" smtClean="0"/>
              <a:t>Specific Studies </a:t>
            </a:r>
            <a:r>
              <a:rPr lang="en-US" sz="2400" dirty="0"/>
              <a:t>for the protection of endangered species of </a:t>
            </a:r>
            <a:r>
              <a:rPr lang="en-US" sz="2400" dirty="0" smtClean="0"/>
              <a:t>flora and fauna</a:t>
            </a:r>
          </a:p>
          <a:p>
            <a:pPr marL="342900" indent="-342900">
              <a:lnSpc>
                <a:spcPct val="150000"/>
              </a:lnSpc>
              <a:buFont typeface="Wingdings" pitchFamily="2" charset="2"/>
              <a:buChar char="v"/>
            </a:pPr>
            <a:r>
              <a:rPr lang="en-US" sz="2400" dirty="0" smtClean="0"/>
              <a:t>Elaboration of the Prioritized Action Framework (PAF)</a:t>
            </a:r>
          </a:p>
          <a:p>
            <a:pPr marL="342900" indent="-342900">
              <a:lnSpc>
                <a:spcPct val="150000"/>
              </a:lnSpc>
              <a:buFont typeface="Wingdings" pitchFamily="2" charset="2"/>
              <a:buChar char="v"/>
            </a:pPr>
            <a:endParaRPr lang="el-GR" dirty="0"/>
          </a:p>
        </p:txBody>
      </p:sp>
    </p:spTree>
    <p:extLst>
      <p:ext uri="{BB962C8B-B14F-4D97-AF65-F5344CB8AC3E}">
        <p14:creationId xmlns="" xmlns:p14="http://schemas.microsoft.com/office/powerpoint/2010/main" val="3642020207"/>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1262</TotalTime>
  <Words>1835</Words>
  <Application>Microsoft Office PowerPoint</Application>
  <PresentationFormat>Προβολή στην οθόνη (4:3)</PresentationFormat>
  <Paragraphs>229</Paragraphs>
  <Slides>25</Slides>
  <Notes>2</Notes>
  <HiddenSlides>0</HiddenSlides>
  <MMClips>0</MMClips>
  <ScaleCrop>false</ScaleCrop>
  <HeadingPairs>
    <vt:vector size="4" baseType="variant">
      <vt:variant>
        <vt:lpstr>Θέμα</vt:lpstr>
      </vt:variant>
      <vt:variant>
        <vt:i4>1</vt:i4>
      </vt:variant>
      <vt:variant>
        <vt:lpstr>Τίτλοι διαφανειών</vt:lpstr>
      </vt:variant>
      <vt:variant>
        <vt:i4>25</vt:i4>
      </vt:variant>
    </vt:vector>
  </HeadingPairs>
  <TitlesOfParts>
    <vt:vector size="26" baseType="lpstr">
      <vt:lpstr>Θέμα του Office</vt:lpstr>
      <vt:lpstr>ENEA- MA Plenary Meeting - Athens, 15th May 2014    “ENVIRONMENTAL POLICY – SUCCESSES &amp; CHALLENGES”</vt:lpstr>
      <vt:lpstr>O.P. main development objectives : Protection, Upgrade and Sustainable Development of the Environment,  so that it constitutes the foundation for:  - the protection of public health,  - the improvement of the citizens’ life quality  - the improvement of the national economy competitiveness</vt:lpstr>
      <vt:lpstr>Major interventions implemented   1. Solid Waste Management  and  Soil Protection   - Closure and rehabilitation of uncontrolled landfills </vt:lpstr>
      <vt:lpstr>   </vt:lpstr>
      <vt:lpstr>Major challenges in the Solid Waste sector addressed by  OPESD  2007-2013</vt:lpstr>
      <vt:lpstr>Major interventions implemented in the  Solid Waste Sector</vt:lpstr>
      <vt:lpstr>Διαφάνεια 7</vt:lpstr>
      <vt:lpstr>Διαφάνεια 8</vt:lpstr>
      <vt:lpstr>Διαφάνεια 9</vt:lpstr>
      <vt:lpstr>Διαφάνεια 10</vt:lpstr>
      <vt:lpstr>Διαφάνεια 11</vt:lpstr>
      <vt:lpstr>Major Challenges during Programming  Period 2014- 2020</vt:lpstr>
      <vt:lpstr>Major Challenges during Programming  Period 2014- 2020</vt:lpstr>
      <vt:lpstr>Major Challenges during Programming  Period 2014- 2020</vt:lpstr>
      <vt:lpstr>Major Challenges during Programming  Period 2014- 2020</vt:lpstr>
      <vt:lpstr>Major Challenges during Programming  Period 2014- 2020</vt:lpstr>
      <vt:lpstr>Major Challenges during Programming  Period 2014- 2020</vt:lpstr>
      <vt:lpstr>Major Challenges during Programming  Period 2014- 2020</vt:lpstr>
      <vt:lpstr>Major Challenges during Programming  Period 2014- 2020</vt:lpstr>
      <vt:lpstr>Example of OPESD Best Practice</vt:lpstr>
      <vt:lpstr>Example of OPESD Best Practice</vt:lpstr>
      <vt:lpstr>Example of OPESD Best Practice</vt:lpstr>
      <vt:lpstr>Example of OPESD Best Practice</vt:lpstr>
      <vt:lpstr>Example of OPESD Best Practice</vt:lpstr>
      <vt:lpstr>Διαφάνεια 25</vt:lpstr>
    </vt:vector>
  </TitlesOfParts>
  <Company>karamella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clnuser04</dc:creator>
  <cp:lastModifiedBy>k.kolokotroni</cp:lastModifiedBy>
  <cp:revision>205</cp:revision>
  <dcterms:created xsi:type="dcterms:W3CDTF">2014-05-09T09:56:44Z</dcterms:created>
  <dcterms:modified xsi:type="dcterms:W3CDTF">2014-05-14T15:43:20Z</dcterms:modified>
</cp:coreProperties>
</file>