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customXml/itemProps1.xml" ContentType="application/vnd.openxmlformats-officedocument.customXmlProperties+xml"/>
  <Default Extension="rels" ContentType="application/vnd.openxmlformats-package.relationship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Default Extension="png" ContentType="image/png"/>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Default Extension="jpeg" ContentType="image/jpeg"/>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Default Extension="wdp" ContentType="image/vnd.ms-photo"/>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73" r:id="rId3"/>
    <p:sldId id="257" r:id="rId4"/>
    <p:sldId id="274" r:id="rId5"/>
    <p:sldId id="258" r:id="rId6"/>
    <p:sldId id="265" r:id="rId7"/>
    <p:sldId id="259" r:id="rId8"/>
    <p:sldId id="260" r:id="rId9"/>
    <p:sldId id="261" r:id="rId10"/>
    <p:sldId id="262" r:id="rId11"/>
    <p:sldId id="266" r:id="rId12"/>
    <p:sldId id="264" r:id="rId13"/>
    <p:sldId id="267"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733" autoAdjust="0"/>
    <p:restoredTop sz="99267" autoAdjust="0"/>
  </p:normalViewPr>
  <p:slideViewPr>
    <p:cSldViewPr>
      <p:cViewPr>
        <p:scale>
          <a:sx n="100" d="100"/>
          <a:sy n="100" d="100"/>
        </p:scale>
        <p:origin x="-438"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customXml" Target="../customXml/item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B0CB14-A954-4263-88AC-73409B05F7E2}" type="datetimeFigureOut">
              <a:rPr lang="el-GR" smtClean="0"/>
              <a:t>13/5/2014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B00902-A2AB-4FFF-8BBC-948C149E673E}" type="slidenum">
              <a:rPr lang="el-GR" smtClean="0"/>
              <a:t>‹#›</a:t>
            </a:fld>
            <a:endParaRPr lang="el-GR"/>
          </a:p>
        </p:txBody>
      </p:sp>
    </p:spTree>
    <p:extLst>
      <p:ext uri="{BB962C8B-B14F-4D97-AF65-F5344CB8AC3E}">
        <p14:creationId xmlns:p14="http://schemas.microsoft.com/office/powerpoint/2010/main" val="402870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026577BE-673F-44F6-BA9E-E0162D61470F}" type="slidenum">
              <a:rPr lang="el-GR" smtClean="0">
                <a:solidFill>
                  <a:prstClr val="black"/>
                </a:solidFill>
              </a:rPr>
              <a:pPr/>
              <a:t>5</a:t>
            </a:fld>
            <a:endParaRPr lang="el-GR">
              <a:solidFill>
                <a:prstClr val="black"/>
              </a:solidFill>
            </a:endParaRPr>
          </a:p>
        </p:txBody>
      </p:sp>
    </p:spTree>
    <p:extLst>
      <p:ext uri="{BB962C8B-B14F-4D97-AF65-F5344CB8AC3E}">
        <p14:creationId xmlns:p14="http://schemas.microsoft.com/office/powerpoint/2010/main" val="725527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026577BE-673F-44F6-BA9E-E0162D61470F}" type="slidenum">
              <a:rPr lang="el-GR" smtClean="0">
                <a:solidFill>
                  <a:prstClr val="black"/>
                </a:solidFill>
              </a:rPr>
              <a:pPr/>
              <a:t>6</a:t>
            </a:fld>
            <a:endParaRPr lang="el-GR">
              <a:solidFill>
                <a:prstClr val="black"/>
              </a:solidFill>
            </a:endParaRPr>
          </a:p>
        </p:txBody>
      </p:sp>
    </p:spTree>
    <p:extLst>
      <p:ext uri="{BB962C8B-B14F-4D97-AF65-F5344CB8AC3E}">
        <p14:creationId xmlns:p14="http://schemas.microsoft.com/office/powerpoint/2010/main" val="725527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l-GR" dirty="0" smtClean="0"/>
              <a:t>Τελευταίο</a:t>
            </a:r>
            <a:r>
              <a:rPr lang="el-GR" baseline="0" dirty="0" smtClean="0"/>
              <a:t> </a:t>
            </a:r>
            <a:r>
              <a:rPr lang="en-US" baseline="0" dirty="0" smtClean="0"/>
              <a:t>bullet: </a:t>
            </a:r>
            <a:r>
              <a:rPr lang="el-GR" sz="1500" dirty="0" smtClean="0">
                <a:solidFill>
                  <a:schemeClr val="tx2"/>
                </a:solidFill>
              </a:rPr>
              <a:t>όσον αφορά σε θέματα διαδικτύου, βάσης δεδομένων, </a:t>
            </a:r>
            <a:r>
              <a:rPr lang="el-GR" sz="1500" dirty="0" err="1" smtClean="0">
                <a:solidFill>
                  <a:schemeClr val="tx2"/>
                </a:solidFill>
              </a:rPr>
              <a:t>alert</a:t>
            </a:r>
            <a:r>
              <a:rPr lang="el-GR" sz="1500" dirty="0" smtClean="0">
                <a:solidFill>
                  <a:schemeClr val="tx2"/>
                </a:solidFill>
              </a:rPr>
              <a:t> </a:t>
            </a:r>
            <a:r>
              <a:rPr lang="el-GR" sz="1500" dirty="0" err="1" smtClean="0">
                <a:solidFill>
                  <a:schemeClr val="tx2"/>
                </a:solidFill>
              </a:rPr>
              <a:t>system</a:t>
            </a:r>
            <a:r>
              <a:rPr lang="el-GR" sz="1500" dirty="0" smtClean="0">
                <a:solidFill>
                  <a:schemeClr val="tx2"/>
                </a:solidFill>
              </a:rPr>
              <a:t>, ανάγκες </a:t>
            </a:r>
            <a:r>
              <a:rPr lang="el-GR" sz="1500" dirty="0" err="1" smtClean="0">
                <a:solidFill>
                  <a:schemeClr val="tx2"/>
                </a:solidFill>
              </a:rPr>
              <a:t>reporting</a:t>
            </a:r>
            <a:r>
              <a:rPr lang="el-GR" sz="1500" dirty="0" smtClean="0">
                <a:solidFill>
                  <a:schemeClr val="tx2"/>
                </a:solidFill>
              </a:rPr>
              <a:t>, σύνδεση με Ολοκληρωμένο πληροφοριακό Σύστημα (ΟΠΣ) των αναπτυξιακών προγραμμάτων, </a:t>
            </a:r>
            <a:r>
              <a:rPr lang="el-GR" sz="1500" dirty="0" err="1" smtClean="0">
                <a:solidFill>
                  <a:schemeClr val="tx2"/>
                </a:solidFill>
              </a:rPr>
              <a:t>Helpdesk</a:t>
            </a:r>
            <a:r>
              <a:rPr lang="el-GR" sz="1500" dirty="0" smtClean="0">
                <a:solidFill>
                  <a:schemeClr val="tx2"/>
                </a:solidFill>
              </a:rPr>
              <a:t> κ.λπ.</a:t>
            </a:r>
            <a:endParaRPr lang="el-GR" sz="1500" b="0" dirty="0" smtClean="0">
              <a:solidFill>
                <a:schemeClr val="tx2"/>
              </a:solidFill>
            </a:endParaRPr>
          </a:p>
          <a:p>
            <a:endParaRPr lang="el-GR" dirty="0"/>
          </a:p>
        </p:txBody>
      </p:sp>
      <p:sp>
        <p:nvSpPr>
          <p:cNvPr id="4" name="Θέση αριθμού διαφάνειας 3"/>
          <p:cNvSpPr>
            <a:spLocks noGrp="1"/>
          </p:cNvSpPr>
          <p:nvPr>
            <p:ph type="sldNum" sz="quarter" idx="10"/>
          </p:nvPr>
        </p:nvSpPr>
        <p:spPr/>
        <p:txBody>
          <a:bodyPr/>
          <a:lstStyle/>
          <a:p>
            <a:fld id="{026577BE-673F-44F6-BA9E-E0162D61470F}" type="slidenum">
              <a:rPr lang="el-GR" smtClean="0">
                <a:solidFill>
                  <a:prstClr val="black"/>
                </a:solidFill>
              </a:rPr>
              <a:pPr/>
              <a:t>7</a:t>
            </a:fld>
            <a:endParaRPr lang="el-GR">
              <a:solidFill>
                <a:prstClr val="black"/>
              </a:solidFill>
            </a:endParaRPr>
          </a:p>
        </p:txBody>
      </p:sp>
    </p:spTree>
    <p:extLst>
      <p:ext uri="{BB962C8B-B14F-4D97-AF65-F5344CB8AC3E}">
        <p14:creationId xmlns:p14="http://schemas.microsoft.com/office/powerpoint/2010/main" val="725527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026577BE-673F-44F6-BA9E-E0162D61470F}" type="slidenum">
              <a:rPr lang="el-GR" smtClean="0">
                <a:solidFill>
                  <a:prstClr val="black"/>
                </a:solidFill>
              </a:rPr>
              <a:pPr/>
              <a:t>8</a:t>
            </a:fld>
            <a:endParaRPr lang="el-GR">
              <a:solidFill>
                <a:prstClr val="black"/>
              </a:solidFill>
            </a:endParaRPr>
          </a:p>
        </p:txBody>
      </p:sp>
    </p:spTree>
    <p:extLst>
      <p:ext uri="{BB962C8B-B14F-4D97-AF65-F5344CB8AC3E}">
        <p14:creationId xmlns:p14="http://schemas.microsoft.com/office/powerpoint/2010/main" val="725527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026577BE-673F-44F6-BA9E-E0162D61470F}" type="slidenum">
              <a:rPr lang="el-GR" smtClean="0">
                <a:solidFill>
                  <a:prstClr val="black"/>
                </a:solidFill>
              </a:rPr>
              <a:pPr/>
              <a:t>9</a:t>
            </a:fld>
            <a:endParaRPr lang="el-GR">
              <a:solidFill>
                <a:prstClr val="black"/>
              </a:solidFill>
            </a:endParaRPr>
          </a:p>
        </p:txBody>
      </p:sp>
    </p:spTree>
    <p:extLst>
      <p:ext uri="{BB962C8B-B14F-4D97-AF65-F5344CB8AC3E}">
        <p14:creationId xmlns:p14="http://schemas.microsoft.com/office/powerpoint/2010/main" val="7255275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026577BE-673F-44F6-BA9E-E0162D61470F}" type="slidenum">
              <a:rPr lang="el-GR" smtClean="0">
                <a:solidFill>
                  <a:prstClr val="black"/>
                </a:solidFill>
              </a:rPr>
              <a:pPr/>
              <a:t>10</a:t>
            </a:fld>
            <a:endParaRPr lang="el-GR">
              <a:solidFill>
                <a:prstClr val="black"/>
              </a:solidFill>
            </a:endParaRPr>
          </a:p>
        </p:txBody>
      </p:sp>
    </p:spTree>
    <p:extLst>
      <p:ext uri="{BB962C8B-B14F-4D97-AF65-F5344CB8AC3E}">
        <p14:creationId xmlns:p14="http://schemas.microsoft.com/office/powerpoint/2010/main" val="7255275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smtClean="0">
                <a:solidFill>
                  <a:schemeClr val="tx2"/>
                </a:solidFill>
              </a:rPr>
              <a:t>Εισαγωγή: Οι </a:t>
            </a:r>
            <a:r>
              <a:rPr lang="el-GR" sz="1200" dirty="0" smtClean="0">
                <a:solidFill>
                  <a:schemeClr val="tx2"/>
                </a:solidFill>
              </a:rPr>
              <a:t>αποφάσεις λαμβάνονται στη Ολομέλεια του Ε.ΠΕ.ΔΙ. σε πνεύμα συναίνεσης και συνεργασίας</a:t>
            </a:r>
          </a:p>
          <a:p>
            <a:endParaRPr lang="el-GR" dirty="0"/>
          </a:p>
        </p:txBody>
      </p:sp>
      <p:sp>
        <p:nvSpPr>
          <p:cNvPr id="4" name="Θέση αριθμού διαφάνειας 3"/>
          <p:cNvSpPr>
            <a:spLocks noGrp="1"/>
          </p:cNvSpPr>
          <p:nvPr>
            <p:ph type="sldNum" sz="quarter" idx="10"/>
          </p:nvPr>
        </p:nvSpPr>
        <p:spPr/>
        <p:txBody>
          <a:bodyPr/>
          <a:lstStyle/>
          <a:p>
            <a:fld id="{026577BE-673F-44F6-BA9E-E0162D61470F}" type="slidenum">
              <a:rPr lang="el-GR" smtClean="0">
                <a:solidFill>
                  <a:prstClr val="black"/>
                </a:solidFill>
              </a:rPr>
              <a:pPr/>
              <a:t>12</a:t>
            </a:fld>
            <a:endParaRPr lang="el-GR">
              <a:solidFill>
                <a:prstClr val="black"/>
              </a:solidFill>
            </a:endParaRPr>
          </a:p>
        </p:txBody>
      </p:sp>
    </p:spTree>
    <p:extLst>
      <p:ext uri="{BB962C8B-B14F-4D97-AF65-F5344CB8AC3E}">
        <p14:creationId xmlns:p14="http://schemas.microsoft.com/office/powerpoint/2010/main" val="725527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13/5/2014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13/5/2014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13/5/2014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Τίτλος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l-GR" smtClean="0"/>
              <a:t>Στυλ κύριου τίτλου</a:t>
            </a:r>
            <a:endParaRPr kumimoji="0" lang="en-US"/>
          </a:p>
        </p:txBody>
      </p:sp>
      <p:sp>
        <p:nvSpPr>
          <p:cNvPr id="9" name="Υπότιτλος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Θέση ημερομηνίας 27"/>
          <p:cNvSpPr>
            <a:spLocks noGrp="1"/>
          </p:cNvSpPr>
          <p:nvPr>
            <p:ph type="dt" sz="half" idx="10"/>
          </p:nvPr>
        </p:nvSpPr>
        <p:spPr>
          <a:xfrm>
            <a:off x="6400800" y="6355080"/>
            <a:ext cx="2286000" cy="365760"/>
          </a:xfrm>
        </p:spPr>
        <p:txBody>
          <a:bodyPr/>
          <a:lstStyle>
            <a:lvl1pPr>
              <a:defRPr sz="1400"/>
            </a:lvl1pPr>
          </a:lstStyle>
          <a:p>
            <a:fld id="{F2853615-BFDE-46DE-814C-47EC6EF6D371}" type="datetimeFigureOut">
              <a:rPr lang="el-GR" smtClean="0">
                <a:solidFill>
                  <a:srgbClr val="5B6973"/>
                </a:solidFill>
              </a:rPr>
              <a:pPr/>
              <a:t>13/5/2014</a:t>
            </a:fld>
            <a:endParaRPr lang="el-GR">
              <a:solidFill>
                <a:srgbClr val="5B6973"/>
              </a:solidFill>
            </a:endParaRPr>
          </a:p>
        </p:txBody>
      </p:sp>
      <p:sp>
        <p:nvSpPr>
          <p:cNvPr id="17" name="Θέση υποσέλιδου 16"/>
          <p:cNvSpPr>
            <a:spLocks noGrp="1"/>
          </p:cNvSpPr>
          <p:nvPr>
            <p:ph type="ftr" sz="quarter" idx="11"/>
          </p:nvPr>
        </p:nvSpPr>
        <p:spPr>
          <a:xfrm>
            <a:off x="2898648" y="6355080"/>
            <a:ext cx="3474720" cy="365760"/>
          </a:xfrm>
        </p:spPr>
        <p:txBody>
          <a:bodyPr/>
          <a:lstStyle/>
          <a:p>
            <a:endParaRPr lang="el-GR">
              <a:solidFill>
                <a:srgbClr val="5B6973"/>
              </a:solidFill>
            </a:endParaRPr>
          </a:p>
        </p:txBody>
      </p:sp>
      <p:sp>
        <p:nvSpPr>
          <p:cNvPr id="29" name="Θέση αριθμού διαφάνειας 28"/>
          <p:cNvSpPr>
            <a:spLocks noGrp="1"/>
          </p:cNvSpPr>
          <p:nvPr>
            <p:ph type="sldNum" sz="quarter" idx="12"/>
          </p:nvPr>
        </p:nvSpPr>
        <p:spPr>
          <a:xfrm>
            <a:off x="1216152" y="6355080"/>
            <a:ext cx="1219200" cy="365760"/>
          </a:xfrm>
        </p:spPr>
        <p:txBody>
          <a:bodyPr/>
          <a:lstStyle/>
          <a:p>
            <a:fld id="{3DF53439-851E-44AD-84B1-B6BFC3D0C743}" type="slidenum">
              <a:rPr lang="el-GR" smtClean="0">
                <a:solidFill>
                  <a:srgbClr val="5B6973"/>
                </a:solidFill>
              </a:rPr>
              <a:pPr/>
              <a:t>‹#›</a:t>
            </a:fld>
            <a:endParaRPr lang="el-GR">
              <a:solidFill>
                <a:srgbClr val="5B6973"/>
              </a:solidFill>
            </a:endParaRPr>
          </a:p>
        </p:txBody>
      </p:sp>
      <p:sp>
        <p:nvSpPr>
          <p:cNvPr id="21" name="Ορθογώνιο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3" name="Ορθογώνιο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2" name="Ορθογώνιο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2" name="Ορθογώνιο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6163518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4" name="Θέση ημερομηνίας 3"/>
          <p:cNvSpPr>
            <a:spLocks noGrp="1"/>
          </p:cNvSpPr>
          <p:nvPr>
            <p:ph type="dt" sz="half" idx="10"/>
          </p:nvPr>
        </p:nvSpPr>
        <p:spPr/>
        <p:txBody>
          <a:bodyPr/>
          <a:lstStyle/>
          <a:p>
            <a:fld id="{F2853615-BFDE-46DE-814C-47EC6EF6D371}" type="datetimeFigureOut">
              <a:rPr lang="el-GR" smtClean="0">
                <a:solidFill>
                  <a:srgbClr val="5B6973"/>
                </a:solidFill>
              </a:rPr>
              <a:pPr/>
              <a:t>13/5/2014</a:t>
            </a:fld>
            <a:endParaRPr lang="el-GR">
              <a:solidFill>
                <a:srgbClr val="5B6973"/>
              </a:solidFill>
            </a:endParaRPr>
          </a:p>
        </p:txBody>
      </p:sp>
      <p:sp>
        <p:nvSpPr>
          <p:cNvPr id="5" name="Θέση υποσέλιδου 4"/>
          <p:cNvSpPr>
            <a:spLocks noGrp="1"/>
          </p:cNvSpPr>
          <p:nvPr>
            <p:ph type="ftr" sz="quarter" idx="11"/>
          </p:nvPr>
        </p:nvSpPr>
        <p:spPr/>
        <p:txBody>
          <a:bodyPr/>
          <a:lstStyle/>
          <a:p>
            <a:endParaRPr lang="el-GR">
              <a:solidFill>
                <a:srgbClr val="5B6973"/>
              </a:solidFill>
            </a:endParaRP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solidFill>
                  <a:srgbClr val="5B6973"/>
                </a:solidFill>
              </a:rPr>
              <a:pPr/>
              <a:t>‹#›</a:t>
            </a:fld>
            <a:endParaRPr lang="el-GR">
              <a:solidFill>
                <a:srgbClr val="5B6973"/>
              </a:solidFill>
            </a:endParaRPr>
          </a:p>
        </p:txBody>
      </p:sp>
      <p:sp>
        <p:nvSpPr>
          <p:cNvPr id="8" name="Θέση περιεχομένου 7"/>
          <p:cNvSpPr>
            <a:spLocks noGrp="1"/>
          </p:cNvSpPr>
          <p:nvPr>
            <p:ph sz="quarter" idx="1"/>
          </p:nvPr>
        </p:nvSpPr>
        <p:spPr>
          <a:xfrm>
            <a:off x="457200" y="1219200"/>
            <a:ext cx="8229600" cy="493776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4287661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a:xfrm>
            <a:off x="6400800" y="6355080"/>
            <a:ext cx="2286000" cy="365760"/>
          </a:xfrm>
        </p:spPr>
        <p:txBody>
          <a:bodyPr/>
          <a:lstStyle/>
          <a:p>
            <a:fld id="{F2853615-BFDE-46DE-814C-47EC6EF6D371}" type="datetimeFigureOut">
              <a:rPr lang="el-GR" smtClean="0">
                <a:solidFill>
                  <a:srgbClr val="E7ECED"/>
                </a:solidFill>
              </a:rPr>
              <a:pPr/>
              <a:t>13/5/2014</a:t>
            </a:fld>
            <a:endParaRPr lang="el-GR">
              <a:solidFill>
                <a:srgbClr val="E7ECED"/>
              </a:solidFill>
            </a:endParaRPr>
          </a:p>
        </p:txBody>
      </p:sp>
      <p:sp>
        <p:nvSpPr>
          <p:cNvPr id="5" name="Θέση υποσέλιδου 4"/>
          <p:cNvSpPr>
            <a:spLocks noGrp="1"/>
          </p:cNvSpPr>
          <p:nvPr>
            <p:ph type="ftr" sz="quarter" idx="11"/>
          </p:nvPr>
        </p:nvSpPr>
        <p:spPr>
          <a:xfrm>
            <a:off x="2898648" y="6355080"/>
            <a:ext cx="3474720" cy="365760"/>
          </a:xfrm>
        </p:spPr>
        <p:txBody>
          <a:bodyPr/>
          <a:lstStyle/>
          <a:p>
            <a:endParaRPr lang="el-GR">
              <a:solidFill>
                <a:srgbClr val="E7ECED"/>
              </a:solidFill>
            </a:endParaRPr>
          </a:p>
        </p:txBody>
      </p:sp>
      <p:sp>
        <p:nvSpPr>
          <p:cNvPr id="6" name="Θέση αριθμού διαφάνειας 5"/>
          <p:cNvSpPr>
            <a:spLocks noGrp="1"/>
          </p:cNvSpPr>
          <p:nvPr>
            <p:ph type="sldNum" sz="quarter" idx="12"/>
          </p:nvPr>
        </p:nvSpPr>
        <p:spPr>
          <a:xfrm>
            <a:off x="1069848" y="6355080"/>
            <a:ext cx="1520952" cy="365760"/>
          </a:xfrm>
        </p:spPr>
        <p:txBody>
          <a:bodyPr/>
          <a:lstStyle/>
          <a:p>
            <a:fld id="{3DF53439-851E-44AD-84B1-B6BFC3D0C743}" type="slidenum">
              <a:rPr lang="el-GR" smtClean="0">
                <a:solidFill>
                  <a:srgbClr val="E7ECED"/>
                </a:solidFill>
              </a:rPr>
              <a:pPr/>
              <a:t>‹#›</a:t>
            </a:fld>
            <a:endParaRPr lang="el-GR">
              <a:solidFill>
                <a:srgbClr val="E7ECED"/>
              </a:solidFill>
            </a:endParaRPr>
          </a:p>
        </p:txBody>
      </p:sp>
      <p:sp>
        <p:nvSpPr>
          <p:cNvPr id="7" name="Ορθογώνιο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Ορθογώνιο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3979999685"/>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28600"/>
            <a:ext cx="8229600" cy="914400"/>
          </a:xfrm>
        </p:spPr>
        <p:txBody>
          <a:bodyPr/>
          <a:lstStyle/>
          <a:p>
            <a:r>
              <a:rPr kumimoji="0" lang="el-GR" smtClean="0"/>
              <a:t>Στυλ κύριου τίτλου</a:t>
            </a:r>
            <a:endParaRPr kumimoji="0" lang="en-US"/>
          </a:p>
        </p:txBody>
      </p:sp>
      <p:sp>
        <p:nvSpPr>
          <p:cNvPr id="5" name="Θέση ημερομηνίας 4"/>
          <p:cNvSpPr>
            <a:spLocks noGrp="1"/>
          </p:cNvSpPr>
          <p:nvPr>
            <p:ph type="dt" sz="half" idx="10"/>
          </p:nvPr>
        </p:nvSpPr>
        <p:spPr/>
        <p:txBody>
          <a:bodyPr/>
          <a:lstStyle/>
          <a:p>
            <a:fld id="{F2853615-BFDE-46DE-814C-47EC6EF6D371}" type="datetimeFigureOut">
              <a:rPr lang="el-GR" smtClean="0">
                <a:solidFill>
                  <a:srgbClr val="5B6973"/>
                </a:solidFill>
              </a:rPr>
              <a:pPr/>
              <a:t>13/5/2014</a:t>
            </a:fld>
            <a:endParaRPr lang="el-GR">
              <a:solidFill>
                <a:srgbClr val="5B6973"/>
              </a:solidFill>
            </a:endParaRPr>
          </a:p>
        </p:txBody>
      </p:sp>
      <p:sp>
        <p:nvSpPr>
          <p:cNvPr id="6" name="Θέση υποσέλιδου 5"/>
          <p:cNvSpPr>
            <a:spLocks noGrp="1"/>
          </p:cNvSpPr>
          <p:nvPr>
            <p:ph type="ftr" sz="quarter" idx="11"/>
          </p:nvPr>
        </p:nvSpPr>
        <p:spPr/>
        <p:txBody>
          <a:bodyPr/>
          <a:lstStyle/>
          <a:p>
            <a:endParaRPr lang="el-GR">
              <a:solidFill>
                <a:srgbClr val="5B6973"/>
              </a:solidFill>
            </a:endParaRPr>
          </a:p>
        </p:txBody>
      </p:sp>
      <p:sp>
        <p:nvSpPr>
          <p:cNvPr id="7" name="Θέση αριθμού διαφάνειας 6"/>
          <p:cNvSpPr>
            <a:spLocks noGrp="1"/>
          </p:cNvSpPr>
          <p:nvPr>
            <p:ph type="sldNum" sz="quarter" idx="12"/>
          </p:nvPr>
        </p:nvSpPr>
        <p:spPr/>
        <p:txBody>
          <a:bodyPr/>
          <a:lstStyle/>
          <a:p>
            <a:fld id="{3DF53439-851E-44AD-84B1-B6BFC3D0C743}" type="slidenum">
              <a:rPr lang="el-GR" smtClean="0">
                <a:solidFill>
                  <a:srgbClr val="5B6973"/>
                </a:solidFill>
              </a:rPr>
              <a:pPr/>
              <a:t>‹#›</a:t>
            </a:fld>
            <a:endParaRPr lang="el-GR">
              <a:solidFill>
                <a:srgbClr val="5B6973"/>
              </a:solidFill>
            </a:endParaRPr>
          </a:p>
        </p:txBody>
      </p:sp>
      <p:sp>
        <p:nvSpPr>
          <p:cNvPr id="9" name="Θέση περιεχομένου 8"/>
          <p:cNvSpPr>
            <a:spLocks noGrp="1"/>
          </p:cNvSpPr>
          <p:nvPr>
            <p:ph sz="quarter" idx="1"/>
          </p:nvPr>
        </p:nvSpPr>
        <p:spPr>
          <a:xfrm>
            <a:off x="457200" y="1219200"/>
            <a:ext cx="4041648" cy="493776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Θέση περιεχομένου 10"/>
          <p:cNvSpPr>
            <a:spLocks noGrp="1"/>
          </p:cNvSpPr>
          <p:nvPr>
            <p:ph sz="quarter" idx="2"/>
          </p:nvPr>
        </p:nvSpPr>
        <p:spPr>
          <a:xfrm>
            <a:off x="4632198" y="1216152"/>
            <a:ext cx="4041648" cy="493776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2808600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28600"/>
            <a:ext cx="8229600" cy="914400"/>
          </a:xfrm>
        </p:spPr>
        <p:txBody>
          <a:bodyPr anchor="ctr"/>
          <a:lstStyle>
            <a:lvl1pPr>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7" name="Θέση ημερομηνίας 6"/>
          <p:cNvSpPr>
            <a:spLocks noGrp="1"/>
          </p:cNvSpPr>
          <p:nvPr>
            <p:ph type="dt" sz="half" idx="10"/>
          </p:nvPr>
        </p:nvSpPr>
        <p:spPr/>
        <p:txBody>
          <a:bodyPr/>
          <a:lstStyle/>
          <a:p>
            <a:fld id="{F2853615-BFDE-46DE-814C-47EC6EF6D371}" type="datetimeFigureOut">
              <a:rPr lang="el-GR" smtClean="0">
                <a:solidFill>
                  <a:srgbClr val="5B6973"/>
                </a:solidFill>
              </a:rPr>
              <a:pPr/>
              <a:t>13/5/2014</a:t>
            </a:fld>
            <a:endParaRPr lang="el-GR">
              <a:solidFill>
                <a:srgbClr val="5B6973"/>
              </a:solidFill>
            </a:endParaRPr>
          </a:p>
        </p:txBody>
      </p:sp>
      <p:sp>
        <p:nvSpPr>
          <p:cNvPr id="8" name="Θέση υποσέλιδου 7"/>
          <p:cNvSpPr>
            <a:spLocks noGrp="1"/>
          </p:cNvSpPr>
          <p:nvPr>
            <p:ph type="ftr" sz="quarter" idx="11"/>
          </p:nvPr>
        </p:nvSpPr>
        <p:spPr/>
        <p:txBody>
          <a:bodyPr/>
          <a:lstStyle/>
          <a:p>
            <a:endParaRPr lang="el-GR">
              <a:solidFill>
                <a:srgbClr val="5B6973"/>
              </a:solidFill>
            </a:endParaRPr>
          </a:p>
        </p:txBody>
      </p:sp>
      <p:sp>
        <p:nvSpPr>
          <p:cNvPr id="9" name="Θέση αριθμού διαφάνειας 8"/>
          <p:cNvSpPr>
            <a:spLocks noGrp="1"/>
          </p:cNvSpPr>
          <p:nvPr>
            <p:ph type="sldNum" sz="quarter" idx="12"/>
          </p:nvPr>
        </p:nvSpPr>
        <p:spPr/>
        <p:txBody>
          <a:bodyPr/>
          <a:lstStyle/>
          <a:p>
            <a:fld id="{3DF53439-851E-44AD-84B1-B6BFC3D0C743}" type="slidenum">
              <a:rPr lang="el-GR" smtClean="0">
                <a:solidFill>
                  <a:srgbClr val="5B6973"/>
                </a:solidFill>
              </a:rPr>
              <a:pPr/>
              <a:t>‹#›</a:t>
            </a:fld>
            <a:endParaRPr lang="el-GR">
              <a:solidFill>
                <a:srgbClr val="5B6973"/>
              </a:solidFill>
            </a:endParaRPr>
          </a:p>
        </p:txBody>
      </p:sp>
      <p:sp>
        <p:nvSpPr>
          <p:cNvPr id="11" name="Θέση περιεχομένου 10"/>
          <p:cNvSpPr>
            <a:spLocks noGrp="1"/>
          </p:cNvSpPr>
          <p:nvPr>
            <p:ph sz="quarter" idx="2"/>
          </p:nvPr>
        </p:nvSpPr>
        <p:spPr>
          <a:xfrm>
            <a:off x="457200" y="2133600"/>
            <a:ext cx="4038600" cy="4038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Θέση περιεχομένου 12"/>
          <p:cNvSpPr>
            <a:spLocks noGrp="1"/>
          </p:cNvSpPr>
          <p:nvPr>
            <p:ph sz="quarter" idx="4"/>
          </p:nvPr>
        </p:nvSpPr>
        <p:spPr>
          <a:xfrm>
            <a:off x="4648200" y="2133600"/>
            <a:ext cx="4038600" cy="4038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11637476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28600"/>
            <a:ext cx="8229600" cy="914400"/>
          </a:xfrm>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F2853615-BFDE-46DE-814C-47EC6EF6D371}" type="datetimeFigureOut">
              <a:rPr lang="el-GR" smtClean="0">
                <a:solidFill>
                  <a:srgbClr val="5B6973"/>
                </a:solidFill>
              </a:rPr>
              <a:pPr/>
              <a:t>13/5/2014</a:t>
            </a:fld>
            <a:endParaRPr lang="el-GR">
              <a:solidFill>
                <a:srgbClr val="5B6973"/>
              </a:solidFill>
            </a:endParaRPr>
          </a:p>
        </p:txBody>
      </p:sp>
      <p:sp>
        <p:nvSpPr>
          <p:cNvPr id="4" name="Θέση υποσέλιδου 3"/>
          <p:cNvSpPr>
            <a:spLocks noGrp="1"/>
          </p:cNvSpPr>
          <p:nvPr>
            <p:ph type="ftr" sz="quarter" idx="11"/>
          </p:nvPr>
        </p:nvSpPr>
        <p:spPr/>
        <p:txBody>
          <a:bodyPr/>
          <a:lstStyle/>
          <a:p>
            <a:endParaRPr lang="el-GR">
              <a:solidFill>
                <a:srgbClr val="5B6973"/>
              </a:solidFill>
            </a:endParaRPr>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solidFill>
                  <a:srgbClr val="5B6973"/>
                </a:solidFill>
              </a:rPr>
              <a:pPr/>
              <a:t>‹#›</a:t>
            </a:fld>
            <a:endParaRPr lang="el-GR">
              <a:solidFill>
                <a:srgbClr val="5B6973"/>
              </a:solidFill>
            </a:endParaRPr>
          </a:p>
        </p:txBody>
      </p:sp>
      <p:sp>
        <p:nvSpPr>
          <p:cNvPr id="6" name="Ισοσκελές τρίγωνο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24191132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2853615-BFDE-46DE-814C-47EC6EF6D371}" type="datetimeFigureOut">
              <a:rPr lang="el-GR" smtClean="0">
                <a:solidFill>
                  <a:srgbClr val="5B6973"/>
                </a:solidFill>
              </a:rPr>
              <a:pPr/>
              <a:t>13/5/2014</a:t>
            </a:fld>
            <a:endParaRPr lang="el-GR">
              <a:solidFill>
                <a:srgbClr val="5B6973"/>
              </a:solidFill>
            </a:endParaRPr>
          </a:p>
        </p:txBody>
      </p:sp>
      <p:sp>
        <p:nvSpPr>
          <p:cNvPr id="3" name="Θέση υποσέλιδου 2"/>
          <p:cNvSpPr>
            <a:spLocks noGrp="1"/>
          </p:cNvSpPr>
          <p:nvPr>
            <p:ph type="ftr" sz="quarter" idx="11"/>
          </p:nvPr>
        </p:nvSpPr>
        <p:spPr/>
        <p:txBody>
          <a:bodyPr/>
          <a:lstStyle/>
          <a:p>
            <a:endParaRPr lang="el-GR">
              <a:solidFill>
                <a:srgbClr val="5B6973"/>
              </a:solidFill>
            </a:endParaRPr>
          </a:p>
        </p:txBody>
      </p:sp>
      <p:sp>
        <p:nvSpPr>
          <p:cNvPr id="4" name="Θέση αριθμού διαφάνειας 3"/>
          <p:cNvSpPr>
            <a:spLocks noGrp="1"/>
          </p:cNvSpPr>
          <p:nvPr>
            <p:ph type="sldNum" sz="quarter" idx="12"/>
          </p:nvPr>
        </p:nvSpPr>
        <p:spPr/>
        <p:txBody>
          <a:bodyPr/>
          <a:lstStyle/>
          <a:p>
            <a:fld id="{3DF53439-851E-44AD-84B1-B6BFC3D0C743}" type="slidenum">
              <a:rPr lang="el-GR" smtClean="0">
                <a:solidFill>
                  <a:srgbClr val="5B6973"/>
                </a:solidFill>
              </a:rPr>
              <a:pPr/>
              <a:t>‹#›</a:t>
            </a:fld>
            <a:endParaRPr lang="el-GR">
              <a:solidFill>
                <a:srgbClr val="5B6973"/>
              </a:solidFill>
            </a:endParaRPr>
          </a:p>
        </p:txBody>
      </p:sp>
      <p:sp>
        <p:nvSpPr>
          <p:cNvPr id="5" name="Ευθεία γραμμή σύνδεσης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srgbClr val="98C723"/>
              </a:solidFill>
            </a:endParaRPr>
          </a:p>
        </p:txBody>
      </p:sp>
      <p:sp>
        <p:nvSpPr>
          <p:cNvPr id="6" name="Ισοσκελές τρίγωνο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15665802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F2853615-BFDE-46DE-814C-47EC6EF6D371}" type="datetimeFigureOut">
              <a:rPr lang="el-GR" smtClean="0">
                <a:solidFill>
                  <a:srgbClr val="5B6973"/>
                </a:solidFill>
              </a:rPr>
              <a:pPr/>
              <a:t>13/5/2014</a:t>
            </a:fld>
            <a:endParaRPr lang="el-GR">
              <a:solidFill>
                <a:srgbClr val="5B6973"/>
              </a:solidFill>
            </a:endParaRPr>
          </a:p>
        </p:txBody>
      </p:sp>
      <p:sp>
        <p:nvSpPr>
          <p:cNvPr id="6" name="Θέση υποσέλιδου 5"/>
          <p:cNvSpPr>
            <a:spLocks noGrp="1"/>
          </p:cNvSpPr>
          <p:nvPr>
            <p:ph type="ftr" sz="quarter" idx="11"/>
          </p:nvPr>
        </p:nvSpPr>
        <p:spPr/>
        <p:txBody>
          <a:bodyPr/>
          <a:lstStyle/>
          <a:p>
            <a:endParaRPr lang="el-GR">
              <a:solidFill>
                <a:srgbClr val="5B6973"/>
              </a:solidFill>
            </a:endParaRPr>
          </a:p>
        </p:txBody>
      </p:sp>
      <p:sp>
        <p:nvSpPr>
          <p:cNvPr id="7" name="Θέση αριθμού διαφάνειας 6"/>
          <p:cNvSpPr>
            <a:spLocks noGrp="1"/>
          </p:cNvSpPr>
          <p:nvPr>
            <p:ph type="sldNum" sz="quarter" idx="12"/>
          </p:nvPr>
        </p:nvSpPr>
        <p:spPr/>
        <p:txBody>
          <a:bodyPr/>
          <a:lstStyle/>
          <a:p>
            <a:fld id="{3DF53439-851E-44AD-84B1-B6BFC3D0C743}" type="slidenum">
              <a:rPr lang="el-GR" smtClean="0">
                <a:solidFill>
                  <a:srgbClr val="5B6973"/>
                </a:solidFill>
              </a:rPr>
              <a:pPr/>
              <a:t>‹#›</a:t>
            </a:fld>
            <a:endParaRPr lang="el-GR">
              <a:solidFill>
                <a:srgbClr val="5B6973"/>
              </a:solidFill>
            </a:endParaRPr>
          </a:p>
        </p:txBody>
      </p:sp>
      <p:sp>
        <p:nvSpPr>
          <p:cNvPr id="8" name="Ευθεία γραμμή σύνδεσης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srgbClr val="98C723"/>
              </a:solidFill>
            </a:endParaRPr>
          </a:p>
        </p:txBody>
      </p:sp>
      <p:sp>
        <p:nvSpPr>
          <p:cNvPr id="10" name="Ευθεία γραμμή σύνδεσης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srgbClr val="98C723"/>
              </a:solidFill>
            </a:endParaRPr>
          </a:p>
        </p:txBody>
      </p:sp>
      <p:sp>
        <p:nvSpPr>
          <p:cNvPr id="9" name="Ισοσκελές τρίγωνο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Θέση περιεχομένου 11"/>
          <p:cNvSpPr>
            <a:spLocks noGrp="1"/>
          </p:cNvSpPr>
          <p:nvPr>
            <p:ph sz="quarter" idx="1"/>
          </p:nvPr>
        </p:nvSpPr>
        <p:spPr>
          <a:xfrm>
            <a:off x="304800" y="304800"/>
            <a:ext cx="5715000" cy="5715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075239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13/5/2014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l-GR" smtClean="0"/>
              <a:t>Κάντε κλικ στο εικονίδιο για να προσθέσετε μια εικόνα</a:t>
            </a:r>
            <a:endParaRPr kumimoji="0" lang="en-US" dirty="0"/>
          </a:p>
        </p:txBody>
      </p:sp>
      <p:sp>
        <p:nvSpPr>
          <p:cNvPr id="4" name="Θέση κειμένου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F2853615-BFDE-46DE-814C-47EC6EF6D371}" type="datetimeFigureOut">
              <a:rPr lang="el-GR" smtClean="0">
                <a:solidFill>
                  <a:srgbClr val="E7ECED"/>
                </a:solidFill>
              </a:rPr>
              <a:pPr/>
              <a:t>13/5/2014</a:t>
            </a:fld>
            <a:endParaRPr lang="el-GR">
              <a:solidFill>
                <a:srgbClr val="E7ECED"/>
              </a:solidFill>
            </a:endParaRPr>
          </a:p>
        </p:txBody>
      </p:sp>
      <p:sp>
        <p:nvSpPr>
          <p:cNvPr id="6" name="Θέση υποσέλιδου 5"/>
          <p:cNvSpPr>
            <a:spLocks noGrp="1"/>
          </p:cNvSpPr>
          <p:nvPr>
            <p:ph type="ftr" sz="quarter" idx="11"/>
          </p:nvPr>
        </p:nvSpPr>
        <p:spPr/>
        <p:txBody>
          <a:bodyPr/>
          <a:lstStyle/>
          <a:p>
            <a:endParaRPr lang="el-GR">
              <a:solidFill>
                <a:srgbClr val="E7ECED"/>
              </a:solidFill>
            </a:endParaRPr>
          </a:p>
        </p:txBody>
      </p:sp>
      <p:sp>
        <p:nvSpPr>
          <p:cNvPr id="7" name="Θέση αριθμού διαφάνειας 6"/>
          <p:cNvSpPr>
            <a:spLocks noGrp="1"/>
          </p:cNvSpPr>
          <p:nvPr>
            <p:ph type="sldNum" sz="quarter" idx="12"/>
          </p:nvPr>
        </p:nvSpPr>
        <p:spPr/>
        <p:txBody>
          <a:bodyPr/>
          <a:lstStyle/>
          <a:p>
            <a:fld id="{3DF53439-851E-44AD-84B1-B6BFC3D0C743}" type="slidenum">
              <a:rPr lang="el-GR" smtClean="0">
                <a:solidFill>
                  <a:srgbClr val="E7ECED"/>
                </a:solidFill>
              </a:rPr>
              <a:pPr/>
              <a:t>‹#›</a:t>
            </a:fld>
            <a:endParaRPr lang="el-GR">
              <a:solidFill>
                <a:srgbClr val="E7ECED"/>
              </a:solidFill>
            </a:endParaRPr>
          </a:p>
        </p:txBody>
      </p:sp>
      <p:sp>
        <p:nvSpPr>
          <p:cNvPr id="8" name="Ευθεία γραμμή σύνδεσης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9" name="Ισοσκελές τρίγωνο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Ορθογώνιο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1462195636"/>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F2853615-BFDE-46DE-814C-47EC6EF6D371}" type="datetimeFigureOut">
              <a:rPr lang="el-GR" smtClean="0">
                <a:solidFill>
                  <a:srgbClr val="5B6973"/>
                </a:solidFill>
              </a:rPr>
              <a:pPr/>
              <a:t>13/5/2014</a:t>
            </a:fld>
            <a:endParaRPr lang="el-GR">
              <a:solidFill>
                <a:srgbClr val="5B6973"/>
              </a:solidFill>
            </a:endParaRPr>
          </a:p>
        </p:txBody>
      </p:sp>
      <p:sp>
        <p:nvSpPr>
          <p:cNvPr id="5" name="Θέση υποσέλιδου 4"/>
          <p:cNvSpPr>
            <a:spLocks noGrp="1"/>
          </p:cNvSpPr>
          <p:nvPr>
            <p:ph type="ftr" sz="quarter" idx="11"/>
          </p:nvPr>
        </p:nvSpPr>
        <p:spPr/>
        <p:txBody>
          <a:bodyPr/>
          <a:lstStyle/>
          <a:p>
            <a:endParaRPr lang="el-GR">
              <a:solidFill>
                <a:srgbClr val="5B6973"/>
              </a:solidFill>
            </a:endParaRP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solidFill>
                  <a:srgbClr val="5B6973"/>
                </a:solidFill>
              </a:rPr>
              <a:pPr/>
              <a:t>‹#›</a:t>
            </a:fld>
            <a:endParaRPr lang="el-GR">
              <a:solidFill>
                <a:srgbClr val="5B6973"/>
              </a:solidFill>
            </a:endParaRPr>
          </a:p>
        </p:txBody>
      </p:sp>
    </p:spTree>
    <p:extLst>
      <p:ext uri="{BB962C8B-B14F-4D97-AF65-F5344CB8AC3E}">
        <p14:creationId xmlns:p14="http://schemas.microsoft.com/office/powerpoint/2010/main" val="18796308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F2853615-BFDE-46DE-814C-47EC6EF6D371}" type="datetimeFigureOut">
              <a:rPr lang="el-GR" smtClean="0">
                <a:solidFill>
                  <a:srgbClr val="5B6973"/>
                </a:solidFill>
              </a:rPr>
              <a:pPr/>
              <a:t>13/5/2014</a:t>
            </a:fld>
            <a:endParaRPr lang="el-GR">
              <a:solidFill>
                <a:srgbClr val="5B6973"/>
              </a:solidFill>
            </a:endParaRPr>
          </a:p>
        </p:txBody>
      </p:sp>
      <p:sp>
        <p:nvSpPr>
          <p:cNvPr id="5" name="Θέση υποσέλιδου 4"/>
          <p:cNvSpPr>
            <a:spLocks noGrp="1"/>
          </p:cNvSpPr>
          <p:nvPr>
            <p:ph type="ftr" sz="quarter" idx="11"/>
          </p:nvPr>
        </p:nvSpPr>
        <p:spPr/>
        <p:txBody>
          <a:bodyPr/>
          <a:lstStyle/>
          <a:p>
            <a:endParaRPr lang="el-GR">
              <a:solidFill>
                <a:srgbClr val="5B6973"/>
              </a:solidFill>
            </a:endParaRP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solidFill>
                  <a:srgbClr val="5B6973"/>
                </a:solidFill>
              </a:rPr>
              <a:pPr/>
              <a:t>‹#›</a:t>
            </a:fld>
            <a:endParaRPr lang="el-GR">
              <a:solidFill>
                <a:srgbClr val="5B6973"/>
              </a:solidFill>
            </a:endParaRPr>
          </a:p>
        </p:txBody>
      </p:sp>
      <p:sp>
        <p:nvSpPr>
          <p:cNvPr id="7" name="Ευθεία γραμμή σύνδεσης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srgbClr val="98C723"/>
              </a:solidFill>
            </a:endParaRPr>
          </a:p>
        </p:txBody>
      </p:sp>
      <p:sp>
        <p:nvSpPr>
          <p:cNvPr id="8" name="Ισοσκελές τρίγωνο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Ευθεία γραμμή σύνδεσης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srgbClr val="98C723"/>
              </a:solidFill>
            </a:endParaRPr>
          </a:p>
        </p:txBody>
      </p:sp>
    </p:spTree>
    <p:extLst>
      <p:ext uri="{BB962C8B-B14F-4D97-AF65-F5344CB8AC3E}">
        <p14:creationId xmlns:p14="http://schemas.microsoft.com/office/powerpoint/2010/main" val="94308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13/5/2014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13/5/2014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2853615-BFDE-46DE-814C-47EC6EF6D371}" type="datetimeFigureOut">
              <a:rPr lang="el-GR" smtClean="0"/>
              <a:t>13/5/2014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2853615-BFDE-46DE-814C-47EC6EF6D371}" type="datetimeFigureOut">
              <a:rPr lang="el-GR" smtClean="0"/>
              <a:t>13/5/2014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t>13/5/2014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13/5/2014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13/5/2014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t>13/5/2014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457200" y="152400"/>
            <a:ext cx="8229600" cy="990600"/>
          </a:xfrm>
          <a:prstGeom prst="rect">
            <a:avLst/>
          </a:prstGeom>
        </p:spPr>
        <p:txBody>
          <a:bodyPr vert="horz" anchor="b" anchorCtr="0">
            <a:normAutofit/>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F2853615-BFDE-46DE-814C-47EC6EF6D371}" type="datetimeFigureOut">
              <a:rPr lang="el-GR" smtClean="0">
                <a:solidFill>
                  <a:srgbClr val="5B6973"/>
                </a:solidFill>
              </a:rPr>
              <a:pPr/>
              <a:t>13/5/2014</a:t>
            </a:fld>
            <a:endParaRPr lang="el-GR">
              <a:solidFill>
                <a:srgbClr val="5B6973"/>
              </a:solidFill>
            </a:endParaRPr>
          </a:p>
        </p:txBody>
      </p:sp>
      <p:sp>
        <p:nvSpPr>
          <p:cNvPr id="3" name="Θέση υποσέλιδου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l-GR">
              <a:solidFill>
                <a:srgbClr val="5B6973"/>
              </a:solidFill>
            </a:endParaRPr>
          </a:p>
        </p:txBody>
      </p:sp>
      <p:sp>
        <p:nvSpPr>
          <p:cNvPr id="23" name="Θέση αριθμού διαφάνειας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3DF53439-851E-44AD-84B1-B6BFC3D0C743}" type="slidenum">
              <a:rPr lang="el-GR" smtClean="0">
                <a:solidFill>
                  <a:srgbClr val="5B6973"/>
                </a:solidFill>
              </a:rPr>
              <a:pPr/>
              <a:t>‹#›</a:t>
            </a:fld>
            <a:endParaRPr lang="el-GR">
              <a:solidFill>
                <a:srgbClr val="5B6973"/>
              </a:solidFill>
            </a:endParaRPr>
          </a:p>
        </p:txBody>
      </p:sp>
      <p:sp>
        <p:nvSpPr>
          <p:cNvPr id="28" name="Ευθεία γραμμή σύνδεσης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srgbClr val="98C723"/>
              </a:solidFill>
            </a:endParaRPr>
          </a:p>
        </p:txBody>
      </p:sp>
      <p:sp>
        <p:nvSpPr>
          <p:cNvPr id="29" name="Ευθεία γραμμή σύνδεσης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srgbClr val="98C723"/>
              </a:solidFill>
            </a:endParaRPr>
          </a:p>
        </p:txBody>
      </p:sp>
      <p:sp>
        <p:nvSpPr>
          <p:cNvPr id="10" name="Ισοσκελές τρίγωνο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541207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microsoft.com/office/2007/relationships/hdphoto" Target="../media/hdphoto1.wdp"/><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9.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image" Target="../media/image3.png"/><Relationship Id="rId4" Type="http://schemas.openxmlformats.org/officeDocument/2006/relationships/image" Target="../media/image10.png"/><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15" descr="data:image/jpeg;base64,/9j/4AAQSkZJRgABAQAAAQABAAD/2wCEAAkGBw0NDxAMDA4NDgwODg8MDQ0PDxANDQ0NFBIiGBURFBMYHSggGBolGxMXITEhJSkrLi8uFx8zODMsNygtLjcBCgoKDg0OGxAQGDUkHCQuNCwsLCwsLywsLCwsLCwsLCwsLCwsLCwsLCwsLCwsLCwsLCwsLCwsLCwsLCw3LDcsK//AABEIANEA8QMBEQACEQEDEQH/xAAbAAEAAgMBAQAAAAAAAAAAAAAABgcBBAUDAv/EAEYQAAEDAQEJDAYIBQUAAAAAAAABAgMEEQUGEhdTkZPR0gcWITE0QVFxc5KxsjNSYXJ0sxMiIzJUgaHBJENjZKMUNUTC4v/EABkBAQADAQEAAAAAAAAAAAAAAAADBAUBAv/EACURAQACAQQCAwADAQEAAAAAAAABAhQDETJRBDEhQXESM2GBIv/aAAwDAQACEQMRAD8Av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MjrEVU5kVf0Dkq4TdArMlT5n6y5jV7Usq3RjArMlT5n7Qxq9mVboxgVmSp8z9oY1ezKt0YwKzJU+Z+0MavZlW6MYFZkqfM/aGNXsyrdGMCsyVPmftDGr2ZVujGBWZKnzP2hjV7Mq3TLb/6tVRPoqfhVE4n9PvDGr2ZNuljNUpryAXSv4qoZ5oWxQK2OWSNqqj7VRrlS1eH2Fuvj1msTupW8m0TMbNfGBWZKnzP2juNXtzKt0YwavJU+Z+0MavZlW6MYFZkqfM/aGNXsyrdGMCsyVPmftDGr2ZVujGBWZKnzP2hjV7Mq3TC7oNZkqfM/aO41ezKt0saJ6ua13OrUXOhSXoQa7N+tVT1M1OyOFWxSKxquR2EqWc/D7S1TQrasTMqd/ItW0xs08YFZkqfM/aPWNXt5yrdGMCsyVPmftDGr2ZVujGBWZKnzP2hjV7Mq3RjArMlT5n7Qxq9mVboxgVmSp8z9oY1ezKt0w7dBrLPRU+Z+s7jV7Mq3Sw6CZZIo5HWI58bHqicSK5tv7lOY2nZdid43e5x0AAAAHxN91epfAOSopDUZM+2ToAAAAAB9R/eb7yeJyfRHteTeIyvtrKZu7yup+Jm+YpqU4Qy9TnP60T08gAAAAw7iXqAvKm9Gz3G+BlT7a0elRX08uqu2XwQ0dLhDM1ucuWSPAAAAAMO4l6lEOSuy5HJ4Owi8iGZblLWrxhuHl6AAAAB8vbalnSioBFUvBofWqNImonyLq8+NRFL8riw0MkTIFerXxueuG5HLajrODgLGjqTeJ3VtfTikxsj5MhAJrererS1lM2eZZke572/VcjW2NdYnBYVdXWtW20LWjo1vSJl194VD61RpE1EeRdLjUN4VD61RpE1DIuY1BLwqHgXCqOBUX0iahkXMaiUohAsKXu5yup+Jm+YppU4wytTnP60j28u1elcqKtqFhmV6MSJ0n1FwVtRUTj/ADIta80rvCXRpF52lMt4VD61RpE1FbIutY1DeFQ+tUaRNQyLmNQ3hUPrVGkTUMi5jUYW8Gh9ao0iahkXMaiUsbgojU4kRETqQgWFP308uqu2XwQ0dPhDM1ucuWSI3VvXudHV1TKeXCRjmvcqtWx1rW2pwkWrea13hJo1i9tpTfeFQ+tUaRNRWybreNQ3hUPrVGkTUMi5jUN4VD61RpE1DIuY1GFvBofWqNImoZNzGok9NCkbGxttwWNaxtvHY1LE8CDfed08RtGz1DoAAAAAACut0709P2L/ADFvxvUqPle4Q0tKwcFsXiswaCH2/SOzvUoa073lpaEbUh3yJKAAMKBSt2uVVPxM/wAxTTpxj8ZWpyn9aZ6eUp3OOWu+Hf5mlfyeCx43NZpSX2QAGLQAFO308uqu2XwQ0dPhDM1ucuWSI0hvC/3CP3JfIQeRwTeN/YtVCg0WToAAAAAAAAAAACuN0xf4iBP6K/q8t+NxlR8rlCHlpWALgvSZg0NMn9Brs/D+5m6nOWnpcIdc8JAAAApO7HKqj4mf5imnTjDKvyn9ah6eW5cu6c1HIs0CtR6tViq5qOTBVbeL8jxekXjaXql5pO9XW37XRykeiaR49EmRqdm/W6OUj0TRj0MjU7N+t0cpHomjHoZGp2LftdHKRaJox6O5Gp9ytCByqxqrxq1qr1qhRX1Q308uqu2XwQ0dPhDN1ucuWSI2zc2vlpZUngVEkajkRVTCSxUsXgPNqRaNpeq3ms7w7O/W6OUj0TSLHokyNQ363RykeiaMehkanZv1ujlI9E0Y9DI1O2HX7XRs9JHxL/KaMehkanazbnSufDFI/hc+KN7uZMJWoqlKY2nZoVneN2ycdAAAAAAAVtul8qi7BPOpc8bjKj5XKERLKswoF0XAbZSUyf20PkQzL8palOMOgeXsAAAKSuvymo+Im+Ypp09Qyr8p/WqenlgDIAABh3EvUoF5U33Ge43wMqWt9Kivp5dVdsvgho6fCGbrc5cskRgAAAAw7iXqUOLtuRyeDsIvIhl29y1q8YbZx6AAAAAAAVvulp/Ewr0wf911lzxuMqPle4RAsqwBc9wHW0lMv9tD5EMy/KWrTjDoHl6AABQKRuryio+Im+Ypp09R+Mq/uf1rHp5di9S5EddULBK57GpE59rFRHWoqJzovSRa15pXeEujSL22lL8X9HlqnvR7JXybLOLXsxf0eWqu9HsjIt0YtezF/R5aq70eyMi3Ri17F3PqPLVXej2TmTcxa9pbGzBajeZERMxAsKfvp5dVdsvgho6fCGbrc5cskRupezc1lZUsp5HPaxzXqqssRyK1tqcaKR6t5pXeEmlSL22lM8X9HlqrvR7JVybLWLXsxf0eWqu9Hsnci3Ri17MX9HlqrvR7IyLdGLXsXc+o14PpqrvR7IybmLXtK6WFImMiRVVrGNYirxqjUs4cxX33+ViI2jZ6h0AAAAAABXu6dH9rTP5ljkbmci/uWvG+4U/Kj5iUKLaoAWreJWJLRRtt+tDbA5OdMFeD9FQz9aNry0dC29ISK0iTAADAFJXT5RP283zFNOvqGTblP61j04lO5xyx3w7/ADIV/J4LHjc1moUl9kAAAwoFO308uqu2XwQ0dPhDM1ucuWSI0hvC5fH7kvkIfI4JvH/sWqhQaLIAAAAAAAAAAAAQ/dKpldTRyp/KmTC916WeNhP407W2VvJj/wA7q4LygB10Lj3ZqKJyvp3IiOsw2OTCY+zitTp9pHfTrf2kpqWp6SKHdCqE9JTwu9rXPZ+i2kM+NH1KaPKn7hst3ROmkzTf+TmL/r1lR08pt0N9i4FK1ODgwpVXwQ7jf65lf4nlO9XMa5eNzWuXrVLSpPtbj5UrdFft5u3l86mnX1H4yrcp/WuenG7cm6k1HIs0GBhq1WLhtwkwVW3it9hHekXjaXvTvNJ3h2N/N0emn0S6yPHqlyLm/m6PTT6JdYx6mRc383R6afRLrGPUyLsLf1dHpp9EusY9DJus+Fyua1y8atRV61QpLyoL6eXVXbL4IaOnwhma3OXLJHhtXLuhJSSpPDg/SNRzUwkwm2Kli8B5vWLRtL1W80neHb383R6afRLrIceiWPJub+bo9NPol1jHq7kXN/N0emn0S6xj1Mi7C383Rs46fRLrGPQybrKudK6SGKR1mE+KN7rOBMJWoq+JTmNpXqzvDZOOgAAAAAANO6tE2phkp3/dkarbeheZfyWxTtbfxneHm9f5RtKm66jkp5HQTJgyMWxU4bF6HJ7FNOtv5RvDLtX+M7S8A4HQAAYdxL1KBeNH6OPs2eUyp9taPSlq5ftpe2l86mpX1H4yre5eB3/rgPgDnwbB0A58MO4jovKm9Gz3G+Bky149Kivp5dVdsvgho6XCGZrc5cskeAAHAABh3EvUoF2XI5PB2EXkQy7cpa1eMNw49AAAAAAAAHOurcSlrERKiNHq37rkVWvb1OTh/I9VvavqXi+nW/uHFkvDoF+6s7eqTC8UJci6LFo8Hbn1LzT1CaNf2O5NvtzFp9PNdz2DmqZu6xRkz05i17MXkP4mbuMO5M9GLXsxeQc9TN3GIcyZ6MWvaZRMwWtYnDgtRtvTYhX9rO3wjMt4lE9znq6otc5XL9dLLVW1eYmjyLxGyCfGo+N4FF69R327J6ybuYtGF3P6PKVPeZsjJuY1Hyu59SZapzx7IyrmLRjF/S5ao/x7IybmLRhdz6my9R/j1DJt0T41e3yu57TL/wAifNHqOZFunI8WvaYxswWo3oREzIQLSLXRvJhqJpKh08zXSvV6tRGK1F6EtQmrrzWNohXt48Wnfdr4vqf8RP3Y9R6yZ6ecWvZi+p/xE/dj1DJnoxa9mL6n/ET92PUMmejFr2Yvqf8AET92PUMmejFr2Yvqf8RP3Y9QyZ6MWvbC7ntOvB/qJ+7HqGTboxa9pfSQpHGyNFVUjY2NFXjVGpZb+hX9zusxG0bPYO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solidFill>
                <a:srgbClr val="000000"/>
              </a:solidFill>
            </a:endParaRPr>
          </a:p>
        </p:txBody>
      </p:sp>
      <p:sp>
        <p:nvSpPr>
          <p:cNvPr id="5" name="AutoShape 17" descr="data:image/jpeg;base64,/9j/4AAQSkZJRgABAQAAAQABAAD/2wCEAAkGBw0NDxAMDA4NDgwODg8MDQ0PDxANDQ0NFBIiGBURFBMYHSggGBolGxMXITEhJSkrLi8uFx8zODMsNygtLjcBCgoKDg0OGxAQGDUkHCQuNCwsLCwsLywsLCwsLCwsLCwsLCwsLCwsLCwsLCwsLCwsLCwsLCwsLCwsLCw3LDcsK//AABEIANEA8QMBEQACEQEDEQH/xAAbAAEAAgMBAQAAAAAAAAAAAAAABgcBBAUDAv/EAEYQAAEDAQEJDAYIBQUAAAAAAAABAgMEEQUGEhdTkZPR0gcWITE0QVFxc5KxsjNSYXJ0sxMiIzJUgaHBJENjZKMUNUTC4v/EABkBAQADAQEAAAAAAAAAAAAAAAADBAUBAv/EACURAQACAQQCAwADAQEAAAAAAAABAhQDETJRBDEhQXESM2GBIv/aAAwDAQACEQMRAD8Av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MjrEVU5kVf0Dkq4TdArMlT5n6y5jV7Usq3RjArMlT5n7Qxq9mVboxgVmSp8z9oY1ezKt0YwKzJU+Z+0MavZlW6MYFZkqfM/aGNXsyrdGMCsyVPmftDGr2ZVujGBWZKnzP2hjV7Mq3TLb/6tVRPoqfhVE4n9PvDGr2ZNuljNUpryAXSv4qoZ5oWxQK2OWSNqqj7VRrlS1eH2Fuvj1msTupW8m0TMbNfGBWZKnzP2juNXtzKt0YwavJU+Z+0MavZlW6MYFZkqfM/aGNXsyrdGMCsyVPmftDGr2ZVujGBWZKnzP2hjV7Mq3TC7oNZkqfM/aO41ezKt0saJ6ua13OrUXOhSXoQa7N+tVT1M1OyOFWxSKxquR2EqWc/D7S1TQrasTMqd/ItW0xs08YFZkqfM/aPWNXt5yrdGMCsyVPmftDGr2ZVujGBWZKnzP2hjV7Mq3RjArMlT5n7Qxq9mVboxgVmSp8z9oY1ezKt0w7dBrLPRU+Z+s7jV7Mq3Sw6CZZIo5HWI58bHqicSK5tv7lOY2nZdid43e5x0AAAAHxN91epfAOSopDUZM+2ToAAAAAB9R/eb7yeJyfRHteTeIyvtrKZu7yup+Jm+YpqU4Qy9TnP60T08gAAAAw7iXqAvKm9Gz3G+BlT7a0elRX08uqu2XwQ0dLhDM1ucuWSPAAAAAMO4l6lEOSuy5HJ4Owi8iGZblLWrxhuHl6AAAAB8vbalnSioBFUvBofWqNImonyLq8+NRFL8riw0MkTIFerXxueuG5HLajrODgLGjqTeJ3VtfTikxsj5MhAJrererS1lM2eZZke572/VcjW2NdYnBYVdXWtW20LWjo1vSJl194VD61RpE1EeRdLjUN4VD61RpE1DIuY1BLwqHgXCqOBUX0iahkXMaiUohAsKXu5yup+Jm+YppU4wytTnP60j28u1elcqKtqFhmV6MSJ0n1FwVtRUTj/ADIta80rvCXRpF52lMt4VD61RpE1FbIutY1DeFQ+tUaRNQyLmNQ3hUPrVGkTUMi5jUYW8Gh9ao0iahkXMaiUsbgojU4kRETqQgWFP308uqu2XwQ0dPhDM1ucuWSI3VvXudHV1TKeXCRjmvcqtWx1rW2pwkWrea13hJo1i9tpTfeFQ+tUaRNRWybreNQ3hUPrVGkTUMi5jUN4VD61RpE1DIuY1GFvBofWqNImoZNzGok9NCkbGxttwWNaxtvHY1LE8CDfed08RtGz1DoAAAAAACut0709P2L/ADFvxvUqPle4Q0tKwcFsXiswaCH2/SOzvUoa073lpaEbUh3yJKAAMKBSt2uVVPxM/wAxTTpxj8ZWpyn9aZ6eUp3OOWu+Hf5mlfyeCx43NZpSX2QAGLQAFO308uqu2XwQ0dPhDM1ucuWSI0hvC/3CP3JfIQeRwTeN/YtVCg0WToAAAAAAAAAAACuN0xf4iBP6K/q8t+NxlR8rlCHlpWALgvSZg0NMn9Brs/D+5m6nOWnpcIdc8JAAAApO7HKqj4mf5imnTjDKvyn9ah6eW5cu6c1HIs0CtR6tViq5qOTBVbeL8jxekXjaXql5pO9XW37XRykeiaR49EmRqdm/W6OUj0TRj0MjU7N+t0cpHomjHoZGp2LftdHKRaJox6O5Gp9ytCByqxqrxq1qr1qhRX1Q308uqu2XwQ0dPhDN1ucuWSI2zc2vlpZUngVEkajkRVTCSxUsXgPNqRaNpeq3ms7w7O/W6OUj0TSLHokyNQ363RykeiaMehkanZv1ujlI9E0Y9DI1O2HX7XRs9JHxL/KaMehkanazbnSufDFI/hc+KN7uZMJWoqlKY2nZoVneN2ycdAAAAAAAVtul8qi7BPOpc8bjKj5XKERLKswoF0XAbZSUyf20PkQzL8palOMOgeXsAAAKSuvymo+Im+Ypp09Qyr8p/WqenlgDIAABh3EvUoF5U33Ge43wMqWt9Kivp5dVdsvgho6fCGbrc5cskRgAAAAw7iXqUOLtuRyeDsIvIhl29y1q8YbZx6AAAAAAAVvulp/Ewr0wf911lzxuMqPle4RAsqwBc9wHW0lMv9tD5EMy/KWrTjDoHl6AABQKRuryio+Im+Ypp09R+Mq/uf1rHp5di9S5EddULBK57GpE59rFRHWoqJzovSRa15pXeEujSL22lL8X9HlqnvR7JXybLOLXsxf0eWqu9HsjIt0YtezF/R5aq70eyMi3Ri17F3PqPLVXej2TmTcxa9pbGzBajeZERMxAsKfvp5dVdsvgho6fCGbrc5cskRupezc1lZUsp5HPaxzXqqssRyK1tqcaKR6t5pXeEmlSL22lM8X9HlqrvR7JVybLWLXsxf0eWqu9Hsnci3Ri17MX9HlqrvR7IyLdGLXsXc+o14PpqrvR7IybmLXtK6WFImMiRVVrGNYirxqjUs4cxX33+ViI2jZ6h0AAAAAABXu6dH9rTP5ljkbmci/uWvG+4U/Kj5iUKLaoAWreJWJLRRtt+tDbA5OdMFeD9FQz9aNry0dC29ISK0iTAADAFJXT5RP283zFNOvqGTblP61j04lO5xyx3w7/ADIV/J4LHjc1moUl9kAAAwoFO308uqu2XwQ0dPhDM1ucuWSI0hvC5fH7kvkIfI4JvH/sWqhQaLIAAAAAAAAAAAAQ/dKpldTRyp/KmTC916WeNhP407W2VvJj/wA7q4LygB10Lj3ZqKJyvp3IiOsw2OTCY+zitTp9pHfTrf2kpqWp6SKHdCqE9JTwu9rXPZ+i2kM+NH1KaPKn7hst3ROmkzTf+TmL/r1lR08pt0N9i4FK1ODgwpVXwQ7jf65lf4nlO9XMa5eNzWuXrVLSpPtbj5UrdFft5u3l86mnX1H4yrcp/WuenG7cm6k1HIs0GBhq1WLhtwkwVW3it9hHekXjaXvTvNJ3h2N/N0emn0S6yPHqlyLm/m6PTT6JdYx6mRc383R6afRLrGPUyLsLf1dHpp9EusY9DJus+Fyua1y8atRV61QpLyoL6eXVXbL4IaOnwhma3OXLJHhtXLuhJSSpPDg/SNRzUwkwm2Kli8B5vWLRtL1W80neHb383R6afRLrIceiWPJub+bo9NPol1jHq7kXN/N0emn0S6xj1Mi7C383Rs46fRLrGPQybrKudK6SGKR1mE+KN7rOBMJWoq+JTmNpXqzvDZOOgAAAAAANO6tE2phkp3/dkarbeheZfyWxTtbfxneHm9f5RtKm66jkp5HQTJgyMWxU4bF6HJ7FNOtv5RvDLtX+M7S8A4HQAAYdxL1KBeNH6OPs2eUyp9taPSlq5ftpe2l86mpX1H4yre5eB3/rgPgDnwbB0A58MO4jovKm9Gz3G+Bky149Kivp5dVdsvgho6XCGZrc5cskeAAHAABh3EvUoF2XI5PB2EXkQy7cpa1eMNw49AAAAAAAAHOurcSlrERKiNHq37rkVWvb1OTh/I9VvavqXi+nW/uHFkvDoF+6s7eqTC8UJci6LFo8Hbn1LzT1CaNf2O5NvtzFp9PNdz2DmqZu6xRkz05i17MXkP4mbuMO5M9GLXsxeQc9TN3GIcyZ6MWvaZRMwWtYnDgtRtvTYhX9rO3wjMt4lE9znq6otc5XL9dLLVW1eYmjyLxGyCfGo+N4FF69R327J6ybuYtGF3P6PKVPeZsjJuY1Hyu59SZapzx7IyrmLRjF/S5ao/x7IybmLRhdz6my9R/j1DJt0T41e3yu57TL/wAifNHqOZFunI8WvaYxswWo3oREzIQLSLXRvJhqJpKh08zXSvV6tRGK1F6EtQmrrzWNohXt48Wnfdr4vqf8RP3Y9R6yZ6ecWvZi+p/xE/dj1DJnoxa9mL6n/ET92PUMmejFr2Yvqf8AET92PUMmejFr2Yvqf8RP3Y9QyZ6MWvbC7ntOvB/qJ+7HqGTboxa9pfSQpHGyNFVUjY2NFXjVGpZb+hX9zusxG0bPYO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solidFill>
                <a:srgbClr val="000000"/>
              </a:solidFill>
            </a:endParaRPr>
          </a:p>
        </p:txBody>
      </p:sp>
      <p:sp>
        <p:nvSpPr>
          <p:cNvPr id="22" name="Τίτλος 1"/>
          <p:cNvSpPr txBox="1">
            <a:spLocks/>
          </p:cNvSpPr>
          <p:nvPr/>
        </p:nvSpPr>
        <p:spPr>
          <a:xfrm>
            <a:off x="2158419" y="4032510"/>
            <a:ext cx="6066105" cy="792088"/>
          </a:xfrm>
          <a:prstGeom prst="rect">
            <a:avLst/>
          </a:prstGeom>
        </p:spPr>
        <p:txBody>
          <a:bodyPr vert="horz" anchor="t" anchorCtr="0">
            <a:normAutofit/>
          </a:bodyPr>
          <a:lstStyle>
            <a:lvl1pPr algn="r" rtl="0" eaLnBrk="1" latinLnBrk="0" hangingPunct="1">
              <a:spcBef>
                <a:spcPct val="0"/>
              </a:spcBef>
              <a:buNone/>
              <a:defRPr kumimoji="0" sz="3200" kern="1200">
                <a:solidFill>
                  <a:schemeClr val="tx1"/>
                </a:solidFill>
                <a:latin typeface="+mj-lt"/>
                <a:ea typeface="+mj-ea"/>
                <a:cs typeface="+mj-cs"/>
              </a:defRPr>
            </a:lvl1pPr>
          </a:lstStyle>
          <a:p>
            <a:pPr algn="ctr">
              <a:spcBef>
                <a:spcPts val="1200"/>
              </a:spcBef>
            </a:pPr>
            <a:r>
              <a:rPr lang="el-GR" sz="2600" spc="120" dirty="0" smtClean="0">
                <a:solidFill>
                  <a:srgbClr val="000000"/>
                </a:solidFill>
                <a:latin typeface="Calibri" panose="020F0502020204030204" pitchFamily="34" charset="0"/>
                <a:cs typeface="Tahoma" pitchFamily="34" charset="0"/>
              </a:rPr>
              <a:t>Σχέδιο Κανονισμού λειτουργίας</a:t>
            </a:r>
            <a:endParaRPr lang="el-GR" sz="2600" spc="120" dirty="0">
              <a:solidFill>
                <a:srgbClr val="000000"/>
              </a:solidFill>
              <a:latin typeface="Calibri" panose="020F0502020204030204" pitchFamily="34" charset="0"/>
              <a:cs typeface="Tahoma" pitchFamily="34" charset="0"/>
            </a:endParaRPr>
          </a:p>
        </p:txBody>
      </p:sp>
      <p:sp>
        <p:nvSpPr>
          <p:cNvPr id="25" name="Στρογγυλεμένο ορθογώνιο 24"/>
          <p:cNvSpPr/>
          <p:nvPr/>
        </p:nvSpPr>
        <p:spPr>
          <a:xfrm rot="836051">
            <a:off x="1479889" y="3870560"/>
            <a:ext cx="774879" cy="800510"/>
          </a:xfrm>
          <a:prstGeom prst="roundRect">
            <a:avLst>
              <a:gd name="adj" fmla="val 10000"/>
            </a:avLst>
          </a:prstGeom>
          <a:blipFill rotWithShape="1">
            <a:blip r:embed="rId2">
              <a:extLst>
                <a:ext uri="{BEBA8EAE-BF5A-486C-A8C5-ECC9F3942E4B}">
                  <a14:imgProps xmlns:a14="http://schemas.microsoft.com/office/drawing/2010/main">
                    <a14:imgLayer r:embed="rId3">
                      <a14:imgEffect>
                        <a14:artisticPastelsSmooth/>
                      </a14:imgEffect>
                      <a14:imgEffect>
                        <a14:sharpenSoften amount="50000"/>
                      </a14:imgEffect>
                    </a14:imgLayer>
                  </a14:imgProps>
                </a:ext>
              </a:extLst>
            </a:blip>
            <a:stretch>
              <a:fillRect/>
            </a:stretch>
          </a:blipFill>
        </p:spPr>
        <p:style>
          <a:lnRef idx="0">
            <a:schemeClr val="accent1">
              <a:shade val="80000"/>
              <a:hueOff val="0"/>
              <a:satOff val="0"/>
              <a:lumOff val="0"/>
              <a:alphaOff val="0"/>
            </a:schemeClr>
          </a:lnRef>
          <a:fillRef idx="1">
            <a:scrgbClr r="0" g="0" b="0"/>
          </a:fillRef>
          <a:effectRef idx="3">
            <a:schemeClr val="accent1">
              <a:tint val="40000"/>
              <a:hueOff val="0"/>
              <a:satOff val="0"/>
              <a:lumOff val="0"/>
              <a:alphaOff val="0"/>
            </a:schemeClr>
          </a:effectRef>
          <a:fontRef idx="minor">
            <a:schemeClr val="lt1">
              <a:hueOff val="0"/>
              <a:satOff val="0"/>
              <a:lumOff val="0"/>
              <a:alphaOff val="0"/>
            </a:schemeClr>
          </a:fontRef>
        </p:style>
      </p:sp>
      <p:sp>
        <p:nvSpPr>
          <p:cNvPr id="26" name="Ορθογώνιο 25"/>
          <p:cNvSpPr/>
          <p:nvPr/>
        </p:nvSpPr>
        <p:spPr>
          <a:xfrm>
            <a:off x="2100819" y="616913"/>
            <a:ext cx="4942380" cy="506292"/>
          </a:xfrm>
          <a:prstGeom prst="rect">
            <a:avLst/>
          </a:prstGeom>
        </p:spPr>
        <p:txBody>
          <a:bodyPr wrap="none">
            <a:spAutoFit/>
          </a:bodyPr>
          <a:lstStyle/>
          <a:p>
            <a:pPr algn="ctr">
              <a:lnSpc>
                <a:spcPct val="150000"/>
              </a:lnSpc>
            </a:pPr>
            <a:r>
              <a:rPr lang="el-GR" sz="2000" i="1" dirty="0" smtClean="0">
                <a:solidFill>
                  <a:prstClr val="white">
                    <a:lumMod val="65000"/>
                  </a:prstClr>
                </a:solidFill>
              </a:rPr>
              <a:t>Ολομέλεια Εθνικού Περιβαλλοντικού Δικτύου</a:t>
            </a:r>
            <a:endParaRPr lang="el-GR" sz="2000" i="1" dirty="0">
              <a:solidFill>
                <a:prstClr val="white">
                  <a:lumMod val="65000"/>
                </a:prstClr>
              </a:solidFill>
            </a:endParaRPr>
          </a:p>
        </p:txBody>
      </p:sp>
      <p:pic>
        <p:nvPicPr>
          <p:cNvPr id="11" name="Εικόνα 1" descr="Περιγραφή: C:\Users\stzima.EYSPED\Pictures\eysped.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8477" y="116632"/>
            <a:ext cx="1133970" cy="500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Εικόνα 18" descr="Περιγραφή: D:\MY DOCUMENTS\Οι εικόνες μου\ΥΠΗΡΕΣΙΑΚΑ\ΥΠΕΚΑ logo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504" y="116632"/>
            <a:ext cx="720080" cy="36004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8" descr="http://www.openitcdn2.com/emea.gr/uploads/2013/11/elliniki-proedria-logo-454280-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244408" y="116632"/>
            <a:ext cx="792088" cy="48851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17333" y="6413151"/>
            <a:ext cx="503139" cy="32821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descr="EU_ETPA"/>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51520" y="6381328"/>
            <a:ext cx="385242" cy="407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164236" y="6410819"/>
            <a:ext cx="792286" cy="348832"/>
          </a:xfrm>
          <a:prstGeom prst="rect">
            <a:avLst/>
          </a:prstGeom>
          <a:noFill/>
          <a:extLst>
            <a:ext uri="{909E8E84-426E-40DD-AFC4-6F175D3DCCD1}">
              <a14:hiddenFill xmlns:a14="http://schemas.microsoft.com/office/drawing/2010/main">
                <a:solidFill>
                  <a:srgbClr val="FFFFFF"/>
                </a:solidFill>
              </a14:hiddenFill>
            </a:ext>
          </a:extLst>
        </p:spPr>
      </p:pic>
      <p:sp>
        <p:nvSpPr>
          <p:cNvPr id="17" name="Ορθογώνιο 16"/>
          <p:cNvSpPr/>
          <p:nvPr/>
        </p:nvSpPr>
        <p:spPr>
          <a:xfrm>
            <a:off x="1654652" y="5107250"/>
            <a:ext cx="6085700" cy="553998"/>
          </a:xfrm>
          <a:prstGeom prst="rect">
            <a:avLst/>
          </a:prstGeom>
        </p:spPr>
        <p:txBody>
          <a:bodyPr wrap="square">
            <a:spAutoFit/>
          </a:bodyPr>
          <a:lstStyle/>
          <a:p>
            <a:pPr algn="ctr">
              <a:buClr>
                <a:srgbClr val="93A299"/>
              </a:buClr>
            </a:pPr>
            <a:r>
              <a:rPr lang="el-GR" sz="1500" i="1" dirty="0">
                <a:solidFill>
                  <a:srgbClr val="5B6973"/>
                </a:solidFill>
                <a:latin typeface="Georgia" panose="02040502050405020303" pitchFamily="18" charset="0"/>
              </a:rPr>
              <a:t>Υπουργείο Περιβάλλοντος, Ενέργειας και Κλιματικής Αλλαγής</a:t>
            </a:r>
          </a:p>
          <a:p>
            <a:pPr algn="ctr">
              <a:buClr>
                <a:srgbClr val="93A299"/>
              </a:buClr>
            </a:pPr>
            <a:r>
              <a:rPr lang="el-GR" sz="1500" i="1" dirty="0">
                <a:solidFill>
                  <a:srgbClr val="5B6973"/>
                </a:solidFill>
                <a:latin typeface="Georgia" panose="02040502050405020303" pitchFamily="18" charset="0"/>
              </a:rPr>
              <a:t>Ειδική Υπηρεσία Συντονισμού Περιβαλλοντικών Δράσεων </a:t>
            </a:r>
          </a:p>
        </p:txBody>
      </p:sp>
    </p:spTree>
    <p:extLst>
      <p:ext uri="{BB962C8B-B14F-4D97-AF65-F5344CB8AC3E}">
        <p14:creationId xmlns:p14="http://schemas.microsoft.com/office/powerpoint/2010/main" val="32289282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3"/>
          <p:cNvSpPr>
            <a:spLocks noGrp="1"/>
          </p:cNvSpPr>
          <p:nvPr>
            <p:ph sz="quarter" idx="1"/>
          </p:nvPr>
        </p:nvSpPr>
        <p:spPr>
          <a:xfrm>
            <a:off x="107504" y="1484784"/>
            <a:ext cx="8856984" cy="5040560"/>
          </a:xfrm>
        </p:spPr>
        <p:txBody>
          <a:bodyPr>
            <a:noAutofit/>
          </a:bodyPr>
          <a:lstStyle/>
          <a:p>
            <a:pPr marL="285750" indent="-285750" algn="just">
              <a:lnSpc>
                <a:spcPct val="150000"/>
              </a:lnSpc>
              <a:buSzPct val="100000"/>
              <a:buFont typeface="Wingdings" panose="05000000000000000000" pitchFamily="2" charset="2"/>
              <a:buChar char="ü"/>
            </a:pPr>
            <a:r>
              <a:rPr lang="el-GR" sz="1800" b="0" dirty="0" smtClean="0">
                <a:solidFill>
                  <a:schemeClr val="tx2"/>
                </a:solidFill>
              </a:rPr>
              <a:t>Η αρμόδια Υπηρεσία είναι η Μονάδα Α’ της Ε.Υ.Σ.ΠΕ.Δ</a:t>
            </a:r>
          </a:p>
          <a:p>
            <a:pPr marL="285750" indent="-285750" algn="just">
              <a:lnSpc>
                <a:spcPct val="150000"/>
              </a:lnSpc>
              <a:buSzPct val="100000"/>
              <a:buFont typeface="Wingdings" panose="05000000000000000000" pitchFamily="2" charset="2"/>
              <a:buChar char="ü"/>
            </a:pPr>
            <a:r>
              <a:rPr lang="el-GR" sz="1800" dirty="0">
                <a:solidFill>
                  <a:schemeClr val="tx2"/>
                </a:solidFill>
              </a:rPr>
              <a:t>Η Τεχνική Γραμματεία του Δικτύου είναι υπεύθυνη, κυρίως, για</a:t>
            </a:r>
            <a:r>
              <a:rPr lang="el-GR" sz="1800" dirty="0" smtClean="0">
                <a:solidFill>
                  <a:schemeClr val="tx2"/>
                </a:solidFill>
              </a:rPr>
              <a:t>:</a:t>
            </a:r>
            <a:endParaRPr lang="el-GR" sz="1800" dirty="0">
              <a:solidFill>
                <a:schemeClr val="tx2"/>
              </a:solidFill>
            </a:endParaRPr>
          </a:p>
          <a:p>
            <a:pPr marL="628650" indent="-180975" algn="just">
              <a:spcAft>
                <a:spcPts val="0"/>
              </a:spcAft>
              <a:buFont typeface="Courier New" panose="02070309020205020404" pitchFamily="49" charset="0"/>
              <a:buChar char="o"/>
            </a:pPr>
            <a:r>
              <a:rPr lang="el-GR" sz="1600" dirty="0">
                <a:solidFill>
                  <a:schemeClr val="tx2"/>
                </a:solidFill>
                <a:ea typeface="Times New Roman"/>
                <a:cs typeface="Times New Roman"/>
              </a:rPr>
              <a:t>Την κατάρτιση και εισήγηση του Σχεδίου Δράσης του Ε.ΠΕ.ΔΙ. και του αντίστοιχου προγράμματος εργασιών του </a:t>
            </a:r>
            <a:r>
              <a:rPr lang="el-GR" sz="1600" dirty="0" smtClean="0">
                <a:solidFill>
                  <a:schemeClr val="tx2"/>
                </a:solidFill>
                <a:ea typeface="Times New Roman"/>
                <a:cs typeface="Times New Roman"/>
              </a:rPr>
              <a:t>Δικτύου</a:t>
            </a:r>
            <a:endParaRPr lang="el-GR" sz="1600" dirty="0">
              <a:solidFill>
                <a:schemeClr val="tx2"/>
              </a:solidFill>
              <a:ea typeface="Times New Roman"/>
              <a:cs typeface="Times New Roman"/>
            </a:endParaRPr>
          </a:p>
          <a:p>
            <a:pPr marL="628650" lvl="0" indent="-180975" algn="just">
              <a:lnSpc>
                <a:spcPct val="115000"/>
              </a:lnSpc>
              <a:spcAft>
                <a:spcPts val="0"/>
              </a:spcAft>
              <a:buFont typeface="Courier New" panose="02070309020205020404" pitchFamily="49" charset="0"/>
              <a:buChar char="o"/>
            </a:pPr>
            <a:r>
              <a:rPr lang="el-GR" sz="1600" dirty="0">
                <a:solidFill>
                  <a:schemeClr val="tx2"/>
                </a:solidFill>
                <a:ea typeface="Times New Roman"/>
                <a:cs typeface="Times New Roman"/>
              </a:rPr>
              <a:t>Την παρακολούθηση της υλοποίησης του Σχεδίου Δράσης και την κατάρτιση σχετικών αναφορών </a:t>
            </a:r>
          </a:p>
          <a:p>
            <a:pPr marL="628650" lvl="0" indent="-180975" algn="just">
              <a:lnSpc>
                <a:spcPct val="115000"/>
              </a:lnSpc>
              <a:spcAft>
                <a:spcPts val="0"/>
              </a:spcAft>
              <a:buFont typeface="Courier New" panose="02070309020205020404" pitchFamily="49" charset="0"/>
              <a:buChar char="o"/>
            </a:pPr>
            <a:r>
              <a:rPr lang="el-GR" sz="1600" dirty="0">
                <a:solidFill>
                  <a:schemeClr val="tx2"/>
                </a:solidFill>
                <a:ea typeface="Times New Roman"/>
                <a:cs typeface="Times New Roman"/>
              </a:rPr>
              <a:t>Τη διάχυση των αποτελεσμάτων της εφαρμογής του Σχεδίου Δράσης στα μέλη του Ε.ΠΕ.ΔΙ.</a:t>
            </a:r>
          </a:p>
          <a:p>
            <a:pPr marL="628650" indent="-180975" algn="just">
              <a:buFont typeface="Courier New" panose="02070309020205020404" pitchFamily="49" charset="0"/>
              <a:buChar char="o"/>
            </a:pPr>
            <a:r>
              <a:rPr lang="el-GR" sz="1600" dirty="0">
                <a:solidFill>
                  <a:schemeClr val="tx2"/>
                </a:solidFill>
                <a:ea typeface="Times New Roman"/>
                <a:cs typeface="Times New Roman"/>
              </a:rPr>
              <a:t>Την ανάληψη όλων των απαραίτητων πρωτοβουλιών και ενεργειών για την ομαλή διαχείριση και λειτουργία του Δικτύου</a:t>
            </a:r>
          </a:p>
          <a:p>
            <a:pPr marL="628650" lvl="0" indent="-180975" algn="just">
              <a:lnSpc>
                <a:spcPct val="115000"/>
              </a:lnSpc>
              <a:spcAft>
                <a:spcPts val="0"/>
              </a:spcAft>
              <a:buFont typeface="Courier New" panose="02070309020205020404" pitchFamily="49" charset="0"/>
              <a:buChar char="o"/>
            </a:pPr>
            <a:r>
              <a:rPr lang="el-GR" sz="1600" dirty="0">
                <a:solidFill>
                  <a:schemeClr val="tx2"/>
                </a:solidFill>
                <a:ea typeface="Times New Roman"/>
                <a:cs typeface="Times New Roman"/>
              </a:rPr>
              <a:t>Τον συντονισμό των Ομάδων Εργασίας</a:t>
            </a:r>
          </a:p>
          <a:p>
            <a:pPr marL="628650" lvl="0" indent="-180975" algn="just">
              <a:spcAft>
                <a:spcPts val="0"/>
              </a:spcAft>
              <a:buFont typeface="Courier New" panose="02070309020205020404" pitchFamily="49" charset="0"/>
              <a:buChar char="o"/>
            </a:pPr>
            <a:r>
              <a:rPr lang="el-GR" sz="1600" dirty="0">
                <a:solidFill>
                  <a:schemeClr val="tx2"/>
                </a:solidFill>
                <a:ea typeface="Times New Roman"/>
                <a:cs typeface="Times New Roman"/>
              </a:rPr>
              <a:t>Τη διασύνδεση και συνεργασία με τα αντίστοιχα Δίκτυα άλλων κρατών –μελών, για ανταλλαγή εμπειριών, καλών πρακτικών, τεχνογνωσίας και πληροφόρησης σχετικά με την εφαρμογή περιβαλλοντικής πολιτικής </a:t>
            </a:r>
          </a:p>
          <a:p>
            <a:pPr marL="628650" lvl="0" indent="-180975" algn="just">
              <a:lnSpc>
                <a:spcPct val="115000"/>
              </a:lnSpc>
              <a:spcAft>
                <a:spcPts val="0"/>
              </a:spcAft>
              <a:buFont typeface="Courier New" panose="02070309020205020404" pitchFamily="49" charset="0"/>
              <a:buChar char="o"/>
            </a:pPr>
            <a:r>
              <a:rPr lang="el-GR" sz="1600" dirty="0">
                <a:solidFill>
                  <a:schemeClr val="tx2"/>
                </a:solidFill>
                <a:ea typeface="Times New Roman"/>
                <a:cs typeface="Times New Roman"/>
              </a:rPr>
              <a:t>Την εκπροσώπηση του Ε.ΠΕ.ΔΙ στο ΕΝΕΑ </a:t>
            </a:r>
          </a:p>
          <a:p>
            <a:pPr marL="628650" lvl="0" indent="-180975" algn="just">
              <a:buFont typeface="Courier New" panose="02070309020205020404" pitchFamily="49" charset="0"/>
              <a:buChar char="o"/>
            </a:pPr>
            <a:r>
              <a:rPr lang="el-GR" sz="1600" dirty="0">
                <a:solidFill>
                  <a:schemeClr val="tx2"/>
                </a:solidFill>
                <a:ea typeface="Times New Roman"/>
                <a:cs typeface="Times New Roman"/>
              </a:rPr>
              <a:t>Την ανάθεση, κατά περίπτωση, σε εξωτερική υποστήριξη της υλοποίησης ενεργειών που προβλέπονται στο σχέδιο δράσης, εφόσον </a:t>
            </a:r>
            <a:r>
              <a:rPr lang="el-GR" sz="1600" dirty="0" smtClean="0">
                <a:solidFill>
                  <a:schemeClr val="tx2"/>
                </a:solidFill>
                <a:ea typeface="Times New Roman"/>
                <a:cs typeface="Times New Roman"/>
              </a:rPr>
              <a:t>απαιτηθεί</a:t>
            </a:r>
            <a:endParaRPr lang="el-GR" sz="1800" dirty="0">
              <a:solidFill>
                <a:schemeClr val="tx2"/>
              </a:solidFill>
            </a:endParaRPr>
          </a:p>
        </p:txBody>
      </p:sp>
      <p:sp>
        <p:nvSpPr>
          <p:cNvPr id="6" name="Τίτλος 1"/>
          <p:cNvSpPr txBox="1">
            <a:spLocks/>
          </p:cNvSpPr>
          <p:nvPr/>
        </p:nvSpPr>
        <p:spPr>
          <a:xfrm>
            <a:off x="35496" y="360040"/>
            <a:ext cx="8064896" cy="1196752"/>
          </a:xfrm>
          <a:prstGeom prst="rect">
            <a:avLst/>
          </a:prstGeom>
        </p:spPr>
        <p:txBody>
          <a:bodyPr vert="horz" anchor="b" anchorCtr="0">
            <a:noAutofit/>
          </a:bodyPr>
          <a:lstStyle>
            <a:lvl1pPr algn="l" rtl="0" eaLnBrk="1" latinLnBrk="0" hangingPunct="1">
              <a:spcBef>
                <a:spcPct val="0"/>
              </a:spcBef>
              <a:buNone/>
              <a:defRPr kumimoji="0" sz="3200" kern="1200">
                <a:solidFill>
                  <a:schemeClr val="tx2"/>
                </a:solidFill>
                <a:latin typeface="+mj-lt"/>
                <a:ea typeface="+mj-ea"/>
                <a:cs typeface="+mj-cs"/>
              </a:defRPr>
            </a:lvl1pPr>
          </a:lstStyle>
          <a:p>
            <a:r>
              <a:rPr lang="el-GR" sz="2500" dirty="0" smtClean="0">
                <a:solidFill>
                  <a:schemeClr val="accent5"/>
                </a:solidFill>
                <a:latin typeface="+mn-lt"/>
              </a:rPr>
              <a:t>Άρθρο 8</a:t>
            </a:r>
            <a:r>
              <a:rPr lang="el-GR" sz="2500" dirty="0" smtClean="0">
                <a:solidFill>
                  <a:schemeClr val="accent2"/>
                </a:solidFill>
                <a:latin typeface="+mn-lt"/>
              </a:rPr>
              <a:t/>
            </a:r>
            <a:br>
              <a:rPr lang="el-GR" sz="2500" dirty="0" smtClean="0">
                <a:solidFill>
                  <a:schemeClr val="accent2"/>
                </a:solidFill>
                <a:latin typeface="+mn-lt"/>
              </a:rPr>
            </a:br>
            <a:r>
              <a:rPr lang="el-GR" sz="2300" spc="300" dirty="0">
                <a:solidFill>
                  <a:srgbClr val="59B0B9"/>
                </a:solidFill>
                <a:latin typeface="Calibri"/>
              </a:rPr>
              <a:t>Τεχνική </a:t>
            </a:r>
            <a:r>
              <a:rPr lang="el-GR" sz="2300" spc="300" dirty="0" smtClean="0">
                <a:solidFill>
                  <a:srgbClr val="59B0B9"/>
                </a:solidFill>
                <a:latin typeface="Calibri"/>
              </a:rPr>
              <a:t>Γραμματεία</a:t>
            </a:r>
            <a:endParaRPr lang="el-GR" sz="2300" spc="300" dirty="0">
              <a:solidFill>
                <a:schemeClr val="accent2"/>
              </a:solidFill>
              <a:latin typeface="+mn-lt"/>
            </a:endParaRPr>
          </a:p>
        </p:txBody>
      </p:sp>
      <p:sp>
        <p:nvSpPr>
          <p:cNvPr id="7" name="Θέση περιεχομένου 3"/>
          <p:cNvSpPr txBox="1">
            <a:spLocks/>
          </p:cNvSpPr>
          <p:nvPr/>
        </p:nvSpPr>
        <p:spPr>
          <a:xfrm>
            <a:off x="212293" y="5517232"/>
            <a:ext cx="8856984" cy="936104"/>
          </a:xfrm>
          <a:prstGeom prst="rect">
            <a:avLst/>
          </a:prstGeom>
        </p:spPr>
        <p:txBody>
          <a:bodyPr vert="horz">
            <a:no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285750" indent="-285750" algn="just">
              <a:lnSpc>
                <a:spcPct val="150000"/>
              </a:lnSpc>
              <a:buClr>
                <a:schemeClr val="accent5"/>
              </a:buClr>
              <a:buSzPct val="100000"/>
              <a:buFont typeface="Wingdings" panose="05000000000000000000" pitchFamily="2" charset="2"/>
              <a:buChar char="ü"/>
            </a:pPr>
            <a:endParaRPr lang="el-GR" sz="1800" dirty="0">
              <a:solidFill>
                <a:schemeClr val="tx2"/>
              </a:solidFill>
              <a:effectLst>
                <a:outerShdw blurRad="38100" dist="38100" dir="2700000" algn="tl">
                  <a:srgbClr val="000000">
                    <a:alpha val="43137"/>
                  </a:srgbClr>
                </a:outerShdw>
              </a:effectLst>
            </a:endParaRPr>
          </a:p>
        </p:txBody>
      </p:sp>
      <p:pic>
        <p:nvPicPr>
          <p:cNvPr id="8" name="Εικόνα 18" descr="Περιγραφή: D:\MY DOCUMENTS\Οι εικόνες μου\ΥΠΗΡΕΣΙΑΚΑ\ΥΠΕΚΑ 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16632"/>
            <a:ext cx="720080" cy="36004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http://www.openitcdn2.com/emea.gr/uploads/2013/11/elliniki-proedria-logo-454280-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44408" y="116632"/>
            <a:ext cx="792088" cy="48851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17333" y="6413151"/>
            <a:ext cx="503139" cy="32821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EU_ETPA"/>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1520" y="6381328"/>
            <a:ext cx="385242" cy="407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64236" y="6410819"/>
            <a:ext cx="792286" cy="348832"/>
          </a:xfrm>
          <a:prstGeom prst="rect">
            <a:avLst/>
          </a:prstGeom>
          <a:noFill/>
          <a:extLst>
            <a:ext uri="{909E8E84-426E-40DD-AFC4-6F175D3DCCD1}">
              <a14:hiddenFill xmlns:a14="http://schemas.microsoft.com/office/drawing/2010/main">
                <a:solidFill>
                  <a:srgbClr val="FFFFFF"/>
                </a:solidFill>
              </a14:hiddenFill>
            </a:ext>
          </a:extLst>
        </p:spPr>
      </p:pic>
      <p:pic>
        <p:nvPicPr>
          <p:cNvPr id="13" name="Εικόνα 1" descr="Περιγραφή: C:\Users\stzima.EYSPED\Pictures\eysped.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38477" y="116632"/>
            <a:ext cx="1133970" cy="500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1105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Scale>
                                      <p:cBhvr>
                                        <p:cTn id="7" dur="1000" decel="50000" fill="hold">
                                          <p:stCondLst>
                                            <p:cond delay="0"/>
                                          </p:stCondLst>
                                        </p:cTn>
                                        <p:tgtEl>
                                          <p:spTgt spid="7">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7">
                                            <p:txEl>
                                              <p:pRg st="0" end="0"/>
                                            </p:txEl>
                                          </p:spTgt>
                                        </p:tgtEl>
                                        <p:attrNameLst>
                                          <p:attrName>ppt_x</p:attrName>
                                          <p:attrName>ppt_y</p:attrName>
                                        </p:attrNameLst>
                                      </p:cBhvr>
                                    </p:animMotion>
                                    <p:animEffect transition="in" filter="fade">
                                      <p:cBhvr>
                                        <p:cTn id="9" dur="10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750"/>
                                        <p:tgtEl>
                                          <p:spTgt spid="4">
                                            <p:txEl>
                                              <p:pRg st="2" end="2"/>
                                            </p:txEl>
                                          </p:spTgt>
                                        </p:tgtEl>
                                      </p:cBhvr>
                                    </p:animEffect>
                                  </p:childTnLst>
                                </p:cTn>
                              </p:par>
                            </p:childTnLst>
                          </p:cTn>
                        </p:par>
                        <p:par>
                          <p:cTn id="15" fill="hold">
                            <p:stCondLst>
                              <p:cond delay="750"/>
                            </p:stCondLst>
                            <p:childTnLst>
                              <p:par>
                                <p:cTn id="16" presetID="10" presetClass="entr" presetSubtype="0" fill="hold" nodeType="after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fade">
                                      <p:cBhvr>
                                        <p:cTn id="18" dur="750"/>
                                        <p:tgtEl>
                                          <p:spTgt spid="4">
                                            <p:txEl>
                                              <p:pRg st="3" end="3"/>
                                            </p:txEl>
                                          </p:spTgt>
                                        </p:tgtEl>
                                      </p:cBhvr>
                                    </p:animEffect>
                                  </p:childTnLst>
                                </p:cTn>
                              </p:par>
                            </p:childTnLst>
                          </p:cTn>
                        </p:par>
                        <p:par>
                          <p:cTn id="19" fill="hold">
                            <p:stCondLst>
                              <p:cond delay="1500"/>
                            </p:stCondLst>
                            <p:childTnLst>
                              <p:par>
                                <p:cTn id="20" presetID="10" presetClass="entr" presetSubtype="0" fill="hold" nodeType="after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750"/>
                                        <p:tgtEl>
                                          <p:spTgt spid="4">
                                            <p:txEl>
                                              <p:pRg st="4" end="4"/>
                                            </p:txEl>
                                          </p:spTgt>
                                        </p:tgtEl>
                                      </p:cBhvr>
                                    </p:animEffect>
                                  </p:childTnLst>
                                </p:cTn>
                              </p:par>
                            </p:childTnLst>
                          </p:cTn>
                        </p:par>
                        <p:par>
                          <p:cTn id="23" fill="hold">
                            <p:stCondLst>
                              <p:cond delay="2250"/>
                            </p:stCondLst>
                            <p:childTnLst>
                              <p:par>
                                <p:cTn id="24" presetID="10" presetClass="entr" presetSubtype="0" fill="hold" nodeType="after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Effect transition="in" filter="fade">
                                      <p:cBhvr>
                                        <p:cTn id="26" dur="750"/>
                                        <p:tgtEl>
                                          <p:spTgt spid="4">
                                            <p:txEl>
                                              <p:pRg st="5" end="5"/>
                                            </p:txEl>
                                          </p:spTgt>
                                        </p:tgtEl>
                                      </p:cBhvr>
                                    </p:animEffect>
                                  </p:childTnLst>
                                </p:cTn>
                              </p:par>
                            </p:childTnLst>
                          </p:cTn>
                        </p:par>
                        <p:par>
                          <p:cTn id="27" fill="hold">
                            <p:stCondLst>
                              <p:cond delay="3000"/>
                            </p:stCondLst>
                            <p:childTnLst>
                              <p:par>
                                <p:cTn id="28" presetID="10" presetClass="entr" presetSubtype="0" fill="hold" nodeType="after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fade">
                                      <p:cBhvr>
                                        <p:cTn id="30" dur="750"/>
                                        <p:tgtEl>
                                          <p:spTgt spid="4">
                                            <p:txEl>
                                              <p:pRg st="6" end="6"/>
                                            </p:txEl>
                                          </p:spTgt>
                                        </p:tgtEl>
                                      </p:cBhvr>
                                    </p:animEffect>
                                  </p:childTnLst>
                                </p:cTn>
                              </p:par>
                            </p:childTnLst>
                          </p:cTn>
                        </p:par>
                        <p:par>
                          <p:cTn id="31" fill="hold">
                            <p:stCondLst>
                              <p:cond delay="3750"/>
                            </p:stCondLst>
                            <p:childTnLst>
                              <p:par>
                                <p:cTn id="32" presetID="10" presetClass="entr" presetSubtype="0" fill="hold" nodeType="afterEffect">
                                  <p:stCondLst>
                                    <p:cond delay="0"/>
                                  </p:stCondLst>
                                  <p:childTnLst>
                                    <p:set>
                                      <p:cBhvr>
                                        <p:cTn id="33" dur="1" fill="hold">
                                          <p:stCondLst>
                                            <p:cond delay="0"/>
                                          </p:stCondLst>
                                        </p:cTn>
                                        <p:tgtEl>
                                          <p:spTgt spid="4">
                                            <p:txEl>
                                              <p:pRg st="7" end="7"/>
                                            </p:txEl>
                                          </p:spTgt>
                                        </p:tgtEl>
                                        <p:attrNameLst>
                                          <p:attrName>style.visibility</p:attrName>
                                        </p:attrNameLst>
                                      </p:cBhvr>
                                      <p:to>
                                        <p:strVal val="visible"/>
                                      </p:to>
                                    </p:set>
                                    <p:animEffect transition="in" filter="fade">
                                      <p:cBhvr>
                                        <p:cTn id="34" dur="750"/>
                                        <p:tgtEl>
                                          <p:spTgt spid="4">
                                            <p:txEl>
                                              <p:pRg st="7" end="7"/>
                                            </p:txEl>
                                          </p:spTgt>
                                        </p:tgtEl>
                                      </p:cBhvr>
                                    </p:animEffect>
                                  </p:childTnLst>
                                </p:cTn>
                              </p:par>
                            </p:childTnLst>
                          </p:cTn>
                        </p:par>
                        <p:par>
                          <p:cTn id="35" fill="hold">
                            <p:stCondLst>
                              <p:cond delay="4500"/>
                            </p:stCondLst>
                            <p:childTnLst>
                              <p:par>
                                <p:cTn id="36" presetID="10" presetClass="entr" presetSubtype="0" fill="hold" nodeType="afterEffect">
                                  <p:stCondLst>
                                    <p:cond delay="0"/>
                                  </p:stCondLst>
                                  <p:childTnLst>
                                    <p:set>
                                      <p:cBhvr>
                                        <p:cTn id="37" dur="1" fill="hold">
                                          <p:stCondLst>
                                            <p:cond delay="0"/>
                                          </p:stCondLst>
                                        </p:cTn>
                                        <p:tgtEl>
                                          <p:spTgt spid="4">
                                            <p:txEl>
                                              <p:pRg st="8" end="8"/>
                                            </p:txEl>
                                          </p:spTgt>
                                        </p:tgtEl>
                                        <p:attrNameLst>
                                          <p:attrName>style.visibility</p:attrName>
                                        </p:attrNameLst>
                                      </p:cBhvr>
                                      <p:to>
                                        <p:strVal val="visible"/>
                                      </p:to>
                                    </p:set>
                                    <p:animEffect transition="in" filter="fade">
                                      <p:cBhvr>
                                        <p:cTn id="38" dur="750"/>
                                        <p:tgtEl>
                                          <p:spTgt spid="4">
                                            <p:txEl>
                                              <p:pRg st="8" end="8"/>
                                            </p:txEl>
                                          </p:spTgt>
                                        </p:tgtEl>
                                      </p:cBhvr>
                                    </p:animEffect>
                                  </p:childTnLst>
                                </p:cTn>
                              </p:par>
                            </p:childTnLst>
                          </p:cTn>
                        </p:par>
                        <p:par>
                          <p:cTn id="39" fill="hold">
                            <p:stCondLst>
                              <p:cond delay="5250"/>
                            </p:stCondLst>
                            <p:childTnLst>
                              <p:par>
                                <p:cTn id="40" presetID="10" presetClass="entr" presetSubtype="0" fill="hold" nodeType="afterEffect">
                                  <p:stCondLst>
                                    <p:cond delay="0"/>
                                  </p:stCondLst>
                                  <p:childTnLst>
                                    <p:set>
                                      <p:cBhvr>
                                        <p:cTn id="41" dur="1" fill="hold">
                                          <p:stCondLst>
                                            <p:cond delay="0"/>
                                          </p:stCondLst>
                                        </p:cTn>
                                        <p:tgtEl>
                                          <p:spTgt spid="4">
                                            <p:txEl>
                                              <p:pRg st="9" end="9"/>
                                            </p:txEl>
                                          </p:spTgt>
                                        </p:tgtEl>
                                        <p:attrNameLst>
                                          <p:attrName>style.visibility</p:attrName>
                                        </p:attrNameLst>
                                      </p:cBhvr>
                                      <p:to>
                                        <p:strVal val="visible"/>
                                      </p:to>
                                    </p:set>
                                    <p:animEffect transition="in" filter="fade">
                                      <p:cBhvr>
                                        <p:cTn id="42" dur="75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18" descr="Περιγραφή: D:\MY DOCUMENTS\Οι εικόνες μου\ΥΠΗΡΕΣΙΑΚΑ\ΥΠΕΚΑ logo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16632"/>
            <a:ext cx="720080" cy="36004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http://www.openitcdn2.com/emea.gr/uploads/2013/11/elliniki-proedria-logo-454280-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44408" y="116632"/>
            <a:ext cx="792088" cy="48851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17333" y="6413151"/>
            <a:ext cx="503139" cy="32821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EU_ETP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6381328"/>
            <a:ext cx="385242" cy="407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64236" y="6410819"/>
            <a:ext cx="792286" cy="348832"/>
          </a:xfrm>
          <a:prstGeom prst="rect">
            <a:avLst/>
          </a:prstGeom>
          <a:noFill/>
          <a:extLst>
            <a:ext uri="{909E8E84-426E-40DD-AFC4-6F175D3DCCD1}">
              <a14:hiddenFill xmlns:a14="http://schemas.microsoft.com/office/drawing/2010/main">
                <a:solidFill>
                  <a:srgbClr val="FFFFFF"/>
                </a:solidFill>
              </a14:hiddenFill>
            </a:ext>
          </a:extLst>
        </p:spPr>
      </p:pic>
      <p:pic>
        <p:nvPicPr>
          <p:cNvPr id="9" name="Εικόνα 1" descr="Περιγραφή: C:\Users\stzima.EYSPED\Pictures\eysped.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38477" y="116632"/>
            <a:ext cx="1133970" cy="500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8" name="Ομάδα 37"/>
          <p:cNvGrpSpPr/>
          <p:nvPr/>
        </p:nvGrpSpPr>
        <p:grpSpPr>
          <a:xfrm>
            <a:off x="589509" y="1124744"/>
            <a:ext cx="6934820" cy="4106527"/>
            <a:chOff x="589509" y="1266689"/>
            <a:chExt cx="6934820" cy="4106527"/>
          </a:xfrm>
        </p:grpSpPr>
        <p:sp>
          <p:nvSpPr>
            <p:cNvPr id="2" name="Στρογγύλεμα της γωνίας της ίδιας πλευράς του ορθογωνίου 1"/>
            <p:cNvSpPr/>
            <p:nvPr/>
          </p:nvSpPr>
          <p:spPr>
            <a:xfrm>
              <a:off x="3696283" y="1266689"/>
              <a:ext cx="1728192" cy="504056"/>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l-GR" sz="2200" dirty="0" smtClean="0">
                  <a:solidFill>
                    <a:schemeClr val="tx2"/>
                  </a:solidFill>
                </a:rPr>
                <a:t>ΕΝΕΑ-ΜΑ</a:t>
              </a:r>
              <a:endParaRPr lang="el-GR" sz="2200" dirty="0">
                <a:solidFill>
                  <a:schemeClr val="tx2"/>
                </a:solidFill>
              </a:endParaRPr>
            </a:p>
          </p:txBody>
        </p:sp>
        <p:cxnSp>
          <p:nvCxnSpPr>
            <p:cNvPr id="10" name="Ευθύγραμμο βέλος σύνδεσης 9"/>
            <p:cNvCxnSpPr>
              <a:stCxn id="2" idx="1"/>
            </p:cNvCxnSpPr>
            <p:nvPr/>
          </p:nvCxnSpPr>
          <p:spPr>
            <a:xfrm>
              <a:off x="4560379" y="1770745"/>
              <a:ext cx="0" cy="794159"/>
            </a:xfrm>
            <a:prstGeom prst="straightConnector1">
              <a:avLst/>
            </a:prstGeom>
            <a:ln w="1905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1" name="Στρογγύλεμα της γωνίας της ίδιας πλευράς του ορθογωνίου 10"/>
            <p:cNvSpPr/>
            <p:nvPr/>
          </p:nvSpPr>
          <p:spPr>
            <a:xfrm>
              <a:off x="3300239" y="2564903"/>
              <a:ext cx="2520279" cy="646001"/>
            </a:xfrm>
            <a:prstGeom prst="round2Same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l-GR" sz="2000" dirty="0" smtClean="0">
                  <a:solidFill>
                    <a:schemeClr val="tx2"/>
                  </a:solidFill>
                </a:rPr>
                <a:t>Τεχνική Γραμματεία ΕΠΕΔΙ</a:t>
              </a:r>
              <a:endParaRPr lang="el-GR" sz="2000" dirty="0">
                <a:solidFill>
                  <a:schemeClr val="tx2"/>
                </a:solidFill>
              </a:endParaRPr>
            </a:p>
          </p:txBody>
        </p:sp>
        <p:cxnSp>
          <p:nvCxnSpPr>
            <p:cNvPr id="12" name="Ευθύγραμμο βέλος σύνδεσης 11"/>
            <p:cNvCxnSpPr>
              <a:stCxn id="11" idx="2"/>
              <a:endCxn id="15" idx="0"/>
            </p:cNvCxnSpPr>
            <p:nvPr/>
          </p:nvCxnSpPr>
          <p:spPr>
            <a:xfrm flipH="1">
              <a:off x="1957661" y="2887904"/>
              <a:ext cx="1342578" cy="0"/>
            </a:xfrm>
            <a:prstGeom prst="straightConnector1">
              <a:avLst/>
            </a:prstGeom>
            <a:ln w="19050">
              <a:solidFill>
                <a:schemeClr val="accent4"/>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5" name="Στρογγύλεμα της γωνίας της ίδιας πλευράς του ορθογωνίου 14"/>
            <p:cNvSpPr/>
            <p:nvPr/>
          </p:nvSpPr>
          <p:spPr>
            <a:xfrm>
              <a:off x="589509" y="2635876"/>
              <a:ext cx="1368152" cy="504056"/>
            </a:xfrm>
            <a:prstGeom prst="round2Same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l-GR" sz="2000" dirty="0" smtClean="0">
                  <a:solidFill>
                    <a:schemeClr val="tx2"/>
                  </a:solidFill>
                </a:rPr>
                <a:t>Ε.Υ.Σ.ΠΕ.Δ</a:t>
              </a:r>
              <a:endParaRPr lang="el-GR" sz="2000" dirty="0">
                <a:solidFill>
                  <a:schemeClr val="tx2"/>
                </a:solidFill>
              </a:endParaRPr>
            </a:p>
          </p:txBody>
        </p:sp>
        <p:cxnSp>
          <p:nvCxnSpPr>
            <p:cNvPr id="17" name="Ευθεία γραμμή σύνδεσης 16"/>
            <p:cNvCxnSpPr>
              <a:stCxn id="11" idx="1"/>
            </p:cNvCxnSpPr>
            <p:nvPr/>
          </p:nvCxnSpPr>
          <p:spPr>
            <a:xfrm>
              <a:off x="4560379" y="3210904"/>
              <a:ext cx="0" cy="578136"/>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8" name="Στρογγύλεμα της γωνίας της ίδιας πλευράς του ορθογωνίου 17"/>
            <p:cNvSpPr/>
            <p:nvPr/>
          </p:nvSpPr>
          <p:spPr>
            <a:xfrm>
              <a:off x="3491110" y="3789040"/>
              <a:ext cx="2138536" cy="504056"/>
            </a:xfrm>
            <a:prstGeom prst="round2Same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l-GR" sz="2000" dirty="0" smtClean="0">
                  <a:solidFill>
                    <a:schemeClr val="tx2"/>
                  </a:solidFill>
                </a:rPr>
                <a:t>Ολομέλεια ΕΠΕΔΙ</a:t>
              </a:r>
              <a:endParaRPr lang="el-GR" sz="2000" dirty="0">
                <a:solidFill>
                  <a:schemeClr val="tx2"/>
                </a:solidFill>
              </a:endParaRPr>
            </a:p>
          </p:txBody>
        </p:sp>
        <p:cxnSp>
          <p:nvCxnSpPr>
            <p:cNvPr id="19" name="Ευθεία γραμμή σύνδεσης 18"/>
            <p:cNvCxnSpPr/>
            <p:nvPr/>
          </p:nvCxnSpPr>
          <p:spPr>
            <a:xfrm flipH="1">
              <a:off x="4563218" y="4646079"/>
              <a:ext cx="886570"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Ευθεία γραμμή σύνδεσης 21"/>
            <p:cNvCxnSpPr>
              <a:stCxn id="18" idx="1"/>
            </p:cNvCxnSpPr>
            <p:nvPr/>
          </p:nvCxnSpPr>
          <p:spPr>
            <a:xfrm>
              <a:off x="4560378" y="4293096"/>
              <a:ext cx="1" cy="3600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5" name="Στρογγύλεμα της γωνίας της ίδιας πλευράς του ορθογωνίου 24"/>
            <p:cNvSpPr/>
            <p:nvPr/>
          </p:nvSpPr>
          <p:spPr>
            <a:xfrm>
              <a:off x="5441987" y="4394050"/>
              <a:ext cx="2082341" cy="619125"/>
            </a:xfrm>
            <a:prstGeom prst="round2Same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l-GR" dirty="0" smtClean="0">
                  <a:solidFill>
                    <a:schemeClr val="tx2"/>
                  </a:solidFill>
                </a:rPr>
                <a:t>Άλλοι Φορείς </a:t>
              </a:r>
              <a:endParaRPr lang="el-GR" dirty="0">
                <a:solidFill>
                  <a:schemeClr val="tx2"/>
                </a:solidFill>
              </a:endParaRPr>
            </a:p>
          </p:txBody>
        </p:sp>
        <p:cxnSp>
          <p:nvCxnSpPr>
            <p:cNvPr id="26" name="Ευθεία γραμμή σύνδεσης 25"/>
            <p:cNvCxnSpPr/>
            <p:nvPr/>
          </p:nvCxnSpPr>
          <p:spPr>
            <a:xfrm>
              <a:off x="4560378" y="4653866"/>
              <a:ext cx="0" cy="71935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7" name="Ευθεία γραμμή σύνδεσης 26"/>
            <p:cNvCxnSpPr/>
            <p:nvPr/>
          </p:nvCxnSpPr>
          <p:spPr>
            <a:xfrm flipH="1">
              <a:off x="2267744" y="5373216"/>
              <a:ext cx="5256585"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41" name="Ομάδα 40"/>
          <p:cNvGrpSpPr/>
          <p:nvPr/>
        </p:nvGrpSpPr>
        <p:grpSpPr>
          <a:xfrm>
            <a:off x="1799694" y="5229200"/>
            <a:ext cx="936104" cy="792088"/>
            <a:chOff x="1799694" y="5229200"/>
            <a:chExt cx="936104" cy="792088"/>
          </a:xfrm>
        </p:grpSpPr>
        <p:cxnSp>
          <p:nvCxnSpPr>
            <p:cNvPr id="31" name="Ευθεία γραμμή σύνδεσης 30"/>
            <p:cNvCxnSpPr/>
            <p:nvPr/>
          </p:nvCxnSpPr>
          <p:spPr>
            <a:xfrm flipH="1">
              <a:off x="2267744" y="5229200"/>
              <a:ext cx="2" cy="43204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40" name="Ορθογώνιο 39"/>
            <p:cNvSpPr/>
            <p:nvPr/>
          </p:nvSpPr>
          <p:spPr>
            <a:xfrm>
              <a:off x="1799694" y="5661248"/>
              <a:ext cx="936104" cy="36004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2"/>
                  </a:solidFill>
                </a:rPr>
                <a:t>1</a:t>
              </a:r>
              <a:r>
                <a:rPr lang="el-GR" baseline="30000" dirty="0" smtClean="0">
                  <a:solidFill>
                    <a:schemeClr val="tx2"/>
                  </a:solidFill>
                </a:rPr>
                <a:t>η</a:t>
              </a:r>
              <a:r>
                <a:rPr lang="el-GR" dirty="0" smtClean="0">
                  <a:solidFill>
                    <a:schemeClr val="tx2"/>
                  </a:solidFill>
                </a:rPr>
                <a:t> ΘΟΕ</a:t>
              </a:r>
              <a:endParaRPr lang="el-GR" dirty="0">
                <a:solidFill>
                  <a:schemeClr val="tx2"/>
                </a:solidFill>
              </a:endParaRPr>
            </a:p>
          </p:txBody>
        </p:sp>
      </p:grpSp>
      <p:grpSp>
        <p:nvGrpSpPr>
          <p:cNvPr id="42" name="Ομάδα 41"/>
          <p:cNvGrpSpPr/>
          <p:nvPr/>
        </p:nvGrpSpPr>
        <p:grpSpPr>
          <a:xfrm>
            <a:off x="2928421" y="5231271"/>
            <a:ext cx="936104" cy="792088"/>
            <a:chOff x="1799694" y="5229200"/>
            <a:chExt cx="936104" cy="792088"/>
          </a:xfrm>
        </p:grpSpPr>
        <p:cxnSp>
          <p:nvCxnSpPr>
            <p:cNvPr id="43" name="Ευθεία γραμμή σύνδεσης 42"/>
            <p:cNvCxnSpPr/>
            <p:nvPr/>
          </p:nvCxnSpPr>
          <p:spPr>
            <a:xfrm flipH="1">
              <a:off x="2267744" y="5229200"/>
              <a:ext cx="2" cy="43204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44" name="Ορθογώνιο 43"/>
            <p:cNvSpPr/>
            <p:nvPr/>
          </p:nvSpPr>
          <p:spPr>
            <a:xfrm>
              <a:off x="1799694" y="5661248"/>
              <a:ext cx="936104" cy="36004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2"/>
                  </a:solidFill>
                </a:rPr>
                <a:t>2</a:t>
              </a:r>
              <a:r>
                <a:rPr lang="el-GR" baseline="30000" dirty="0" smtClean="0">
                  <a:solidFill>
                    <a:schemeClr val="tx2"/>
                  </a:solidFill>
                </a:rPr>
                <a:t>η</a:t>
              </a:r>
              <a:r>
                <a:rPr lang="el-GR" dirty="0" smtClean="0">
                  <a:solidFill>
                    <a:schemeClr val="tx2"/>
                  </a:solidFill>
                </a:rPr>
                <a:t> ΘΟΕ</a:t>
              </a:r>
              <a:endParaRPr lang="el-GR" dirty="0">
                <a:solidFill>
                  <a:schemeClr val="tx2"/>
                </a:solidFill>
              </a:endParaRPr>
            </a:p>
          </p:txBody>
        </p:sp>
      </p:grpSp>
      <p:grpSp>
        <p:nvGrpSpPr>
          <p:cNvPr id="45" name="Ομάδα 44"/>
          <p:cNvGrpSpPr/>
          <p:nvPr/>
        </p:nvGrpSpPr>
        <p:grpSpPr>
          <a:xfrm>
            <a:off x="4102448" y="5229200"/>
            <a:ext cx="936104" cy="792088"/>
            <a:chOff x="1799694" y="5229200"/>
            <a:chExt cx="936104" cy="792088"/>
          </a:xfrm>
        </p:grpSpPr>
        <p:cxnSp>
          <p:nvCxnSpPr>
            <p:cNvPr id="46" name="Ευθεία γραμμή σύνδεσης 45"/>
            <p:cNvCxnSpPr/>
            <p:nvPr/>
          </p:nvCxnSpPr>
          <p:spPr>
            <a:xfrm flipH="1">
              <a:off x="2267744" y="5229200"/>
              <a:ext cx="2" cy="43204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47" name="Ορθογώνιο 46"/>
            <p:cNvSpPr/>
            <p:nvPr/>
          </p:nvSpPr>
          <p:spPr>
            <a:xfrm>
              <a:off x="1799694" y="5661248"/>
              <a:ext cx="936104" cy="36004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2"/>
                  </a:solidFill>
                </a:rPr>
                <a:t>3</a:t>
              </a:r>
              <a:r>
                <a:rPr lang="el-GR" baseline="30000" dirty="0" smtClean="0">
                  <a:solidFill>
                    <a:schemeClr val="tx2"/>
                  </a:solidFill>
                </a:rPr>
                <a:t>η</a:t>
              </a:r>
              <a:r>
                <a:rPr lang="el-GR" dirty="0" smtClean="0">
                  <a:solidFill>
                    <a:schemeClr val="tx2"/>
                  </a:solidFill>
                </a:rPr>
                <a:t> ΘΟΕ</a:t>
              </a:r>
              <a:endParaRPr lang="el-GR" dirty="0">
                <a:solidFill>
                  <a:schemeClr val="tx2"/>
                </a:solidFill>
              </a:endParaRPr>
            </a:p>
          </p:txBody>
        </p:sp>
      </p:grpSp>
      <p:grpSp>
        <p:nvGrpSpPr>
          <p:cNvPr id="48" name="Ομάδα 47"/>
          <p:cNvGrpSpPr/>
          <p:nvPr/>
        </p:nvGrpSpPr>
        <p:grpSpPr>
          <a:xfrm>
            <a:off x="7056276" y="5231271"/>
            <a:ext cx="936104" cy="792088"/>
            <a:chOff x="1799694" y="5229200"/>
            <a:chExt cx="936104" cy="792088"/>
          </a:xfrm>
        </p:grpSpPr>
        <p:cxnSp>
          <p:nvCxnSpPr>
            <p:cNvPr id="49" name="Ευθεία γραμμή σύνδεσης 48"/>
            <p:cNvCxnSpPr/>
            <p:nvPr/>
          </p:nvCxnSpPr>
          <p:spPr>
            <a:xfrm flipH="1">
              <a:off x="2267744" y="5229200"/>
              <a:ext cx="2" cy="43204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50" name="Ορθογώνιο 49"/>
            <p:cNvSpPr/>
            <p:nvPr/>
          </p:nvSpPr>
          <p:spPr>
            <a:xfrm>
              <a:off x="1799694" y="5661248"/>
              <a:ext cx="936104" cy="36004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2"/>
                  </a:solidFill>
                </a:rPr>
                <a:t>Ν</a:t>
              </a:r>
              <a:r>
                <a:rPr lang="el-GR" baseline="30000" dirty="0" smtClean="0">
                  <a:solidFill>
                    <a:schemeClr val="tx2"/>
                  </a:solidFill>
                </a:rPr>
                <a:t>η</a:t>
              </a:r>
              <a:r>
                <a:rPr lang="el-GR" dirty="0" smtClean="0">
                  <a:solidFill>
                    <a:schemeClr val="tx2"/>
                  </a:solidFill>
                </a:rPr>
                <a:t> ΘΟΕ</a:t>
              </a:r>
              <a:endParaRPr lang="el-GR" dirty="0">
                <a:solidFill>
                  <a:schemeClr val="tx2"/>
                </a:solidFill>
              </a:endParaRPr>
            </a:p>
          </p:txBody>
        </p:sp>
      </p:grpSp>
      <p:sp>
        <p:nvSpPr>
          <p:cNvPr id="51" name="TextBox 50"/>
          <p:cNvSpPr txBox="1"/>
          <p:nvPr/>
        </p:nvSpPr>
        <p:spPr>
          <a:xfrm>
            <a:off x="444141" y="605900"/>
            <a:ext cx="3228739" cy="477054"/>
          </a:xfrm>
          <a:prstGeom prst="rect">
            <a:avLst/>
          </a:prstGeom>
          <a:noFill/>
        </p:spPr>
        <p:txBody>
          <a:bodyPr wrap="square" rtlCol="0">
            <a:spAutoFit/>
          </a:bodyPr>
          <a:lstStyle/>
          <a:p>
            <a:r>
              <a:rPr lang="el-GR" sz="2500" dirty="0">
                <a:solidFill>
                  <a:schemeClr val="accent5"/>
                </a:solidFill>
                <a:ea typeface="+mj-ea"/>
                <a:cs typeface="+mj-cs"/>
              </a:rPr>
              <a:t>Δομή ΕΠΕΔΙ</a:t>
            </a:r>
          </a:p>
        </p:txBody>
      </p:sp>
      <p:sp>
        <p:nvSpPr>
          <p:cNvPr id="34" name="Στρογγύλεμα της γωνίας της ίδιας πλευράς του ορθογωνίου 33"/>
          <p:cNvSpPr/>
          <p:nvPr/>
        </p:nvSpPr>
        <p:spPr>
          <a:xfrm>
            <a:off x="1587779" y="4252471"/>
            <a:ext cx="2082341" cy="619125"/>
          </a:xfrm>
          <a:prstGeom prst="round2Same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l-GR" dirty="0" smtClean="0">
                <a:solidFill>
                  <a:schemeClr val="tx2"/>
                </a:solidFill>
              </a:rPr>
              <a:t>Ευρωπαϊκή Επιτροπή </a:t>
            </a:r>
            <a:endParaRPr lang="el-GR" dirty="0">
              <a:solidFill>
                <a:schemeClr val="tx2"/>
              </a:solidFill>
            </a:endParaRPr>
          </a:p>
        </p:txBody>
      </p:sp>
      <p:cxnSp>
        <p:nvCxnSpPr>
          <p:cNvPr id="35" name="Ευθεία γραμμή σύνδεσης 34"/>
          <p:cNvCxnSpPr/>
          <p:nvPr/>
        </p:nvCxnSpPr>
        <p:spPr>
          <a:xfrm flipH="1">
            <a:off x="3676648" y="4504134"/>
            <a:ext cx="886570"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11884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1"/>
          <p:cNvSpPr txBox="1">
            <a:spLocks/>
          </p:cNvSpPr>
          <p:nvPr/>
        </p:nvSpPr>
        <p:spPr>
          <a:xfrm>
            <a:off x="35496" y="44624"/>
            <a:ext cx="7704856" cy="1196752"/>
          </a:xfrm>
          <a:prstGeom prst="rect">
            <a:avLst/>
          </a:prstGeom>
        </p:spPr>
        <p:txBody>
          <a:bodyPr vert="horz" anchor="b" anchorCtr="0">
            <a:noAutofit/>
          </a:bodyPr>
          <a:lstStyle>
            <a:lvl1pPr algn="l" rtl="0" eaLnBrk="1" latinLnBrk="0" hangingPunct="1">
              <a:spcBef>
                <a:spcPct val="0"/>
              </a:spcBef>
              <a:buNone/>
              <a:defRPr kumimoji="0" sz="3200" kern="1200">
                <a:solidFill>
                  <a:schemeClr val="tx2"/>
                </a:solidFill>
                <a:latin typeface="+mj-lt"/>
                <a:ea typeface="+mj-ea"/>
                <a:cs typeface="+mj-cs"/>
              </a:defRPr>
            </a:lvl1pPr>
          </a:lstStyle>
          <a:p>
            <a:r>
              <a:rPr lang="el-GR" sz="2500" dirty="0" smtClean="0">
                <a:solidFill>
                  <a:schemeClr val="accent5"/>
                </a:solidFill>
                <a:latin typeface="+mn-lt"/>
              </a:rPr>
              <a:t>Άρθρο 9</a:t>
            </a:r>
            <a:r>
              <a:rPr lang="el-GR" sz="2500" dirty="0" smtClean="0">
                <a:solidFill>
                  <a:schemeClr val="accent2"/>
                </a:solidFill>
                <a:latin typeface="+mn-lt"/>
              </a:rPr>
              <a:t/>
            </a:r>
            <a:br>
              <a:rPr lang="el-GR" sz="2500" dirty="0" smtClean="0">
                <a:solidFill>
                  <a:schemeClr val="accent2"/>
                </a:solidFill>
                <a:latin typeface="+mn-lt"/>
              </a:rPr>
            </a:br>
            <a:r>
              <a:rPr lang="el-GR" sz="2300" dirty="0">
                <a:solidFill>
                  <a:srgbClr val="59B0B9"/>
                </a:solidFill>
                <a:latin typeface="Calibri"/>
              </a:rPr>
              <a:t>Λήψη Αποφάσεων - Τροποποίηση του Παρόντος Κανονισμού</a:t>
            </a:r>
            <a:endParaRPr lang="el-GR" sz="2300" dirty="0">
              <a:solidFill>
                <a:schemeClr val="accent2"/>
              </a:solidFill>
              <a:latin typeface="+mn-lt"/>
            </a:endParaRPr>
          </a:p>
        </p:txBody>
      </p:sp>
      <p:sp>
        <p:nvSpPr>
          <p:cNvPr id="7" name="Θέση περιεχομένου 3"/>
          <p:cNvSpPr txBox="1">
            <a:spLocks/>
          </p:cNvSpPr>
          <p:nvPr/>
        </p:nvSpPr>
        <p:spPr>
          <a:xfrm>
            <a:off x="212293" y="5517232"/>
            <a:ext cx="8856984" cy="936104"/>
          </a:xfrm>
          <a:prstGeom prst="rect">
            <a:avLst/>
          </a:prstGeom>
        </p:spPr>
        <p:txBody>
          <a:bodyPr vert="horz">
            <a:no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285750" indent="-285750" algn="just">
              <a:lnSpc>
                <a:spcPct val="150000"/>
              </a:lnSpc>
              <a:buClr>
                <a:schemeClr val="accent5"/>
              </a:buClr>
              <a:buSzPct val="100000"/>
              <a:buFont typeface="Wingdings" panose="05000000000000000000" pitchFamily="2" charset="2"/>
              <a:buChar char="ü"/>
            </a:pPr>
            <a:endParaRPr lang="el-GR" sz="1800" dirty="0">
              <a:solidFill>
                <a:schemeClr val="tx2"/>
              </a:solidFill>
              <a:effectLst>
                <a:outerShdw blurRad="38100" dist="38100" dir="2700000" algn="tl">
                  <a:srgbClr val="000000">
                    <a:alpha val="43137"/>
                  </a:srgbClr>
                </a:outerShdw>
              </a:effectLst>
            </a:endParaRPr>
          </a:p>
        </p:txBody>
      </p:sp>
      <p:sp>
        <p:nvSpPr>
          <p:cNvPr id="3" name="Ορθογώνιο 2"/>
          <p:cNvSpPr/>
          <p:nvPr/>
        </p:nvSpPr>
        <p:spPr>
          <a:xfrm>
            <a:off x="35496" y="1268760"/>
            <a:ext cx="8784976" cy="5109091"/>
          </a:xfrm>
          <a:prstGeom prst="rect">
            <a:avLst/>
          </a:prstGeom>
          <a:ln>
            <a:noFill/>
          </a:ln>
        </p:spPr>
        <p:txBody>
          <a:bodyPr wrap="square">
            <a:spAutoFit/>
          </a:bodyPr>
          <a:lstStyle/>
          <a:p>
            <a:pPr marL="447675" indent="-361950" algn="just">
              <a:spcBef>
                <a:spcPts val="1200"/>
              </a:spcBef>
              <a:buFont typeface="Wingdings" panose="05000000000000000000" pitchFamily="2" charset="2"/>
              <a:buChar char="q"/>
            </a:pPr>
            <a:r>
              <a:rPr lang="el-GR" sz="1600" dirty="0" smtClean="0">
                <a:solidFill>
                  <a:schemeClr val="tx2"/>
                </a:solidFill>
              </a:rPr>
              <a:t>Σε </a:t>
            </a:r>
            <a:r>
              <a:rPr lang="el-GR" sz="1600" dirty="0">
                <a:solidFill>
                  <a:schemeClr val="tx2"/>
                </a:solidFill>
              </a:rPr>
              <a:t>περίπτωση που μια απόφαση δεν μπορεί να ληφθεί με τη συναίνεση όλων των μελών της Ολομέλειας, η απόφαση αυτή λαμβάνεται με την απόλυτη πλειοψηφία των παρόντων μελών </a:t>
            </a:r>
            <a:r>
              <a:rPr lang="el-GR" sz="1600" dirty="0" smtClean="0">
                <a:solidFill>
                  <a:schemeClr val="tx2"/>
                </a:solidFill>
              </a:rPr>
              <a:t>της</a:t>
            </a:r>
          </a:p>
          <a:p>
            <a:pPr marL="447675" indent="-361950" algn="just">
              <a:spcBef>
                <a:spcPts val="1200"/>
              </a:spcBef>
              <a:buFont typeface="Wingdings" panose="05000000000000000000" pitchFamily="2" charset="2"/>
              <a:buChar char="q"/>
            </a:pPr>
            <a:r>
              <a:rPr lang="el-GR" sz="1600" dirty="0" smtClean="0">
                <a:solidFill>
                  <a:schemeClr val="tx2"/>
                </a:solidFill>
              </a:rPr>
              <a:t>Οι </a:t>
            </a:r>
            <a:r>
              <a:rPr lang="el-GR" sz="1600" dirty="0">
                <a:solidFill>
                  <a:schemeClr val="tx2"/>
                </a:solidFill>
              </a:rPr>
              <a:t>αποφάσεις και τα συμπεράσματα της Ολομέλειας υπογράφονται από την επισπεύδουσα αρμόδια υπηρεσία (Ε.Υ.Σ.ΠΕ.Δ.), με εξουσιοδότηση των παρόντων μελών της και δημοσιοποιούνται στην ιστοσελίδα της </a:t>
            </a:r>
            <a:r>
              <a:rPr lang="el-GR" sz="1600" dirty="0" smtClean="0">
                <a:solidFill>
                  <a:schemeClr val="tx2"/>
                </a:solidFill>
              </a:rPr>
              <a:t>Ε.Υ.Σ.ΠΕ.Δ</a:t>
            </a:r>
          </a:p>
          <a:p>
            <a:pPr marL="447675" indent="-361950" algn="just">
              <a:spcBef>
                <a:spcPts val="1200"/>
              </a:spcBef>
              <a:buFont typeface="Wingdings" panose="05000000000000000000" pitchFamily="2" charset="2"/>
              <a:buChar char="q"/>
            </a:pPr>
            <a:r>
              <a:rPr lang="el-GR" sz="1600" dirty="0" smtClean="0">
                <a:solidFill>
                  <a:schemeClr val="tx2"/>
                </a:solidFill>
              </a:rPr>
              <a:t>Για </a:t>
            </a:r>
            <a:r>
              <a:rPr lang="el-GR" sz="1600" dirty="0">
                <a:solidFill>
                  <a:schemeClr val="tx2"/>
                </a:solidFill>
              </a:rPr>
              <a:t>επείγοντα θέματα ή για θέματα που υπάρχει εξουσιοδότηση από την Ολομέλεια, η επισπεύδουσα αρμόδια υπηρεσία ακολουθεί τη γραπτή διαδικασία ως ακολούθως :</a:t>
            </a:r>
          </a:p>
          <a:p>
            <a:pPr marL="904875" lvl="1" indent="-361950" algn="just">
              <a:spcBef>
                <a:spcPts val="1200"/>
              </a:spcBef>
              <a:buFont typeface="Wingdings" panose="05000000000000000000" pitchFamily="2" charset="2"/>
              <a:buChar char="§"/>
            </a:pPr>
            <a:r>
              <a:rPr lang="el-GR" sz="1600" dirty="0">
                <a:solidFill>
                  <a:schemeClr val="tx2"/>
                </a:solidFill>
              </a:rPr>
              <a:t>Αποστέλλει στα μέλη του Ε.ΠΕ.ΔΙ. σχέδιο εισήγησης. </a:t>
            </a:r>
          </a:p>
          <a:p>
            <a:pPr marL="904875" lvl="1" indent="-361950" algn="just">
              <a:spcBef>
                <a:spcPts val="1200"/>
              </a:spcBef>
              <a:buFont typeface="Wingdings" panose="05000000000000000000" pitchFamily="2" charset="2"/>
              <a:buChar char="§"/>
            </a:pPr>
            <a:r>
              <a:rPr lang="el-GR" sz="1600" dirty="0">
                <a:solidFill>
                  <a:schemeClr val="tx2"/>
                </a:solidFill>
              </a:rPr>
              <a:t>Τα μέλη, εντός 10 ημερολογιακών ημερών, πρέπει να εκφράσουν γραπτά τη γνώμη τους. </a:t>
            </a:r>
          </a:p>
          <a:p>
            <a:pPr marL="904875" lvl="1" indent="-361950" algn="just">
              <a:spcBef>
                <a:spcPts val="1200"/>
              </a:spcBef>
              <a:buFont typeface="Wingdings" panose="05000000000000000000" pitchFamily="2" charset="2"/>
              <a:buChar char="§"/>
            </a:pPr>
            <a:r>
              <a:rPr lang="el-GR" sz="1600" dirty="0">
                <a:solidFill>
                  <a:schemeClr val="tx2"/>
                </a:solidFill>
              </a:rPr>
              <a:t>Η εισήγηση θεωρείται εγκριθείσα όταν έχει απαντήσει θετικά η απόλυτη πλειοψηφία των μελών του Δικτύου, όπως αυτά αναφέρονται στο συνημμένο στον παρόντα Κανονισμό πίνακα.</a:t>
            </a:r>
          </a:p>
          <a:p>
            <a:pPr marL="904875" lvl="1" indent="-361950" algn="just">
              <a:spcBef>
                <a:spcPts val="1200"/>
              </a:spcBef>
              <a:buFont typeface="Wingdings" panose="05000000000000000000" pitchFamily="2" charset="2"/>
              <a:buChar char="§"/>
            </a:pPr>
            <a:r>
              <a:rPr lang="el-GR" sz="1600" b="1" i="1" dirty="0">
                <a:solidFill>
                  <a:schemeClr val="tx2"/>
                </a:solidFill>
              </a:rPr>
              <a:t>Η παράλειψη αποστολής γραπτής απάντησης εντός των ανωτέρω χρονικών ορίων θεωρείται ως </a:t>
            </a:r>
            <a:r>
              <a:rPr lang="el-GR" sz="1600" b="1" i="1" dirty="0" smtClean="0">
                <a:solidFill>
                  <a:schemeClr val="tx2"/>
                </a:solidFill>
              </a:rPr>
              <a:t>αποδοχή.</a:t>
            </a:r>
          </a:p>
          <a:p>
            <a:pPr marL="447675" indent="-361950" algn="just">
              <a:spcBef>
                <a:spcPts val="1200"/>
              </a:spcBef>
              <a:buFont typeface="Wingdings" panose="05000000000000000000" pitchFamily="2" charset="2"/>
              <a:buChar char="q"/>
            </a:pPr>
            <a:r>
              <a:rPr lang="el-GR" sz="1600" dirty="0" smtClean="0">
                <a:solidFill>
                  <a:schemeClr val="accent5"/>
                </a:solidFill>
              </a:rPr>
              <a:t>Μεταβολή</a:t>
            </a:r>
            <a:r>
              <a:rPr lang="el-GR" sz="1600" dirty="0">
                <a:solidFill>
                  <a:schemeClr val="accent5"/>
                </a:solidFill>
              </a:rPr>
              <a:t>, συμπλήρωση ή τροποποίηση των διατάξεων του παρόντος Κανονισμού γίνεται με σχετική απόφαση της Ολομέλειας του Δικτύου και έγκριση νέου </a:t>
            </a:r>
            <a:r>
              <a:rPr lang="el-GR" sz="1600" dirty="0" smtClean="0">
                <a:solidFill>
                  <a:schemeClr val="accent5"/>
                </a:solidFill>
              </a:rPr>
              <a:t>Κανονισμού </a:t>
            </a:r>
            <a:endParaRPr lang="el-GR" sz="1600" dirty="0">
              <a:solidFill>
                <a:schemeClr val="accent5"/>
              </a:solidFill>
            </a:endParaRPr>
          </a:p>
        </p:txBody>
      </p:sp>
      <p:pic>
        <p:nvPicPr>
          <p:cNvPr id="8" name="Εικόνα 18" descr="Περιγραφή: D:\MY DOCUMENTS\Οι εικόνες μου\ΥΠΗΡΕΣΙΑΚΑ\ΥΠΕΚΑ 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16632"/>
            <a:ext cx="720080" cy="36004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http://www.openitcdn2.com/emea.gr/uploads/2013/11/elliniki-proedria-logo-454280-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44408" y="116632"/>
            <a:ext cx="792088" cy="48851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17333" y="6413151"/>
            <a:ext cx="503139" cy="32821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EU_ETPA"/>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1520" y="6381328"/>
            <a:ext cx="385242" cy="407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64236" y="6410819"/>
            <a:ext cx="792286" cy="348832"/>
          </a:xfrm>
          <a:prstGeom prst="rect">
            <a:avLst/>
          </a:prstGeom>
          <a:noFill/>
          <a:extLst>
            <a:ext uri="{909E8E84-426E-40DD-AFC4-6F175D3DCCD1}">
              <a14:hiddenFill xmlns:a14="http://schemas.microsoft.com/office/drawing/2010/main">
                <a:solidFill>
                  <a:srgbClr val="FFFFFF"/>
                </a:solidFill>
              </a14:hiddenFill>
            </a:ext>
          </a:extLst>
        </p:spPr>
      </p:pic>
      <p:pic>
        <p:nvPicPr>
          <p:cNvPr id="13" name="Εικόνα 1" descr="Περιγραφή: C:\Users\stzima.EYSPED\Pictures\eysped.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38477" y="116632"/>
            <a:ext cx="1133970" cy="500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1059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Scale>
                                      <p:cBhvr>
                                        <p:cTn id="7" dur="1000" decel="50000" fill="hold">
                                          <p:stCondLst>
                                            <p:cond delay="0"/>
                                          </p:stCondLst>
                                        </p:cTn>
                                        <p:tgtEl>
                                          <p:spTgt spid="7">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7">
                                            <p:txEl>
                                              <p:pRg st="0" end="0"/>
                                            </p:txEl>
                                          </p:spTgt>
                                        </p:tgtEl>
                                        <p:attrNameLst>
                                          <p:attrName>ppt_x</p:attrName>
                                          <p:attrName>ppt_y</p:attrName>
                                        </p:attrNameLst>
                                      </p:cBhvr>
                                    </p:animMotion>
                                    <p:animEffect transition="in" filter="fade">
                                      <p:cBhvr>
                                        <p:cTn id="9"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Εικόνα 18" descr="Περιγραφή: D:\MY DOCUMENTS\Οι εικόνες μου\ΥΠΗΡΕΣΙΑΚΑ\ΥΠΕΚΑ logo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16632"/>
            <a:ext cx="720080" cy="36004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8" descr="http://www.openitcdn2.com/emea.gr/uploads/2013/11/elliniki-proedria-logo-454280-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44408" y="116632"/>
            <a:ext cx="792088" cy="48851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17333" y="6413151"/>
            <a:ext cx="503139" cy="32821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descr="EU_ETP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6381328"/>
            <a:ext cx="385242" cy="407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64236" y="6410819"/>
            <a:ext cx="792286" cy="348832"/>
          </a:xfrm>
          <a:prstGeom prst="rect">
            <a:avLst/>
          </a:prstGeom>
          <a:noFill/>
          <a:extLst>
            <a:ext uri="{909E8E84-426E-40DD-AFC4-6F175D3DCCD1}">
              <a14:hiddenFill xmlns:a14="http://schemas.microsoft.com/office/drawing/2010/main">
                <a:solidFill>
                  <a:srgbClr val="FFFFFF"/>
                </a:solidFill>
              </a14:hiddenFill>
            </a:ext>
          </a:extLst>
        </p:spPr>
      </p:pic>
      <p:pic>
        <p:nvPicPr>
          <p:cNvPr id="17" name="Εικόνα 1" descr="Περιγραφή: C:\Users\stzima.EYSPED\Pictures\eysped.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38477" y="116632"/>
            <a:ext cx="1133970" cy="500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Τίτλος 1"/>
          <p:cNvSpPr>
            <a:spLocks noGrp="1"/>
          </p:cNvSpPr>
          <p:nvPr>
            <p:ph type="title"/>
          </p:nvPr>
        </p:nvSpPr>
        <p:spPr>
          <a:xfrm>
            <a:off x="107504" y="548680"/>
            <a:ext cx="5791200" cy="576064"/>
          </a:xfrm>
        </p:spPr>
        <p:txBody>
          <a:bodyPr>
            <a:normAutofit/>
          </a:bodyPr>
          <a:lstStyle/>
          <a:p>
            <a:r>
              <a:rPr lang="el-GR" sz="2600" dirty="0" smtClean="0">
                <a:solidFill>
                  <a:schemeClr val="accent2"/>
                </a:solidFill>
                <a:latin typeface="+mn-lt"/>
              </a:rPr>
              <a:t>Σχέδιο Κανονισμού Λειτουργίας</a:t>
            </a:r>
            <a:endParaRPr lang="el-GR" sz="2600" cap="none" dirty="0">
              <a:solidFill>
                <a:schemeClr val="accent2"/>
              </a:solidFill>
              <a:latin typeface="+mn-lt"/>
            </a:endParaRPr>
          </a:p>
        </p:txBody>
      </p:sp>
      <p:sp>
        <p:nvSpPr>
          <p:cNvPr id="19" name="Θέση περιεχομένου 2"/>
          <p:cNvSpPr>
            <a:spLocks noGrp="1"/>
          </p:cNvSpPr>
          <p:nvPr>
            <p:ph sz="quarter" idx="1"/>
          </p:nvPr>
        </p:nvSpPr>
        <p:spPr>
          <a:xfrm>
            <a:off x="107504" y="1390600"/>
            <a:ext cx="8712968" cy="4774704"/>
          </a:xfrm>
        </p:spPr>
        <p:txBody>
          <a:bodyPr>
            <a:noAutofit/>
          </a:bodyPr>
          <a:lstStyle/>
          <a:p>
            <a:pPr marL="273050" lvl="0" indent="-187325" algn="just">
              <a:spcBef>
                <a:spcPts val="0"/>
              </a:spcBef>
              <a:spcAft>
                <a:spcPts val="600"/>
              </a:spcAft>
            </a:pPr>
            <a:r>
              <a:rPr lang="el-GR" sz="1800" dirty="0" smtClean="0">
                <a:solidFill>
                  <a:schemeClr val="tx2"/>
                </a:solidFill>
              </a:rPr>
              <a:t>Διαμορφώθηκε ως υλοποίηση της </a:t>
            </a:r>
            <a:r>
              <a:rPr lang="el-GR" sz="1800" dirty="0">
                <a:solidFill>
                  <a:schemeClr val="tx2"/>
                </a:solidFill>
              </a:rPr>
              <a:t>Απόφασης Συγκρότησης </a:t>
            </a:r>
            <a:r>
              <a:rPr lang="el-GR" sz="1800" dirty="0" smtClean="0">
                <a:solidFill>
                  <a:schemeClr val="tx2"/>
                </a:solidFill>
              </a:rPr>
              <a:t>του </a:t>
            </a:r>
            <a:r>
              <a:rPr lang="el-GR" sz="1800" dirty="0">
                <a:solidFill>
                  <a:schemeClr val="tx2"/>
                </a:solidFill>
              </a:rPr>
              <a:t>Εθνικού Περιβαλλοντικού Δικτύου – Ε.ΠΕ.ΔΙ</a:t>
            </a:r>
            <a:r>
              <a:rPr lang="el-GR" sz="1800" dirty="0" smtClean="0">
                <a:solidFill>
                  <a:schemeClr val="tx2"/>
                </a:solidFill>
              </a:rPr>
              <a:t>., </a:t>
            </a:r>
            <a:r>
              <a:rPr lang="el-GR" sz="1800" dirty="0">
                <a:solidFill>
                  <a:schemeClr val="tx2"/>
                </a:solidFill>
              </a:rPr>
              <a:t>με ΑΠ </a:t>
            </a:r>
            <a:r>
              <a:rPr lang="el-GR" sz="1800" dirty="0" smtClean="0">
                <a:solidFill>
                  <a:schemeClr val="tx2"/>
                </a:solidFill>
              </a:rPr>
              <a:t>ΟΙΚ. 135259/10-04-2012:</a:t>
            </a:r>
          </a:p>
          <a:p>
            <a:pPr marL="634365" lvl="2" indent="0" algn="just">
              <a:spcBef>
                <a:spcPts val="0"/>
              </a:spcBef>
              <a:spcAft>
                <a:spcPts val="600"/>
              </a:spcAft>
              <a:buNone/>
            </a:pPr>
            <a:r>
              <a:rPr lang="el-GR" sz="1600" i="1" dirty="0" smtClean="0">
                <a:solidFill>
                  <a:schemeClr val="tx2"/>
                </a:solidFill>
              </a:rPr>
              <a:t>«Ο </a:t>
            </a:r>
            <a:r>
              <a:rPr lang="el-GR" sz="1600" i="1" dirty="0">
                <a:solidFill>
                  <a:schemeClr val="tx2"/>
                </a:solidFill>
              </a:rPr>
              <a:t>κανονισμός λειτουργίας του Ε.ΠΕ.ΔΙ. καθορίζει, στο πλαίσιο </a:t>
            </a:r>
            <a:r>
              <a:rPr lang="el-GR" sz="1600" i="1" dirty="0" smtClean="0">
                <a:solidFill>
                  <a:schemeClr val="tx2"/>
                </a:solidFill>
              </a:rPr>
              <a:t>της παρούσας </a:t>
            </a:r>
            <a:r>
              <a:rPr lang="el-GR" sz="1600" i="1" dirty="0">
                <a:solidFill>
                  <a:schemeClr val="tx2"/>
                </a:solidFill>
              </a:rPr>
              <a:t>Απόφασης, μεταξύ των άλλων</a:t>
            </a:r>
            <a:r>
              <a:rPr lang="el-GR" sz="1600" i="1" dirty="0" smtClean="0">
                <a:solidFill>
                  <a:schemeClr val="tx2"/>
                </a:solidFill>
              </a:rPr>
              <a:t>, τους </a:t>
            </a:r>
            <a:r>
              <a:rPr lang="el-GR" sz="1600" i="1" dirty="0">
                <a:solidFill>
                  <a:schemeClr val="tx2"/>
                </a:solidFill>
              </a:rPr>
              <a:t>γενικούς και ειδικούς στόχους του Δικτύου, καθώς και τη διάρθρωση, τα όργανα και τον τρόπο λειτουργίας του»</a:t>
            </a:r>
          </a:p>
          <a:p>
            <a:pPr marL="273050" indent="-187325" algn="just">
              <a:spcBef>
                <a:spcPts val="0"/>
              </a:spcBef>
              <a:spcAft>
                <a:spcPts val="600"/>
              </a:spcAft>
            </a:pPr>
            <a:r>
              <a:rPr lang="el-GR" sz="1800" dirty="0">
                <a:solidFill>
                  <a:schemeClr val="tx2"/>
                </a:solidFill>
              </a:rPr>
              <a:t>Το </a:t>
            </a:r>
            <a:r>
              <a:rPr lang="el-GR" sz="1800" dirty="0" smtClean="0">
                <a:solidFill>
                  <a:schemeClr val="tx2"/>
                </a:solidFill>
              </a:rPr>
              <a:t>Σχέδιο περιλαμβάνει 9 άρθρα:</a:t>
            </a:r>
          </a:p>
          <a:p>
            <a:pPr marL="547370" lvl="1" indent="-187325" algn="just">
              <a:spcBef>
                <a:spcPts val="0"/>
              </a:spcBef>
              <a:spcAft>
                <a:spcPts val="600"/>
              </a:spcAft>
            </a:pPr>
            <a:r>
              <a:rPr lang="el-GR" sz="1500" dirty="0"/>
              <a:t>Άρθρο </a:t>
            </a:r>
            <a:r>
              <a:rPr lang="el-GR" sz="1500" dirty="0" smtClean="0"/>
              <a:t>1- Έγκριση </a:t>
            </a:r>
            <a:r>
              <a:rPr lang="el-GR" sz="1500" dirty="0"/>
              <a:t>και αντικείμενο Κανονισμού Λειτουργίας του Ε.ΠΕ.ΔΙ</a:t>
            </a:r>
            <a:r>
              <a:rPr lang="el-GR" sz="1500" dirty="0" smtClean="0"/>
              <a:t>.</a:t>
            </a:r>
          </a:p>
          <a:p>
            <a:pPr marL="547370" lvl="1" indent="-187325" algn="just">
              <a:spcBef>
                <a:spcPts val="0"/>
              </a:spcBef>
              <a:spcAft>
                <a:spcPts val="600"/>
              </a:spcAft>
            </a:pPr>
            <a:r>
              <a:rPr lang="el-GR" sz="1500" dirty="0"/>
              <a:t>Άρθρο </a:t>
            </a:r>
            <a:r>
              <a:rPr lang="el-GR" sz="1500" dirty="0" smtClean="0"/>
              <a:t>2- Στόχοι </a:t>
            </a:r>
            <a:r>
              <a:rPr lang="el-GR" sz="1500" dirty="0"/>
              <a:t>του </a:t>
            </a:r>
            <a:r>
              <a:rPr lang="el-GR" sz="1500" dirty="0" smtClean="0"/>
              <a:t>Ε.ΠΕ.ΔΙ</a:t>
            </a:r>
          </a:p>
          <a:p>
            <a:pPr marL="547370" lvl="1" indent="-187325" algn="just">
              <a:spcBef>
                <a:spcPts val="0"/>
              </a:spcBef>
              <a:spcAft>
                <a:spcPts val="600"/>
              </a:spcAft>
            </a:pPr>
            <a:r>
              <a:rPr lang="el-GR" sz="1500" dirty="0"/>
              <a:t>Άρθρο </a:t>
            </a:r>
            <a:r>
              <a:rPr lang="el-GR" sz="1500" dirty="0" smtClean="0"/>
              <a:t>3- Μέσα </a:t>
            </a:r>
            <a:r>
              <a:rPr lang="el-GR" sz="1500" dirty="0"/>
              <a:t>και εργαλεία για την επίτευξη των στόχων του Ε.ΠΕ.ΔΙ</a:t>
            </a:r>
            <a:r>
              <a:rPr lang="el-GR" sz="1500" dirty="0" smtClean="0"/>
              <a:t>.</a:t>
            </a:r>
          </a:p>
          <a:p>
            <a:pPr marL="547370" lvl="1" indent="-187325" algn="just">
              <a:spcBef>
                <a:spcPts val="0"/>
              </a:spcBef>
              <a:spcAft>
                <a:spcPts val="600"/>
              </a:spcAft>
            </a:pPr>
            <a:r>
              <a:rPr lang="el-GR" sz="1500" dirty="0"/>
              <a:t>Άρθρο </a:t>
            </a:r>
            <a:r>
              <a:rPr lang="el-GR" sz="1500" dirty="0" smtClean="0"/>
              <a:t>4- Διάρθρωση </a:t>
            </a:r>
            <a:r>
              <a:rPr lang="el-GR" sz="1500" dirty="0"/>
              <a:t>του Ε.ΠΕ.ΔΙ.-Μέλη </a:t>
            </a:r>
            <a:endParaRPr lang="el-GR" sz="1500" dirty="0" smtClean="0"/>
          </a:p>
          <a:p>
            <a:pPr marL="547370" lvl="1" indent="-187325" algn="just">
              <a:spcBef>
                <a:spcPts val="0"/>
              </a:spcBef>
              <a:spcAft>
                <a:spcPts val="600"/>
              </a:spcAft>
            </a:pPr>
            <a:r>
              <a:rPr lang="el-GR" sz="1500" dirty="0"/>
              <a:t>Άρθρο </a:t>
            </a:r>
            <a:r>
              <a:rPr lang="el-GR" sz="1500" dirty="0" smtClean="0"/>
              <a:t>5- Όργανα </a:t>
            </a:r>
            <a:r>
              <a:rPr lang="el-GR" sz="1500" dirty="0"/>
              <a:t>του Ε.ΠΕ.ΔΙ. </a:t>
            </a:r>
            <a:endParaRPr lang="el-GR" sz="1500" dirty="0" smtClean="0"/>
          </a:p>
          <a:p>
            <a:pPr marL="547370" lvl="1" indent="-187325" algn="just">
              <a:spcBef>
                <a:spcPts val="0"/>
              </a:spcBef>
              <a:spcAft>
                <a:spcPts val="600"/>
              </a:spcAft>
            </a:pPr>
            <a:r>
              <a:rPr lang="el-GR" sz="1500" dirty="0"/>
              <a:t>Άρθρο </a:t>
            </a:r>
            <a:r>
              <a:rPr lang="el-GR" sz="1500" dirty="0" smtClean="0"/>
              <a:t>6- Η </a:t>
            </a:r>
            <a:r>
              <a:rPr lang="el-GR" sz="1500" dirty="0"/>
              <a:t>Ολομέλεια του Ε.ΠΕ.ΔΙ</a:t>
            </a:r>
            <a:r>
              <a:rPr lang="el-GR" sz="1500" dirty="0" smtClean="0"/>
              <a:t>.</a:t>
            </a:r>
          </a:p>
          <a:p>
            <a:pPr marL="547370" lvl="1" indent="-187325" algn="just">
              <a:spcBef>
                <a:spcPts val="0"/>
              </a:spcBef>
              <a:spcAft>
                <a:spcPts val="600"/>
              </a:spcAft>
            </a:pPr>
            <a:r>
              <a:rPr lang="el-GR" sz="1500" dirty="0"/>
              <a:t>Άρθρο </a:t>
            </a:r>
            <a:r>
              <a:rPr lang="el-GR" sz="1500" dirty="0" smtClean="0"/>
              <a:t>7- Οι </a:t>
            </a:r>
            <a:r>
              <a:rPr lang="el-GR" sz="1500" dirty="0"/>
              <a:t>Ομάδες Εργασίας</a:t>
            </a:r>
          </a:p>
          <a:p>
            <a:pPr marL="547370" lvl="1" indent="-187325" algn="just">
              <a:spcBef>
                <a:spcPts val="0"/>
              </a:spcBef>
              <a:spcAft>
                <a:spcPts val="600"/>
              </a:spcAft>
            </a:pPr>
            <a:r>
              <a:rPr lang="el-GR" sz="1500" dirty="0"/>
              <a:t>Άρθρο </a:t>
            </a:r>
            <a:r>
              <a:rPr lang="el-GR" sz="1500" dirty="0" smtClean="0"/>
              <a:t>8- Τεχνική </a:t>
            </a:r>
            <a:r>
              <a:rPr lang="el-GR" sz="1500" dirty="0"/>
              <a:t>Γραμματεία – Διοικητική Υποστήριξη του Δικτύου </a:t>
            </a:r>
            <a:endParaRPr lang="el-GR" sz="1500" dirty="0" smtClean="0"/>
          </a:p>
          <a:p>
            <a:pPr marL="547370" lvl="1" indent="-187325" algn="just">
              <a:spcBef>
                <a:spcPts val="0"/>
              </a:spcBef>
              <a:spcAft>
                <a:spcPts val="600"/>
              </a:spcAft>
            </a:pPr>
            <a:r>
              <a:rPr lang="el-GR" sz="1500" dirty="0"/>
              <a:t>Άρθρο </a:t>
            </a:r>
            <a:r>
              <a:rPr lang="el-GR" sz="1500" dirty="0" smtClean="0"/>
              <a:t>9- Λήψη </a:t>
            </a:r>
            <a:r>
              <a:rPr lang="el-GR" sz="1500" dirty="0"/>
              <a:t>Αποφάσεων - Τροποποίηση του Παρόντος Κανονισμού</a:t>
            </a:r>
          </a:p>
          <a:p>
            <a:pPr marL="547370" lvl="1" indent="-187325" algn="just">
              <a:spcBef>
                <a:spcPts val="0"/>
              </a:spcBef>
              <a:spcAft>
                <a:spcPts val="600"/>
              </a:spcAft>
            </a:pPr>
            <a:endParaRPr lang="el-GR" sz="1500" dirty="0" smtClean="0"/>
          </a:p>
          <a:p>
            <a:pPr marL="547370" lvl="1" indent="-187325" algn="just">
              <a:spcBef>
                <a:spcPts val="0"/>
              </a:spcBef>
              <a:spcAft>
                <a:spcPts val="600"/>
              </a:spcAft>
            </a:pPr>
            <a:endParaRPr lang="el-GR" sz="1500" dirty="0" smtClean="0"/>
          </a:p>
          <a:p>
            <a:pPr marL="547370" lvl="1" indent="-187325" algn="just">
              <a:spcBef>
                <a:spcPts val="0"/>
              </a:spcBef>
              <a:spcAft>
                <a:spcPts val="600"/>
              </a:spcAft>
            </a:pPr>
            <a:endParaRPr lang="el-GR" sz="1500" dirty="0" smtClean="0"/>
          </a:p>
          <a:p>
            <a:pPr marL="547370" lvl="1" indent="-187325" algn="just">
              <a:spcBef>
                <a:spcPts val="0"/>
              </a:spcBef>
              <a:spcAft>
                <a:spcPts val="600"/>
              </a:spcAft>
            </a:pPr>
            <a:endParaRPr lang="el-GR" sz="1500" dirty="0" smtClean="0"/>
          </a:p>
          <a:p>
            <a:pPr marL="547370" lvl="1" indent="-187325" algn="just">
              <a:spcBef>
                <a:spcPts val="0"/>
              </a:spcBef>
              <a:spcAft>
                <a:spcPts val="600"/>
              </a:spcAft>
            </a:pPr>
            <a:endParaRPr lang="el-GR" sz="1500" dirty="0" smtClean="0"/>
          </a:p>
          <a:p>
            <a:pPr marL="547370" lvl="1" indent="-187325" algn="just">
              <a:spcBef>
                <a:spcPts val="0"/>
              </a:spcBef>
              <a:spcAft>
                <a:spcPts val="600"/>
              </a:spcAft>
            </a:pPr>
            <a:endParaRPr lang="el-GR" sz="1500" dirty="0" smtClean="0"/>
          </a:p>
          <a:p>
            <a:pPr marL="547370" lvl="1" indent="-187325" algn="just">
              <a:spcBef>
                <a:spcPts val="0"/>
              </a:spcBef>
              <a:spcAft>
                <a:spcPts val="600"/>
              </a:spcAft>
            </a:pPr>
            <a:endParaRPr lang="el-GR" sz="1500" dirty="0" smtClean="0"/>
          </a:p>
          <a:p>
            <a:pPr marL="547370" lvl="1" indent="-187325" algn="just">
              <a:spcBef>
                <a:spcPts val="0"/>
              </a:spcBef>
              <a:spcAft>
                <a:spcPts val="600"/>
              </a:spcAft>
            </a:pPr>
            <a:endParaRPr lang="el-GR" sz="1500" dirty="0" smtClean="0">
              <a:solidFill>
                <a:schemeClr val="tx2"/>
              </a:solidFill>
            </a:endParaRPr>
          </a:p>
          <a:p>
            <a:pPr marL="273050" lvl="0" indent="-187325" algn="just">
              <a:spcBef>
                <a:spcPts val="0"/>
              </a:spcBef>
              <a:spcAft>
                <a:spcPts val="600"/>
              </a:spcAft>
            </a:pPr>
            <a:endParaRPr lang="en-US" sz="1800" dirty="0">
              <a:solidFill>
                <a:schemeClr val="tx2"/>
              </a:solidFill>
            </a:endParaRPr>
          </a:p>
        </p:txBody>
      </p:sp>
    </p:spTree>
    <p:extLst>
      <p:ext uri="{BB962C8B-B14F-4D97-AF65-F5344CB8AC3E}">
        <p14:creationId xmlns:p14="http://schemas.microsoft.com/office/powerpoint/2010/main" val="13072399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61664" y="1534616"/>
            <a:ext cx="8902824" cy="5638800"/>
          </a:xfrm>
        </p:spPr>
        <p:txBody>
          <a:bodyPr>
            <a:noAutofit/>
          </a:bodyPr>
          <a:lstStyle/>
          <a:p>
            <a:pPr lvl="0" algn="just">
              <a:lnSpc>
                <a:spcPct val="120000"/>
              </a:lnSpc>
            </a:pPr>
            <a:r>
              <a:rPr lang="el-GR" sz="1600" dirty="0">
                <a:solidFill>
                  <a:schemeClr val="tx2"/>
                </a:solidFill>
              </a:rPr>
              <a:t>Ανταλλαγή πληροφόρησης, τεχνογνωσίας και εμπειριών μεταξύ των μελών του </a:t>
            </a:r>
            <a:r>
              <a:rPr lang="el-GR" sz="1600" dirty="0" smtClean="0">
                <a:solidFill>
                  <a:schemeClr val="tx2"/>
                </a:solidFill>
              </a:rPr>
              <a:t>Δικτύου</a:t>
            </a:r>
            <a:endParaRPr lang="en-US" sz="1600" dirty="0" smtClean="0">
              <a:solidFill>
                <a:schemeClr val="tx2"/>
              </a:solidFill>
            </a:endParaRPr>
          </a:p>
          <a:p>
            <a:pPr lvl="0" algn="just">
              <a:lnSpc>
                <a:spcPct val="120000"/>
              </a:lnSpc>
            </a:pPr>
            <a:r>
              <a:rPr lang="el-GR" sz="1600" dirty="0" smtClean="0">
                <a:solidFill>
                  <a:schemeClr val="tx2"/>
                </a:solidFill>
              </a:rPr>
              <a:t>Συμβολή </a:t>
            </a:r>
            <a:r>
              <a:rPr lang="el-GR" sz="1600" dirty="0">
                <a:solidFill>
                  <a:schemeClr val="tx2"/>
                </a:solidFill>
              </a:rPr>
              <a:t>στη διάχυση σχετικής γνώσης, εμπειρίας και καλών πρακτικών σε τοπικό, εθνικό και ευρωπαϊκό </a:t>
            </a:r>
            <a:r>
              <a:rPr lang="el-GR" sz="1600" dirty="0" smtClean="0">
                <a:solidFill>
                  <a:schemeClr val="tx2"/>
                </a:solidFill>
              </a:rPr>
              <a:t>επίπεδο</a:t>
            </a:r>
            <a:endParaRPr lang="en-US" sz="1600" dirty="0" smtClean="0">
              <a:solidFill>
                <a:schemeClr val="tx2"/>
              </a:solidFill>
            </a:endParaRPr>
          </a:p>
          <a:p>
            <a:pPr lvl="0" algn="just">
              <a:lnSpc>
                <a:spcPct val="120000"/>
              </a:lnSpc>
            </a:pPr>
            <a:r>
              <a:rPr lang="el-GR" sz="1600" dirty="0" smtClean="0">
                <a:solidFill>
                  <a:schemeClr val="tx2"/>
                </a:solidFill>
              </a:rPr>
              <a:t>Υποστήριξη </a:t>
            </a:r>
            <a:r>
              <a:rPr lang="el-GR" sz="1600" dirty="0">
                <a:solidFill>
                  <a:schemeClr val="tx2"/>
                </a:solidFill>
              </a:rPr>
              <a:t>της παρακολούθησης της επίτευξης των στόχων και υποχρεώσεων που απορρέουν από την εθνική και κοινοτική νομοθεσία, σχετικά με το </a:t>
            </a:r>
            <a:r>
              <a:rPr lang="el-GR" sz="1600" dirty="0" smtClean="0">
                <a:solidFill>
                  <a:schemeClr val="tx2"/>
                </a:solidFill>
              </a:rPr>
              <a:t>περιβάλλον</a:t>
            </a:r>
            <a:endParaRPr lang="en-US" sz="1600" dirty="0" smtClean="0">
              <a:solidFill>
                <a:schemeClr val="tx2"/>
              </a:solidFill>
            </a:endParaRPr>
          </a:p>
          <a:p>
            <a:pPr lvl="0" algn="just">
              <a:lnSpc>
                <a:spcPct val="120000"/>
              </a:lnSpc>
            </a:pPr>
            <a:r>
              <a:rPr lang="el-GR" sz="1600" dirty="0" smtClean="0">
                <a:solidFill>
                  <a:schemeClr val="tx2"/>
                </a:solidFill>
              </a:rPr>
              <a:t>Διαμόρφωση </a:t>
            </a:r>
            <a:r>
              <a:rPr lang="el-GR" sz="1600" dirty="0">
                <a:solidFill>
                  <a:schemeClr val="tx2"/>
                </a:solidFill>
              </a:rPr>
              <a:t>και εισήγηση μέτρων πολιτικής και κατευθύνσεων, σχετικά τόσο με τον προγραμματισμό και την υλοποίηση έργων και δράσεων του Τομέα Περιβάλλοντος, στο πλαίσιο των αναπτυξιακών προγραμμάτων, όσο και την καλύτερη δυνατή ενσωμάτωση της περιβαλλοντικής διάστασης στην άσκηση των επιμέρους τομεακών πολιτικών, πχ στους τομείς των Μεταφορών, της Γεωργίας, του Τουρισμού, της Βιομηχανίας, της </a:t>
            </a:r>
            <a:r>
              <a:rPr lang="el-GR" sz="1600" dirty="0" smtClean="0">
                <a:solidFill>
                  <a:schemeClr val="tx2"/>
                </a:solidFill>
              </a:rPr>
              <a:t>Παιδείας</a:t>
            </a:r>
            <a:endParaRPr lang="en-US" sz="1600" dirty="0" smtClean="0">
              <a:solidFill>
                <a:schemeClr val="tx2"/>
              </a:solidFill>
            </a:endParaRPr>
          </a:p>
          <a:p>
            <a:pPr lvl="0" algn="just">
              <a:lnSpc>
                <a:spcPct val="120000"/>
              </a:lnSpc>
            </a:pPr>
            <a:r>
              <a:rPr lang="el-GR" sz="1600" dirty="0" smtClean="0">
                <a:solidFill>
                  <a:schemeClr val="tx2"/>
                </a:solidFill>
              </a:rPr>
              <a:t>Υποστήριξη </a:t>
            </a:r>
            <a:r>
              <a:rPr lang="el-GR" sz="1600" dirty="0">
                <a:solidFill>
                  <a:schemeClr val="tx2"/>
                </a:solidFill>
              </a:rPr>
              <a:t>στην κατάρτιση και παρακολούθηση του συστήματος δεικτών περιβαλλοντικής </a:t>
            </a:r>
            <a:r>
              <a:rPr lang="el-GR" sz="1600" dirty="0" smtClean="0">
                <a:solidFill>
                  <a:schemeClr val="tx2"/>
                </a:solidFill>
              </a:rPr>
              <a:t>παρακολούθησης</a:t>
            </a:r>
            <a:endParaRPr lang="en-US" sz="1600" dirty="0" smtClean="0">
              <a:solidFill>
                <a:schemeClr val="tx2"/>
              </a:solidFill>
            </a:endParaRPr>
          </a:p>
          <a:p>
            <a:pPr lvl="0" algn="just">
              <a:lnSpc>
                <a:spcPct val="120000"/>
              </a:lnSpc>
            </a:pPr>
            <a:r>
              <a:rPr lang="el-GR" sz="1600" dirty="0" smtClean="0">
                <a:solidFill>
                  <a:schemeClr val="tx2"/>
                </a:solidFill>
              </a:rPr>
              <a:t>Διασύνδεση </a:t>
            </a:r>
            <a:r>
              <a:rPr lang="el-GR" sz="1600" dirty="0">
                <a:solidFill>
                  <a:schemeClr val="tx2"/>
                </a:solidFill>
              </a:rPr>
              <a:t>και συνεργασία με τα αντίστοιχα Δίκτυα άλλων κρατών –μελών, καθώς και το Ευρωπαϊκό Δίκτυο Περιβαλλοντικών Αρχών της Ευρωπαϊκής Επιτροπής (</a:t>
            </a:r>
            <a:r>
              <a:rPr lang="el-GR" sz="1600" dirty="0" err="1">
                <a:solidFill>
                  <a:schemeClr val="tx2"/>
                </a:solidFill>
              </a:rPr>
              <a:t>European</a:t>
            </a:r>
            <a:r>
              <a:rPr lang="el-GR" sz="1600" dirty="0">
                <a:solidFill>
                  <a:schemeClr val="tx2"/>
                </a:solidFill>
              </a:rPr>
              <a:t> </a:t>
            </a:r>
            <a:r>
              <a:rPr lang="el-GR" sz="1600" dirty="0" err="1">
                <a:solidFill>
                  <a:schemeClr val="tx2"/>
                </a:solidFill>
              </a:rPr>
              <a:t>Network</a:t>
            </a:r>
            <a:r>
              <a:rPr lang="el-GR" sz="1600" dirty="0">
                <a:solidFill>
                  <a:schemeClr val="tx2"/>
                </a:solidFill>
              </a:rPr>
              <a:t> </a:t>
            </a:r>
            <a:r>
              <a:rPr lang="el-GR" sz="1600" dirty="0" err="1">
                <a:solidFill>
                  <a:schemeClr val="tx2"/>
                </a:solidFill>
              </a:rPr>
              <a:t>of</a:t>
            </a:r>
            <a:r>
              <a:rPr lang="el-GR" sz="1600" dirty="0">
                <a:solidFill>
                  <a:schemeClr val="tx2"/>
                </a:solidFill>
              </a:rPr>
              <a:t> Environmental &amp; </a:t>
            </a:r>
            <a:r>
              <a:rPr lang="el-GR" sz="1600" dirty="0" err="1">
                <a:solidFill>
                  <a:schemeClr val="tx2"/>
                </a:solidFill>
              </a:rPr>
              <a:t>Managing</a:t>
            </a:r>
            <a:r>
              <a:rPr lang="el-GR" sz="1600" dirty="0">
                <a:solidFill>
                  <a:schemeClr val="tx2"/>
                </a:solidFill>
              </a:rPr>
              <a:t> </a:t>
            </a:r>
            <a:r>
              <a:rPr lang="el-GR" sz="1600" dirty="0" err="1">
                <a:solidFill>
                  <a:schemeClr val="tx2"/>
                </a:solidFill>
              </a:rPr>
              <a:t>Authorities</a:t>
            </a:r>
            <a:r>
              <a:rPr lang="el-GR" sz="1600" dirty="0">
                <a:solidFill>
                  <a:schemeClr val="tx2"/>
                </a:solidFill>
              </a:rPr>
              <a:t> – ΕΝΕΑ</a:t>
            </a:r>
            <a:r>
              <a:rPr lang="el-GR" sz="1600" dirty="0" smtClean="0">
                <a:solidFill>
                  <a:schemeClr val="tx2"/>
                </a:solidFill>
              </a:rPr>
              <a:t>)</a:t>
            </a:r>
            <a:endParaRPr lang="el-GR" sz="1600" dirty="0">
              <a:solidFill>
                <a:schemeClr val="tx2"/>
              </a:solidFill>
            </a:endParaRPr>
          </a:p>
        </p:txBody>
      </p:sp>
      <p:sp>
        <p:nvSpPr>
          <p:cNvPr id="4" name="Τίτλος 1"/>
          <p:cNvSpPr>
            <a:spLocks noGrp="1"/>
          </p:cNvSpPr>
          <p:nvPr>
            <p:ph type="title"/>
          </p:nvPr>
        </p:nvSpPr>
        <p:spPr>
          <a:xfrm>
            <a:off x="107504" y="653162"/>
            <a:ext cx="5791200" cy="903630"/>
          </a:xfrm>
        </p:spPr>
        <p:txBody>
          <a:bodyPr>
            <a:normAutofit fontScale="90000"/>
          </a:bodyPr>
          <a:lstStyle/>
          <a:p>
            <a:r>
              <a:rPr lang="el-GR" sz="2800" dirty="0" smtClean="0">
                <a:solidFill>
                  <a:schemeClr val="accent5"/>
                </a:solidFill>
                <a:latin typeface="+mn-lt"/>
              </a:rPr>
              <a:t>Άρθρο 2</a:t>
            </a:r>
            <a:r>
              <a:rPr lang="el-GR" sz="3000" dirty="0" smtClean="0">
                <a:solidFill>
                  <a:schemeClr val="accent2"/>
                </a:solidFill>
                <a:latin typeface="+mn-lt"/>
              </a:rPr>
              <a:t/>
            </a:r>
            <a:br>
              <a:rPr lang="el-GR" sz="3000" dirty="0" smtClean="0">
                <a:solidFill>
                  <a:schemeClr val="accent2"/>
                </a:solidFill>
                <a:latin typeface="+mn-lt"/>
              </a:rPr>
            </a:br>
            <a:r>
              <a:rPr lang="el-GR" sz="2600" cap="none" dirty="0" smtClean="0">
                <a:solidFill>
                  <a:schemeClr val="accent2"/>
                </a:solidFill>
                <a:latin typeface="+mn-lt"/>
              </a:rPr>
              <a:t>Στόχοι του Ε.ΠΕ.ΔΙ</a:t>
            </a:r>
            <a:endParaRPr lang="el-GR" sz="2600" cap="none" dirty="0">
              <a:solidFill>
                <a:schemeClr val="accent2"/>
              </a:solidFill>
              <a:latin typeface="+mn-lt"/>
            </a:endParaRPr>
          </a:p>
        </p:txBody>
      </p:sp>
      <p:pic>
        <p:nvPicPr>
          <p:cNvPr id="12" name="Εικόνα 18" descr="Περιγραφή: D:\MY DOCUMENTS\Οι εικόνες μου\ΥΠΗΡΕΣΙΑΚΑ\ΥΠΕΚΑ logo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16632"/>
            <a:ext cx="720080" cy="36004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8" descr="http://www.openitcdn2.com/emea.gr/uploads/2013/11/elliniki-proedria-logo-454280-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44408" y="116632"/>
            <a:ext cx="792088" cy="48851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17333" y="6413151"/>
            <a:ext cx="503139" cy="32821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descr="EU_ETP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6381328"/>
            <a:ext cx="385242" cy="407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64236" y="6410819"/>
            <a:ext cx="792286" cy="348832"/>
          </a:xfrm>
          <a:prstGeom prst="rect">
            <a:avLst/>
          </a:prstGeom>
          <a:noFill/>
          <a:extLst>
            <a:ext uri="{909E8E84-426E-40DD-AFC4-6F175D3DCCD1}">
              <a14:hiddenFill xmlns:a14="http://schemas.microsoft.com/office/drawing/2010/main">
                <a:solidFill>
                  <a:srgbClr val="FFFFFF"/>
                </a:solidFill>
              </a14:hiddenFill>
            </a:ext>
          </a:extLst>
        </p:spPr>
      </p:pic>
      <p:pic>
        <p:nvPicPr>
          <p:cNvPr id="17" name="Εικόνα 1" descr="Περιγραφή: C:\Users\stzima.EYSPED\Pictures\eysped.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38477" y="116632"/>
            <a:ext cx="1133970" cy="500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1725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750"/>
                                        <p:tgtEl>
                                          <p:spTgt spid="3">
                                            <p:txEl>
                                              <p:pRg st="1" end="1"/>
                                            </p:txEl>
                                          </p:spTgt>
                                        </p:tgtEl>
                                      </p:cBhvr>
                                    </p:animEffect>
                                  </p:childTnLst>
                                </p:cTn>
                              </p:par>
                            </p:childTnLst>
                          </p:cTn>
                        </p:par>
                        <p:par>
                          <p:cTn id="8" fill="hold">
                            <p:stCondLst>
                              <p:cond delay="750"/>
                            </p:stCondLst>
                            <p:childTnLst>
                              <p:par>
                                <p:cTn id="9" presetID="16" presetClass="entr" presetSubtype="21" fill="hold" nodeType="afterEffect">
                                  <p:stCondLst>
                                    <p:cond delay="50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arn(inVertical)">
                                      <p:cBhvr>
                                        <p:cTn id="11" dur="750"/>
                                        <p:tgtEl>
                                          <p:spTgt spid="3">
                                            <p:txEl>
                                              <p:pRg st="2" end="2"/>
                                            </p:txEl>
                                          </p:spTgt>
                                        </p:tgtEl>
                                      </p:cBhvr>
                                    </p:animEffect>
                                  </p:childTnLst>
                                </p:cTn>
                              </p:par>
                            </p:childTnLst>
                          </p:cTn>
                        </p:par>
                        <p:par>
                          <p:cTn id="12" fill="hold">
                            <p:stCondLst>
                              <p:cond delay="2000"/>
                            </p:stCondLst>
                            <p:childTnLst>
                              <p:par>
                                <p:cTn id="13" presetID="16" presetClass="entr" presetSubtype="21"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arn(inVertical)">
                                      <p:cBhvr>
                                        <p:cTn id="15" dur="750"/>
                                        <p:tgtEl>
                                          <p:spTgt spid="3">
                                            <p:txEl>
                                              <p:pRg st="3" end="3"/>
                                            </p:txEl>
                                          </p:spTgt>
                                        </p:tgtEl>
                                      </p:cBhvr>
                                    </p:animEffect>
                                  </p:childTnLst>
                                </p:cTn>
                              </p:par>
                            </p:childTnLst>
                          </p:cTn>
                        </p:par>
                        <p:par>
                          <p:cTn id="16" fill="hold">
                            <p:stCondLst>
                              <p:cond delay="2750"/>
                            </p:stCondLst>
                            <p:childTnLst>
                              <p:par>
                                <p:cTn id="17" presetID="16" presetClass="entr" presetSubtype="21"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750"/>
                                        <p:tgtEl>
                                          <p:spTgt spid="3">
                                            <p:txEl>
                                              <p:pRg st="4" end="4"/>
                                            </p:txEl>
                                          </p:spTgt>
                                        </p:tgtEl>
                                      </p:cBhvr>
                                    </p:animEffect>
                                  </p:childTnLst>
                                </p:cTn>
                              </p:par>
                            </p:childTnLst>
                          </p:cTn>
                        </p:par>
                        <p:par>
                          <p:cTn id="20" fill="hold">
                            <p:stCondLst>
                              <p:cond delay="3500"/>
                            </p:stCondLst>
                            <p:childTnLst>
                              <p:par>
                                <p:cTn id="21" presetID="16" presetClass="entr" presetSubtype="21" fill="hold"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barn(inVertical)">
                                      <p:cBhvr>
                                        <p:cTn id="23" dur="7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txBox="1">
            <a:spLocks/>
          </p:cNvSpPr>
          <p:nvPr/>
        </p:nvSpPr>
        <p:spPr>
          <a:xfrm>
            <a:off x="107504" y="620688"/>
            <a:ext cx="8461398" cy="903630"/>
          </a:xfrm>
          <a:prstGeom prst="rect">
            <a:avLst/>
          </a:prstGeom>
        </p:spPr>
        <p:txBody>
          <a:bodyPr vert="horz" anchor="b" anchorCtr="0">
            <a:noAutofit/>
          </a:bodyPr>
          <a:lstStyle>
            <a:lvl1pPr algn="l" rtl="0" eaLnBrk="1" latinLnBrk="0" hangingPunct="1">
              <a:spcBef>
                <a:spcPct val="0"/>
              </a:spcBef>
              <a:buNone/>
              <a:defRPr kumimoji="0" sz="3200" kern="1200">
                <a:solidFill>
                  <a:schemeClr val="tx2"/>
                </a:solidFill>
                <a:latin typeface="+mj-lt"/>
                <a:ea typeface="+mj-ea"/>
                <a:cs typeface="+mj-cs"/>
              </a:defRPr>
            </a:lvl1pPr>
          </a:lstStyle>
          <a:p>
            <a:r>
              <a:rPr lang="el-GR" sz="2500" dirty="0" smtClean="0">
                <a:solidFill>
                  <a:schemeClr val="accent5"/>
                </a:solidFill>
                <a:latin typeface="+mn-lt"/>
              </a:rPr>
              <a:t>Άρθρο 3</a:t>
            </a:r>
            <a:r>
              <a:rPr lang="el-GR" sz="2500" dirty="0" smtClean="0">
                <a:solidFill>
                  <a:schemeClr val="accent2"/>
                </a:solidFill>
                <a:latin typeface="+mn-lt"/>
              </a:rPr>
              <a:t/>
            </a:r>
            <a:br>
              <a:rPr lang="el-GR" sz="2500" dirty="0" smtClean="0">
                <a:solidFill>
                  <a:schemeClr val="accent2"/>
                </a:solidFill>
                <a:latin typeface="+mn-lt"/>
              </a:rPr>
            </a:br>
            <a:r>
              <a:rPr lang="el-GR" sz="2300" dirty="0">
                <a:solidFill>
                  <a:schemeClr val="accent2"/>
                </a:solidFill>
                <a:latin typeface="+mn-lt"/>
              </a:rPr>
              <a:t>Μέσα και εργαλεία για την επίτευξη των στόχων του </a:t>
            </a:r>
            <a:r>
              <a:rPr lang="el-GR" sz="2300" dirty="0" smtClean="0">
                <a:solidFill>
                  <a:schemeClr val="accent2"/>
                </a:solidFill>
                <a:latin typeface="+mn-lt"/>
              </a:rPr>
              <a:t>Ε.ΠΕ.ΔΙ.</a:t>
            </a:r>
            <a:endParaRPr lang="el-GR" sz="2300" dirty="0">
              <a:solidFill>
                <a:schemeClr val="accent2"/>
              </a:solidFill>
              <a:latin typeface="+mn-lt"/>
            </a:endParaRPr>
          </a:p>
        </p:txBody>
      </p:sp>
      <p:sp>
        <p:nvSpPr>
          <p:cNvPr id="3" name="Ορθογώνιο 2"/>
          <p:cNvSpPr/>
          <p:nvPr/>
        </p:nvSpPr>
        <p:spPr>
          <a:xfrm>
            <a:off x="107505" y="1844824"/>
            <a:ext cx="8928992" cy="4431983"/>
          </a:xfrm>
          <a:prstGeom prst="rect">
            <a:avLst/>
          </a:prstGeom>
        </p:spPr>
        <p:txBody>
          <a:bodyPr wrap="square">
            <a:spAutoFit/>
          </a:bodyPr>
          <a:lstStyle/>
          <a:p>
            <a:pPr algn="just"/>
            <a:r>
              <a:rPr lang="el-GR" sz="1600" dirty="0">
                <a:solidFill>
                  <a:schemeClr val="tx2"/>
                </a:solidFill>
              </a:rPr>
              <a:t>Το Ε.ΠΕ.ΔΙ., για την επίτευξη των στόχων του θα χρησιμοποιεί μέσα και εργαλεία, όπως τα παρακάτω</a:t>
            </a:r>
            <a:r>
              <a:rPr lang="el-GR" sz="1600" dirty="0" smtClean="0">
                <a:solidFill>
                  <a:schemeClr val="tx2"/>
                </a:solidFill>
              </a:rPr>
              <a:t>:</a:t>
            </a:r>
          </a:p>
          <a:p>
            <a:pPr algn="just"/>
            <a:r>
              <a:rPr lang="el-GR" sz="1600" dirty="0" smtClean="0">
                <a:solidFill>
                  <a:schemeClr val="tx2"/>
                </a:solidFill>
              </a:rPr>
              <a:t> </a:t>
            </a:r>
            <a:endParaRPr lang="el-GR" sz="1400" dirty="0">
              <a:solidFill>
                <a:schemeClr val="tx2"/>
              </a:solidFill>
            </a:endParaRPr>
          </a:p>
          <a:p>
            <a:pPr marL="452438" lvl="0" indent="-269875" algn="just">
              <a:spcBef>
                <a:spcPts val="600"/>
              </a:spcBef>
              <a:buFont typeface="Wingdings" panose="05000000000000000000" pitchFamily="2" charset="2"/>
              <a:buChar char="ü"/>
            </a:pPr>
            <a:r>
              <a:rPr lang="el-GR" sz="1400" dirty="0">
                <a:solidFill>
                  <a:schemeClr val="tx2"/>
                </a:solidFill>
              </a:rPr>
              <a:t>Συλλογή πληροφοριών και ανάπτυξη εργαλείων (Βάση Δεδομένων, </a:t>
            </a:r>
            <a:r>
              <a:rPr lang="el-GR" sz="1400" dirty="0" err="1">
                <a:solidFill>
                  <a:schemeClr val="tx2"/>
                </a:solidFill>
              </a:rPr>
              <a:t>alert</a:t>
            </a:r>
            <a:r>
              <a:rPr lang="el-GR" sz="1400" dirty="0">
                <a:solidFill>
                  <a:schemeClr val="tx2"/>
                </a:solidFill>
              </a:rPr>
              <a:t> σύστημα, </a:t>
            </a:r>
            <a:r>
              <a:rPr lang="el-GR" sz="1400" dirty="0" err="1">
                <a:solidFill>
                  <a:schemeClr val="tx2"/>
                </a:solidFill>
              </a:rPr>
              <a:t>reporting</a:t>
            </a:r>
            <a:r>
              <a:rPr lang="el-GR" sz="1400" dirty="0">
                <a:solidFill>
                  <a:schemeClr val="tx2"/>
                </a:solidFill>
              </a:rPr>
              <a:t> κ.λπ.), για την παρακολούθηση της προόδου επίτευξης των στόχων και των προτεραιοτήτων που τίθενται σε επίπεδο χώρας, στον τομέα του Περιβάλλοντος,</a:t>
            </a:r>
          </a:p>
          <a:p>
            <a:pPr marL="452438" lvl="0" indent="-269875" algn="just">
              <a:spcBef>
                <a:spcPts val="600"/>
              </a:spcBef>
              <a:buFont typeface="Wingdings" panose="05000000000000000000" pitchFamily="2" charset="2"/>
              <a:buChar char="ü"/>
            </a:pPr>
            <a:r>
              <a:rPr lang="el-GR" sz="1400" dirty="0">
                <a:solidFill>
                  <a:schemeClr val="tx2"/>
                </a:solidFill>
              </a:rPr>
              <a:t>Δημιουργία κόμβου, στην ιστοσελίδα της ΕΥΣΠΕΔ, ως μέσο παροχής και ανταλλαγής ηλεκτρονικών πληροφοριών,</a:t>
            </a:r>
          </a:p>
          <a:p>
            <a:pPr marL="452438" lvl="0" indent="-269875" algn="just">
              <a:spcBef>
                <a:spcPts val="600"/>
              </a:spcBef>
              <a:buFont typeface="Wingdings" panose="05000000000000000000" pitchFamily="2" charset="2"/>
              <a:buChar char="ü"/>
            </a:pPr>
            <a:r>
              <a:rPr lang="el-GR" sz="1400" dirty="0">
                <a:solidFill>
                  <a:schemeClr val="tx2"/>
                </a:solidFill>
              </a:rPr>
              <a:t>Διοργάνωση ενημερωτικών εκδηλώσεων (ημερίδων, συνεδρίων, σεμιναρίων κ.λπ.) για τη διάχυση και ενημέρωση των δραστηριοτήτων του Δικτύου,</a:t>
            </a:r>
          </a:p>
          <a:p>
            <a:pPr marL="452438" lvl="0" indent="-269875" algn="just">
              <a:spcBef>
                <a:spcPts val="600"/>
              </a:spcBef>
              <a:buFont typeface="Wingdings" panose="05000000000000000000" pitchFamily="2" charset="2"/>
              <a:buChar char="ü"/>
            </a:pPr>
            <a:r>
              <a:rPr lang="el-GR" sz="1400" dirty="0">
                <a:solidFill>
                  <a:schemeClr val="tx2"/>
                </a:solidFill>
              </a:rPr>
              <a:t>Έκδοση ηλεκτρονικού, οπτικοακουστικού και έντυπου ενημερωτικού υλικού, σχετικού με τα αντικείμενα δραστηριοποίησης του Δικτύου,</a:t>
            </a:r>
          </a:p>
          <a:p>
            <a:pPr marL="452438" lvl="0" indent="-269875" algn="just">
              <a:spcBef>
                <a:spcPts val="600"/>
              </a:spcBef>
              <a:buFont typeface="Wingdings" panose="05000000000000000000" pitchFamily="2" charset="2"/>
              <a:buChar char="ü"/>
            </a:pPr>
            <a:r>
              <a:rPr lang="el-GR" sz="1400" dirty="0">
                <a:solidFill>
                  <a:schemeClr val="tx2"/>
                </a:solidFill>
              </a:rPr>
              <a:t>Ανάπτυξη εργαλείων περιβαλλοντικής παρακολούθησης έργων και προγραμμάτων (σύστημα δεικτών περιβαλλοντικής παρακολούθησης), </a:t>
            </a:r>
          </a:p>
          <a:p>
            <a:pPr marL="452438" lvl="0" indent="-269875" algn="just">
              <a:spcBef>
                <a:spcPts val="600"/>
              </a:spcBef>
              <a:buFont typeface="Wingdings" panose="05000000000000000000" pitchFamily="2" charset="2"/>
              <a:buChar char="ü"/>
            </a:pPr>
            <a:r>
              <a:rPr lang="el-GR" sz="1400" dirty="0">
                <a:solidFill>
                  <a:schemeClr val="tx2"/>
                </a:solidFill>
              </a:rPr>
              <a:t>Ανάπτυξη συστήματος παρακολούθησης της ενσωμάτωσης της περιβαλλοντικής πολιτικής σε όλα τα στάδια υλοποίησης έργων και δράσεων που συγχρηματοδοτούνται από την Ε.Ε. και άλλα χρηματοδοτικά εργαλεία, </a:t>
            </a:r>
          </a:p>
          <a:p>
            <a:pPr marL="452438" lvl="0" indent="-269875" algn="just">
              <a:spcBef>
                <a:spcPts val="600"/>
              </a:spcBef>
              <a:buFont typeface="Wingdings" panose="05000000000000000000" pitchFamily="2" charset="2"/>
              <a:buChar char="ü"/>
            </a:pPr>
            <a:r>
              <a:rPr lang="el-GR" sz="1400" dirty="0">
                <a:solidFill>
                  <a:schemeClr val="tx2"/>
                </a:solidFill>
              </a:rPr>
              <a:t>Διεξαγωγή θεματικών εργαστηρίων, όπου, ανάλογα με τις ειδικότερες ανάγκες, θα εξετάζονται και αναλύονται ειδικά θέματα,</a:t>
            </a:r>
          </a:p>
          <a:p>
            <a:pPr marL="452438" indent="-269875" algn="just">
              <a:spcBef>
                <a:spcPts val="600"/>
              </a:spcBef>
              <a:buFont typeface="Wingdings" panose="05000000000000000000" pitchFamily="2" charset="2"/>
              <a:buChar char="ü"/>
            </a:pPr>
            <a:r>
              <a:rPr lang="el-GR" sz="1400" dirty="0">
                <a:solidFill>
                  <a:schemeClr val="tx2"/>
                </a:solidFill>
              </a:rPr>
              <a:t>Σύσταση και λειτουργία θεματικών ομάδων εργασίας</a:t>
            </a:r>
          </a:p>
        </p:txBody>
      </p:sp>
      <p:pic>
        <p:nvPicPr>
          <p:cNvPr id="6" name="Εικόνα 18" descr="Περιγραφή: D:\MY DOCUMENTS\Οι εικόνες μου\ΥΠΗΡΕΣΙΑΚΑ\ΥΠΕΚΑ logo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16632"/>
            <a:ext cx="720080" cy="36004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8" descr="http://www.openitcdn2.com/emea.gr/uploads/2013/11/elliniki-proedria-logo-454280-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44408" y="116632"/>
            <a:ext cx="792088" cy="48851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17333" y="6413151"/>
            <a:ext cx="503139" cy="32821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EU_ETP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6381328"/>
            <a:ext cx="385242" cy="407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64236" y="6410819"/>
            <a:ext cx="792286" cy="348832"/>
          </a:xfrm>
          <a:prstGeom prst="rect">
            <a:avLst/>
          </a:prstGeom>
          <a:noFill/>
          <a:extLst>
            <a:ext uri="{909E8E84-426E-40DD-AFC4-6F175D3DCCD1}">
              <a14:hiddenFill xmlns:a14="http://schemas.microsoft.com/office/drawing/2010/main">
                <a:solidFill>
                  <a:srgbClr val="FFFFFF"/>
                </a:solidFill>
              </a14:hiddenFill>
            </a:ext>
          </a:extLst>
        </p:spPr>
      </p:pic>
      <p:pic>
        <p:nvPicPr>
          <p:cNvPr id="12" name="Εικόνα 1" descr="Περιγραφή: C:\Users\stzima.EYSPED\Pictures\eysped.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38477" y="116632"/>
            <a:ext cx="1133970" cy="500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9963554"/>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Θέση περιεχομένου 7"/>
          <p:cNvSpPr>
            <a:spLocks noGrp="1"/>
          </p:cNvSpPr>
          <p:nvPr>
            <p:ph sz="quarter" idx="1"/>
          </p:nvPr>
        </p:nvSpPr>
        <p:spPr>
          <a:xfrm>
            <a:off x="5857800" y="1340768"/>
            <a:ext cx="3178696" cy="360040"/>
          </a:xfrm>
        </p:spPr>
        <p:txBody>
          <a:bodyPr>
            <a:noAutofit/>
          </a:bodyPr>
          <a:lstStyle/>
          <a:p>
            <a:pPr marL="541020" lvl="1" indent="-266700">
              <a:buClr>
                <a:schemeClr val="accent5"/>
              </a:buClr>
              <a:buFont typeface="Wingdings" panose="05000000000000000000" pitchFamily="2" charset="2"/>
              <a:buChar char="ü"/>
            </a:pPr>
            <a:r>
              <a:rPr lang="el-GR" sz="1400" dirty="0" smtClean="0"/>
              <a:t>Επισπεύδουσα </a:t>
            </a:r>
            <a:r>
              <a:rPr lang="el-GR" sz="1400" b="0" dirty="0" smtClean="0">
                <a:solidFill>
                  <a:schemeClr val="tx2"/>
                </a:solidFill>
              </a:rPr>
              <a:t> </a:t>
            </a:r>
            <a:r>
              <a:rPr lang="el-GR" sz="1400" b="0" dirty="0">
                <a:solidFill>
                  <a:schemeClr val="tx2"/>
                </a:solidFill>
              </a:rPr>
              <a:t>Αρχή: </a:t>
            </a:r>
            <a:r>
              <a:rPr lang="el-GR" sz="1400" dirty="0">
                <a:solidFill>
                  <a:schemeClr val="tx2"/>
                </a:solidFill>
              </a:rPr>
              <a:t>ΕΥΣΠΕΔ</a:t>
            </a:r>
          </a:p>
        </p:txBody>
      </p:sp>
      <p:grpSp>
        <p:nvGrpSpPr>
          <p:cNvPr id="4" name="Ομάδα 3"/>
          <p:cNvGrpSpPr/>
          <p:nvPr/>
        </p:nvGrpSpPr>
        <p:grpSpPr>
          <a:xfrm>
            <a:off x="1187624" y="1124744"/>
            <a:ext cx="5832648" cy="3888432"/>
            <a:chOff x="1408236" y="2420888"/>
            <a:chExt cx="5904656" cy="4010794"/>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8236" y="3284984"/>
              <a:ext cx="5904656" cy="31466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4730" y="2420888"/>
              <a:ext cx="1931366" cy="9294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1" name="Θέση περιεχομένου 7"/>
          <p:cNvSpPr txBox="1">
            <a:spLocks/>
          </p:cNvSpPr>
          <p:nvPr/>
        </p:nvSpPr>
        <p:spPr>
          <a:xfrm>
            <a:off x="467544" y="5157192"/>
            <a:ext cx="8136904" cy="1440160"/>
          </a:xfrm>
          <a:prstGeom prst="rect">
            <a:avLst/>
          </a:prstGeom>
        </p:spPr>
        <p:txBody>
          <a:bodyPr vert="horz" lIns="91440" tIns="45720" rIns="91440" bIns="45720" rtlCol="0">
            <a:no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pPr marL="266700" indent="-266700" algn="just">
              <a:buClr>
                <a:srgbClr val="E0773C"/>
              </a:buClr>
              <a:buFont typeface="Wingdings" panose="05000000000000000000" pitchFamily="2" charset="2"/>
              <a:buChar char="ü"/>
            </a:pPr>
            <a:r>
              <a:rPr lang="el-GR" sz="1400" b="0" dirty="0" smtClean="0">
                <a:solidFill>
                  <a:srgbClr val="5B6973"/>
                </a:solidFill>
              </a:rPr>
              <a:t>Μέλη: </a:t>
            </a:r>
          </a:p>
          <a:p>
            <a:pPr marL="723900" lvl="1" indent="-266700" algn="just">
              <a:buClr>
                <a:srgbClr val="E0773C"/>
              </a:buClr>
              <a:buFont typeface="Wingdings" panose="05000000000000000000" pitchFamily="2" charset="2"/>
              <a:buChar char="ü"/>
            </a:pPr>
            <a:r>
              <a:rPr lang="el-GR" sz="1400" b="1" dirty="0" smtClean="0">
                <a:solidFill>
                  <a:srgbClr val="5B6973"/>
                </a:solidFill>
              </a:rPr>
              <a:t>Διάφορες </a:t>
            </a:r>
            <a:r>
              <a:rPr lang="el-GR" sz="1400" b="1" dirty="0">
                <a:solidFill>
                  <a:srgbClr val="5B6973"/>
                </a:solidFill>
              </a:rPr>
              <a:t>Π</a:t>
            </a:r>
            <a:r>
              <a:rPr lang="el-GR" sz="1400" b="1" dirty="0" smtClean="0">
                <a:solidFill>
                  <a:srgbClr val="5B6973"/>
                </a:solidFill>
              </a:rPr>
              <a:t>εριβαλλοντικές Διευθύνσεις </a:t>
            </a:r>
            <a:r>
              <a:rPr lang="el-GR" sz="1400" b="1" dirty="0">
                <a:solidFill>
                  <a:srgbClr val="5B6973"/>
                </a:solidFill>
              </a:rPr>
              <a:t>από 10 </a:t>
            </a:r>
            <a:r>
              <a:rPr lang="el-GR" sz="1400" b="1" dirty="0" smtClean="0">
                <a:solidFill>
                  <a:srgbClr val="5B6973"/>
                </a:solidFill>
              </a:rPr>
              <a:t>Υπουργεία</a:t>
            </a:r>
          </a:p>
          <a:p>
            <a:pPr marL="723900" lvl="1" indent="-266700" algn="just">
              <a:buClr>
                <a:srgbClr val="E0773C"/>
              </a:buClr>
              <a:buFont typeface="Wingdings" panose="05000000000000000000" pitchFamily="2" charset="2"/>
              <a:buChar char="ü"/>
            </a:pPr>
            <a:r>
              <a:rPr lang="el-GR" sz="1400" b="1" dirty="0" smtClean="0">
                <a:solidFill>
                  <a:srgbClr val="5B6973"/>
                </a:solidFill>
              </a:rPr>
              <a:t>Γ/Γ αναπτυξιακού </a:t>
            </a:r>
            <a:r>
              <a:rPr lang="el-GR" sz="1400" b="1" dirty="0">
                <a:solidFill>
                  <a:srgbClr val="5B6973"/>
                </a:solidFill>
              </a:rPr>
              <a:t>προγραμματισμού περιβάλλοντος και υποδομών των </a:t>
            </a:r>
            <a:r>
              <a:rPr lang="el-GR" sz="1400" b="1" dirty="0" smtClean="0">
                <a:solidFill>
                  <a:srgbClr val="5B6973"/>
                </a:solidFill>
              </a:rPr>
              <a:t>Περιφερειών  </a:t>
            </a:r>
          </a:p>
          <a:p>
            <a:pPr marL="723900" lvl="1" indent="-266700" algn="just">
              <a:buClr>
                <a:srgbClr val="E0773C"/>
              </a:buClr>
              <a:buFont typeface="Wingdings" panose="05000000000000000000" pitchFamily="2" charset="2"/>
              <a:buChar char="ü"/>
            </a:pPr>
            <a:r>
              <a:rPr lang="el-GR" sz="1400" b="1" dirty="0" smtClean="0">
                <a:solidFill>
                  <a:srgbClr val="5B6973"/>
                </a:solidFill>
              </a:rPr>
              <a:t>ΕΥ των Τομεακών </a:t>
            </a:r>
            <a:r>
              <a:rPr lang="el-GR" sz="1400" b="1" dirty="0">
                <a:solidFill>
                  <a:srgbClr val="5B6973"/>
                </a:solidFill>
              </a:rPr>
              <a:t>και </a:t>
            </a:r>
            <a:r>
              <a:rPr lang="el-GR" sz="1400" b="1" dirty="0" smtClean="0">
                <a:solidFill>
                  <a:srgbClr val="5B6973"/>
                </a:solidFill>
              </a:rPr>
              <a:t>Περιφερειακών </a:t>
            </a:r>
            <a:r>
              <a:rPr lang="el-GR" sz="1400" b="1" dirty="0">
                <a:solidFill>
                  <a:srgbClr val="5B6973"/>
                </a:solidFill>
              </a:rPr>
              <a:t>συγχρηματοδοτούμενων </a:t>
            </a:r>
            <a:r>
              <a:rPr lang="el-GR" sz="1400" b="1" dirty="0" smtClean="0">
                <a:solidFill>
                  <a:srgbClr val="5B6973"/>
                </a:solidFill>
              </a:rPr>
              <a:t>προγραμμάτων</a:t>
            </a:r>
            <a:r>
              <a:rPr lang="el-GR" sz="1400" dirty="0" smtClean="0">
                <a:solidFill>
                  <a:srgbClr val="5B6973"/>
                </a:solidFill>
              </a:rPr>
              <a:t> </a:t>
            </a:r>
            <a:endParaRPr lang="el-GR" sz="1400" dirty="0">
              <a:solidFill>
                <a:srgbClr val="5B6973"/>
              </a:solidFill>
            </a:endParaRPr>
          </a:p>
        </p:txBody>
      </p:sp>
      <p:sp>
        <p:nvSpPr>
          <p:cNvPr id="12" name="Τίτλος 1"/>
          <p:cNvSpPr txBox="1">
            <a:spLocks/>
          </p:cNvSpPr>
          <p:nvPr/>
        </p:nvSpPr>
        <p:spPr>
          <a:xfrm>
            <a:off x="251520" y="293122"/>
            <a:ext cx="6984776" cy="903630"/>
          </a:xfrm>
          <a:prstGeom prst="rect">
            <a:avLst/>
          </a:prstGeom>
        </p:spPr>
        <p:txBody>
          <a:bodyPr vert="horz" anchor="b" anchorCtr="0">
            <a:noAutofit/>
          </a:bodyPr>
          <a:lstStyle>
            <a:lvl1pPr algn="l" rtl="0" eaLnBrk="1" latinLnBrk="0" hangingPunct="1">
              <a:spcBef>
                <a:spcPct val="0"/>
              </a:spcBef>
              <a:buNone/>
              <a:defRPr kumimoji="0" sz="3200" kern="1200">
                <a:solidFill>
                  <a:schemeClr val="tx2"/>
                </a:solidFill>
                <a:latin typeface="+mj-lt"/>
                <a:ea typeface="+mj-ea"/>
                <a:cs typeface="+mj-cs"/>
              </a:defRPr>
            </a:lvl1pPr>
          </a:lstStyle>
          <a:p>
            <a:r>
              <a:rPr lang="el-GR" sz="2500" dirty="0" smtClean="0">
                <a:solidFill>
                  <a:schemeClr val="accent5"/>
                </a:solidFill>
                <a:latin typeface="+mn-lt"/>
              </a:rPr>
              <a:t>Άρθρο 4</a:t>
            </a:r>
            <a:r>
              <a:rPr lang="el-GR" sz="2500" dirty="0">
                <a:solidFill>
                  <a:schemeClr val="accent2"/>
                </a:solidFill>
                <a:latin typeface="+mn-lt"/>
              </a:rPr>
              <a:t/>
            </a:r>
            <a:br>
              <a:rPr lang="el-GR" sz="2500" dirty="0">
                <a:solidFill>
                  <a:schemeClr val="accent2"/>
                </a:solidFill>
                <a:latin typeface="+mn-lt"/>
              </a:rPr>
            </a:br>
            <a:r>
              <a:rPr lang="el-GR" sz="2300" dirty="0">
                <a:solidFill>
                  <a:schemeClr val="accent2"/>
                </a:solidFill>
                <a:latin typeface="+mn-lt"/>
              </a:rPr>
              <a:t>Διάρθρωση του Ε.ΠΕ.ΔΙ.-Μέλη </a:t>
            </a:r>
          </a:p>
        </p:txBody>
      </p:sp>
      <p:pic>
        <p:nvPicPr>
          <p:cNvPr id="9" name="Εικόνα 18" descr="Περιγραφή: D:\MY DOCUMENTS\Οι εικόνες μου\ΥΠΗΡΕΣΙΑΚΑ\ΥΠΕΚΑ logo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504" y="116632"/>
            <a:ext cx="720080" cy="36004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8" descr="http://www.openitcdn2.com/emea.gr/uploads/2013/11/elliniki-proedria-logo-454280-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244408" y="116632"/>
            <a:ext cx="792088" cy="48851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17333" y="6413151"/>
            <a:ext cx="503139" cy="32821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descr="EU_ETPA"/>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51520" y="6381328"/>
            <a:ext cx="385242" cy="407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164236" y="6410819"/>
            <a:ext cx="792286" cy="348832"/>
          </a:xfrm>
          <a:prstGeom prst="rect">
            <a:avLst/>
          </a:prstGeom>
          <a:noFill/>
          <a:extLst>
            <a:ext uri="{909E8E84-426E-40DD-AFC4-6F175D3DCCD1}">
              <a14:hiddenFill xmlns:a14="http://schemas.microsoft.com/office/drawing/2010/main">
                <a:solidFill>
                  <a:srgbClr val="FFFFFF"/>
                </a:solidFill>
              </a14:hiddenFill>
            </a:ext>
          </a:extLst>
        </p:spPr>
      </p:pic>
      <p:pic>
        <p:nvPicPr>
          <p:cNvPr id="17" name="Εικόνα 1" descr="Περιγραφή: C:\Users\stzima.EYSPED\Pictures\eysped.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38477" y="116632"/>
            <a:ext cx="1133970" cy="500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92752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750" fill="hold"/>
                                        <p:tgtEl>
                                          <p:spTgt spid="8">
                                            <p:txEl>
                                              <p:pRg st="0" end="0"/>
                                            </p:txEl>
                                          </p:spTgt>
                                        </p:tgtEl>
                                        <p:attrNameLst>
                                          <p:attrName>ppt_w</p:attrName>
                                        </p:attrNameLst>
                                      </p:cBhvr>
                                      <p:tavLst>
                                        <p:tav tm="0">
                                          <p:val>
                                            <p:fltVal val="0"/>
                                          </p:val>
                                        </p:tav>
                                        <p:tav tm="100000">
                                          <p:val>
                                            <p:strVal val="#ppt_w"/>
                                          </p:val>
                                        </p:tav>
                                      </p:tavLst>
                                    </p:anim>
                                    <p:anim calcmode="lin" valueType="num">
                                      <p:cBhvr>
                                        <p:cTn id="8" dur="750" fill="hold"/>
                                        <p:tgtEl>
                                          <p:spTgt spid="8">
                                            <p:txEl>
                                              <p:pRg st="0" end="0"/>
                                            </p:txEl>
                                          </p:spTgt>
                                        </p:tgtEl>
                                        <p:attrNameLst>
                                          <p:attrName>ppt_h</p:attrName>
                                        </p:attrNameLst>
                                      </p:cBhvr>
                                      <p:tavLst>
                                        <p:tav tm="0">
                                          <p:val>
                                            <p:fltVal val="0"/>
                                          </p:val>
                                        </p:tav>
                                        <p:tav tm="100000">
                                          <p:val>
                                            <p:strVal val="#ppt_h"/>
                                          </p:val>
                                        </p:tav>
                                      </p:tavLst>
                                    </p:anim>
                                    <p:anim calcmode="lin" valueType="num">
                                      <p:cBhvr>
                                        <p:cTn id="9" dur="750" fill="hold"/>
                                        <p:tgtEl>
                                          <p:spTgt spid="8">
                                            <p:txEl>
                                              <p:pRg st="0" end="0"/>
                                            </p:txEl>
                                          </p:spTgt>
                                        </p:tgtEl>
                                        <p:attrNameLst>
                                          <p:attrName>style.rotation</p:attrName>
                                        </p:attrNameLst>
                                      </p:cBhvr>
                                      <p:tavLst>
                                        <p:tav tm="0">
                                          <p:val>
                                            <p:fltVal val="90"/>
                                          </p:val>
                                        </p:tav>
                                        <p:tav tm="100000">
                                          <p:val>
                                            <p:fltVal val="0"/>
                                          </p:val>
                                        </p:tav>
                                      </p:tavLst>
                                    </p:anim>
                                    <p:animEffect transition="in" filter="fade">
                                      <p:cBhvr>
                                        <p:cTn id="10" dur="750"/>
                                        <p:tgtEl>
                                          <p:spTgt spid="8">
                                            <p:txEl>
                                              <p:pRg st="0" end="0"/>
                                            </p:txEl>
                                          </p:spTgt>
                                        </p:tgtEl>
                                      </p:cBhvr>
                                    </p:animEffect>
                                  </p:childTnLst>
                                </p:cTn>
                              </p:par>
                            </p:childTnLst>
                          </p:cTn>
                        </p:par>
                        <p:par>
                          <p:cTn id="11" fill="hold">
                            <p:stCondLst>
                              <p:cond delay="750"/>
                            </p:stCondLst>
                            <p:childTnLst>
                              <p:par>
                                <p:cTn id="12" presetID="31" presetClass="entr" presetSubtype="0" fill="hold" grpId="0" nodeType="after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750" fill="hold"/>
                                        <p:tgtEl>
                                          <p:spTgt spid="11"/>
                                        </p:tgtEl>
                                        <p:attrNameLst>
                                          <p:attrName>ppt_w</p:attrName>
                                        </p:attrNameLst>
                                      </p:cBhvr>
                                      <p:tavLst>
                                        <p:tav tm="0">
                                          <p:val>
                                            <p:fltVal val="0"/>
                                          </p:val>
                                        </p:tav>
                                        <p:tav tm="100000">
                                          <p:val>
                                            <p:strVal val="#ppt_w"/>
                                          </p:val>
                                        </p:tav>
                                      </p:tavLst>
                                    </p:anim>
                                    <p:anim calcmode="lin" valueType="num">
                                      <p:cBhvr>
                                        <p:cTn id="15" dur="750" fill="hold"/>
                                        <p:tgtEl>
                                          <p:spTgt spid="11"/>
                                        </p:tgtEl>
                                        <p:attrNameLst>
                                          <p:attrName>ppt_h</p:attrName>
                                        </p:attrNameLst>
                                      </p:cBhvr>
                                      <p:tavLst>
                                        <p:tav tm="0">
                                          <p:val>
                                            <p:fltVal val="0"/>
                                          </p:val>
                                        </p:tav>
                                        <p:tav tm="100000">
                                          <p:val>
                                            <p:strVal val="#ppt_h"/>
                                          </p:val>
                                        </p:tav>
                                      </p:tavLst>
                                    </p:anim>
                                    <p:anim calcmode="lin" valueType="num">
                                      <p:cBhvr>
                                        <p:cTn id="16" dur="750" fill="hold"/>
                                        <p:tgtEl>
                                          <p:spTgt spid="11"/>
                                        </p:tgtEl>
                                        <p:attrNameLst>
                                          <p:attrName>style.rotation</p:attrName>
                                        </p:attrNameLst>
                                      </p:cBhvr>
                                      <p:tavLst>
                                        <p:tav tm="0">
                                          <p:val>
                                            <p:fltVal val="90"/>
                                          </p:val>
                                        </p:tav>
                                        <p:tav tm="100000">
                                          <p:val>
                                            <p:fltVal val="0"/>
                                          </p:val>
                                        </p:tav>
                                      </p:tavLst>
                                    </p:anim>
                                    <p:animEffect transition="in" filter="fade">
                                      <p:cBhvr>
                                        <p:cTn id="17"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Τίτλος 1"/>
          <p:cNvSpPr txBox="1">
            <a:spLocks/>
          </p:cNvSpPr>
          <p:nvPr/>
        </p:nvSpPr>
        <p:spPr>
          <a:xfrm>
            <a:off x="174242" y="653162"/>
            <a:ext cx="6984776" cy="903630"/>
          </a:xfrm>
          <a:prstGeom prst="rect">
            <a:avLst/>
          </a:prstGeom>
        </p:spPr>
        <p:txBody>
          <a:bodyPr vert="horz" anchor="b" anchorCtr="0">
            <a:noAutofit/>
          </a:bodyPr>
          <a:lstStyle>
            <a:lvl1pPr algn="l" rtl="0" eaLnBrk="1" latinLnBrk="0" hangingPunct="1">
              <a:spcBef>
                <a:spcPct val="0"/>
              </a:spcBef>
              <a:buNone/>
              <a:defRPr kumimoji="0" sz="3200" kern="1200">
                <a:solidFill>
                  <a:schemeClr val="tx2"/>
                </a:solidFill>
                <a:latin typeface="+mj-lt"/>
                <a:ea typeface="+mj-ea"/>
                <a:cs typeface="+mj-cs"/>
              </a:defRPr>
            </a:lvl1pPr>
          </a:lstStyle>
          <a:p>
            <a:r>
              <a:rPr lang="el-GR" sz="2500" dirty="0" smtClean="0">
                <a:solidFill>
                  <a:schemeClr val="accent5"/>
                </a:solidFill>
                <a:latin typeface="+mn-lt"/>
              </a:rPr>
              <a:t>Άρθρο 4</a:t>
            </a:r>
            <a:r>
              <a:rPr lang="el-GR" sz="2500" dirty="0">
                <a:solidFill>
                  <a:schemeClr val="accent2"/>
                </a:solidFill>
                <a:latin typeface="+mn-lt"/>
              </a:rPr>
              <a:t/>
            </a:r>
            <a:br>
              <a:rPr lang="el-GR" sz="2500" dirty="0">
                <a:solidFill>
                  <a:schemeClr val="accent2"/>
                </a:solidFill>
                <a:latin typeface="+mn-lt"/>
              </a:rPr>
            </a:br>
            <a:r>
              <a:rPr lang="el-GR" sz="2300" dirty="0">
                <a:solidFill>
                  <a:schemeClr val="accent2"/>
                </a:solidFill>
                <a:latin typeface="+mn-lt"/>
              </a:rPr>
              <a:t>Διάρθρωση του Ε.ΠΕ.ΔΙ.-Μέλη </a:t>
            </a:r>
          </a:p>
        </p:txBody>
      </p:sp>
      <p:sp>
        <p:nvSpPr>
          <p:cNvPr id="6" name="Ορθογώνιο 5"/>
          <p:cNvSpPr/>
          <p:nvPr/>
        </p:nvSpPr>
        <p:spPr>
          <a:xfrm>
            <a:off x="174242" y="2729240"/>
            <a:ext cx="8639912" cy="3724096"/>
          </a:xfrm>
          <a:prstGeom prst="rect">
            <a:avLst/>
          </a:prstGeom>
        </p:spPr>
        <p:txBody>
          <a:bodyPr wrap="square">
            <a:spAutoFit/>
          </a:bodyPr>
          <a:lstStyle/>
          <a:p>
            <a:pPr algn="just">
              <a:spcBef>
                <a:spcPts val="1200"/>
              </a:spcBef>
            </a:pPr>
            <a:r>
              <a:rPr lang="el-GR" sz="1600" i="1" u="sng" dirty="0" smtClean="0">
                <a:solidFill>
                  <a:schemeClr val="tx2"/>
                </a:solidFill>
              </a:rPr>
              <a:t>Η </a:t>
            </a:r>
            <a:r>
              <a:rPr lang="el-GR" sz="1600" i="1" u="sng" dirty="0">
                <a:solidFill>
                  <a:schemeClr val="tx2"/>
                </a:solidFill>
              </a:rPr>
              <a:t>συμμετοχή </a:t>
            </a:r>
            <a:r>
              <a:rPr lang="el-GR" sz="1600" i="1" u="sng" dirty="0" smtClean="0">
                <a:solidFill>
                  <a:schemeClr val="tx2"/>
                </a:solidFill>
              </a:rPr>
              <a:t>είναι </a:t>
            </a:r>
            <a:r>
              <a:rPr lang="el-GR" sz="1600" i="1" u="sng" dirty="0">
                <a:solidFill>
                  <a:schemeClr val="tx2"/>
                </a:solidFill>
              </a:rPr>
              <a:t>εθελοντική και τα μέλη δεν αμείβονται για τη συμμετοχή τους. </a:t>
            </a:r>
          </a:p>
          <a:p>
            <a:pPr algn="just">
              <a:spcBef>
                <a:spcPts val="1200"/>
              </a:spcBef>
            </a:pPr>
            <a:r>
              <a:rPr lang="el-GR" sz="1600" dirty="0">
                <a:solidFill>
                  <a:schemeClr val="tx2"/>
                </a:solidFill>
              </a:rPr>
              <a:t>Τα μέλη του Δικτύου έχουν την υποχρέωση </a:t>
            </a:r>
            <a:r>
              <a:rPr lang="el-GR" sz="1600" b="1" i="1" dirty="0">
                <a:solidFill>
                  <a:schemeClr val="tx2"/>
                </a:solidFill>
              </a:rPr>
              <a:t>να υποστηρίζουν τη λειτουργία και την επίτευξη των στόχων του Δικτύου με κάθε πρόσφορο μέσο και να συμμετέχουν, ενεργά, σε όλες τις δραστηριότητες αυτού. </a:t>
            </a:r>
            <a:endParaRPr lang="el-GR" sz="1600" b="1" i="1" dirty="0" smtClean="0">
              <a:solidFill>
                <a:schemeClr val="tx2"/>
              </a:solidFill>
            </a:endParaRPr>
          </a:p>
          <a:p>
            <a:pPr algn="just"/>
            <a:endParaRPr lang="el-GR" dirty="0">
              <a:solidFill>
                <a:schemeClr val="tx2"/>
              </a:solidFill>
            </a:endParaRPr>
          </a:p>
          <a:p>
            <a:pPr algn="just"/>
            <a:r>
              <a:rPr lang="el-GR" sz="1600" dirty="0">
                <a:solidFill>
                  <a:schemeClr val="tx2"/>
                </a:solidFill>
              </a:rPr>
              <a:t>Τα μέλη του Δικτύου μπορούν να: </a:t>
            </a:r>
          </a:p>
          <a:p>
            <a:pPr marL="895350" lvl="0" indent="-539750" algn="just">
              <a:buClr>
                <a:schemeClr val="accent2"/>
              </a:buClr>
              <a:buFont typeface="Wingdings" panose="05000000000000000000" pitchFamily="2" charset="2"/>
              <a:buChar char="Ø"/>
            </a:pPr>
            <a:r>
              <a:rPr lang="el-GR" sz="1600" dirty="0">
                <a:solidFill>
                  <a:schemeClr val="tx2"/>
                </a:solidFill>
              </a:rPr>
              <a:t>διατυπώνουν προτάσεις κατά την κατάρτιση του Σχεδίου Δράσης του Δικτύου, επί των εγγράφων εργασίας που εισηγούνται οι θεματικές ομάδες εργασίας του Δικτύου, καθώς και επί θεμάτων και αντικειμένων που θεωρούν ότι είναι σκόπιμο να απασχολήσουν την Ολομέλεια του </a:t>
            </a:r>
            <a:r>
              <a:rPr lang="el-GR" sz="1600" dirty="0" smtClean="0">
                <a:solidFill>
                  <a:schemeClr val="tx2"/>
                </a:solidFill>
              </a:rPr>
              <a:t>Δικτύου</a:t>
            </a:r>
            <a:endParaRPr lang="el-GR" sz="1600" dirty="0">
              <a:solidFill>
                <a:schemeClr val="tx2"/>
              </a:solidFill>
            </a:endParaRPr>
          </a:p>
          <a:p>
            <a:pPr marL="895350" lvl="0" indent="-539750" algn="just">
              <a:buClr>
                <a:schemeClr val="accent2"/>
              </a:buClr>
              <a:buFont typeface="Wingdings" panose="05000000000000000000" pitchFamily="2" charset="2"/>
              <a:buChar char="Ø"/>
            </a:pPr>
            <a:r>
              <a:rPr lang="el-GR" sz="1600" dirty="0">
                <a:solidFill>
                  <a:schemeClr val="tx2"/>
                </a:solidFill>
              </a:rPr>
              <a:t>συμμετέχουν σε δραστηριότητες που πραγματοποιούνται στο πλαίσιο της λειτουργίας του Ε.ΠΕ.ΔΙ. </a:t>
            </a:r>
          </a:p>
          <a:p>
            <a:pPr marL="895350" lvl="0" indent="-539750" algn="just">
              <a:buClr>
                <a:schemeClr val="accent2"/>
              </a:buClr>
              <a:buFont typeface="Wingdings" panose="05000000000000000000" pitchFamily="2" charset="2"/>
              <a:buChar char="Ø"/>
            </a:pPr>
            <a:r>
              <a:rPr lang="el-GR" sz="1600" dirty="0">
                <a:solidFill>
                  <a:schemeClr val="tx2"/>
                </a:solidFill>
              </a:rPr>
              <a:t>εισηγούνται θέματα στην Ημερήσια Διάταξη της ολομέλειας, τα θεματικά εργαστήρια και τις θεματικές ομάδες </a:t>
            </a:r>
            <a:r>
              <a:rPr lang="el-GR" sz="1600" dirty="0" smtClean="0">
                <a:solidFill>
                  <a:schemeClr val="tx2"/>
                </a:solidFill>
              </a:rPr>
              <a:t>εργασίας</a:t>
            </a:r>
            <a:endParaRPr lang="el-GR" sz="1600" dirty="0">
              <a:solidFill>
                <a:schemeClr val="tx2"/>
              </a:solidFill>
            </a:endParaRPr>
          </a:p>
        </p:txBody>
      </p:sp>
      <p:sp>
        <p:nvSpPr>
          <p:cNvPr id="7" name="TextBox 6"/>
          <p:cNvSpPr txBox="1"/>
          <p:nvPr/>
        </p:nvSpPr>
        <p:spPr>
          <a:xfrm>
            <a:off x="179512" y="1580599"/>
            <a:ext cx="8634642" cy="1200329"/>
          </a:xfrm>
          <a:prstGeom prst="rect">
            <a:avLst/>
          </a:prstGeom>
          <a:noFill/>
        </p:spPr>
        <p:txBody>
          <a:bodyPr wrap="square" rtlCol="0">
            <a:spAutoFit/>
          </a:bodyPr>
          <a:lstStyle/>
          <a:p>
            <a:pPr algn="just"/>
            <a:r>
              <a:rPr lang="el-GR" dirty="0" smtClean="0">
                <a:solidFill>
                  <a:schemeClr val="tx2"/>
                </a:solidFill>
              </a:rPr>
              <a:t>Το Ε.ΠΕ.ΔΙ συνδέει </a:t>
            </a:r>
            <a:r>
              <a:rPr lang="el-GR" dirty="0">
                <a:solidFill>
                  <a:schemeClr val="tx2"/>
                </a:solidFill>
              </a:rPr>
              <a:t>τις εθνικές και περιφερειακές αρχές, που έχουν αρμοδιότητα σε περιβαλλοντικούς τομείς και τομείς οικονομικής ανάπτυξης αλλά και άλλους φορείς στη βάση της τεχνογνωσίας και της παροχής σχετικών </a:t>
            </a:r>
            <a:r>
              <a:rPr lang="el-GR" dirty="0" smtClean="0">
                <a:solidFill>
                  <a:schemeClr val="tx2"/>
                </a:solidFill>
              </a:rPr>
              <a:t>υπηρεσιών.</a:t>
            </a:r>
          </a:p>
          <a:p>
            <a:pPr algn="just"/>
            <a:r>
              <a:rPr lang="el-GR" dirty="0" smtClean="0">
                <a:solidFill>
                  <a:schemeClr val="accent5"/>
                </a:solidFill>
              </a:rPr>
              <a:t>Συγκεκριμένα:</a:t>
            </a:r>
            <a:endParaRPr lang="el-GR" dirty="0">
              <a:solidFill>
                <a:schemeClr val="accent5"/>
              </a:solidFill>
            </a:endParaRPr>
          </a:p>
        </p:txBody>
      </p:sp>
      <p:pic>
        <p:nvPicPr>
          <p:cNvPr id="9" name="Εικόνα 18" descr="Περιγραφή: D:\MY DOCUMENTS\Οι εικόνες μου\ΥΠΗΡΕΣΙΑΚΑ\ΥΠΕΚΑ 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16632"/>
            <a:ext cx="720080" cy="3600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8" descr="http://www.openitcdn2.com/emea.gr/uploads/2013/11/elliniki-proedria-logo-454280-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44408" y="116632"/>
            <a:ext cx="792088" cy="48851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17333" y="6413151"/>
            <a:ext cx="503139" cy="328217"/>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 descr="EU_ETPA"/>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1520" y="6381328"/>
            <a:ext cx="385242" cy="407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64236" y="6410819"/>
            <a:ext cx="792286" cy="348832"/>
          </a:xfrm>
          <a:prstGeom prst="rect">
            <a:avLst/>
          </a:prstGeom>
          <a:noFill/>
          <a:extLst>
            <a:ext uri="{909E8E84-426E-40DD-AFC4-6F175D3DCCD1}">
              <a14:hiddenFill xmlns:a14="http://schemas.microsoft.com/office/drawing/2010/main">
                <a:solidFill>
                  <a:srgbClr val="FFFFFF"/>
                </a:solidFill>
              </a14:hiddenFill>
            </a:ext>
          </a:extLst>
        </p:spPr>
      </p:pic>
      <p:pic>
        <p:nvPicPr>
          <p:cNvPr id="16" name="Εικόνα 1" descr="Περιγραφή: C:\Users\stzima.EYSPED\Pictures\eysped.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38477" y="116633"/>
            <a:ext cx="1107294" cy="48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05370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anim calcmode="lin" valueType="num">
                                      <p:cBhvr additive="base">
                                        <p:cTn id="7" dur="75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8" dur="750" fill="hold"/>
                                        <p:tgtEl>
                                          <p:spTgt spid="6">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anim calcmode="lin" valueType="num">
                                      <p:cBhvr additive="base">
                                        <p:cTn id="11" dur="75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12" dur="750" fill="hold"/>
                                        <p:tgtEl>
                                          <p:spTgt spid="6">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anim calcmode="lin" valueType="num">
                                      <p:cBhvr additive="base">
                                        <p:cTn id="15" dur="75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16" dur="750" fill="hold"/>
                                        <p:tgtEl>
                                          <p:spTgt spid="6">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anim calcmode="lin" valueType="num">
                                      <p:cBhvr additive="base">
                                        <p:cTn id="19" dur="75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20" dur="75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95883" y="1313384"/>
            <a:ext cx="8928992" cy="5544616"/>
          </a:xfrm>
          <a:noFill/>
        </p:spPr>
        <p:txBody>
          <a:bodyPr>
            <a:normAutofit/>
          </a:bodyPr>
          <a:lstStyle/>
          <a:p>
            <a:pPr marL="0" indent="0">
              <a:buClr>
                <a:schemeClr val="accent5"/>
              </a:buClr>
              <a:buNone/>
            </a:pPr>
            <a:r>
              <a:rPr lang="el-GR" sz="2000" b="0" dirty="0" smtClean="0"/>
              <a:t>Περιλαμβάνει </a:t>
            </a:r>
            <a:r>
              <a:rPr lang="el-GR" sz="2000" b="0" dirty="0"/>
              <a:t>τρία βασικά όργανα</a:t>
            </a:r>
            <a:r>
              <a:rPr lang="el-GR" sz="2000" b="0" dirty="0" smtClean="0"/>
              <a:t>:</a:t>
            </a:r>
          </a:p>
          <a:p>
            <a:pPr marL="0" indent="0">
              <a:buClr>
                <a:schemeClr val="accent5"/>
              </a:buClr>
              <a:buNone/>
            </a:pPr>
            <a:endParaRPr lang="el-GR" sz="2000" b="0" dirty="0" smtClean="0"/>
          </a:p>
          <a:p>
            <a:pPr marL="452438" lvl="1" indent="-182563" algn="just">
              <a:spcBef>
                <a:spcPts val="600"/>
              </a:spcBef>
              <a:buFont typeface="Courier New" panose="02070309020205020404" pitchFamily="49" charset="0"/>
              <a:buChar char="o"/>
            </a:pPr>
            <a:r>
              <a:rPr lang="el-GR" sz="1800" b="0" dirty="0" smtClean="0">
                <a:solidFill>
                  <a:srgbClr val="000000"/>
                </a:solidFill>
              </a:rPr>
              <a:t>Την </a:t>
            </a:r>
            <a:r>
              <a:rPr lang="el-GR" sz="1800" b="1" dirty="0" smtClean="0">
                <a:solidFill>
                  <a:schemeClr val="accent2"/>
                </a:solidFill>
              </a:rPr>
              <a:t>Ολομέλεια </a:t>
            </a:r>
            <a:r>
              <a:rPr lang="el-GR" sz="1800" b="0" dirty="0" smtClean="0">
                <a:solidFill>
                  <a:srgbClr val="000000"/>
                </a:solidFill>
              </a:rPr>
              <a:t> </a:t>
            </a:r>
            <a:r>
              <a:rPr lang="el-GR" sz="1800" i="1" u="sng" dirty="0">
                <a:solidFill>
                  <a:srgbClr val="000000"/>
                </a:solidFill>
                <a:effectLst>
                  <a:outerShdw blurRad="38100" dist="38100" dir="2700000" algn="tl">
                    <a:srgbClr val="000000">
                      <a:alpha val="43137"/>
                    </a:srgbClr>
                  </a:outerShdw>
                </a:effectLst>
              </a:rPr>
              <a:t>(μέλη του ΕΠΕΔΙ)</a:t>
            </a:r>
          </a:p>
          <a:p>
            <a:pPr marL="452438" lvl="1" indent="-182563" algn="just">
              <a:lnSpc>
                <a:spcPct val="110000"/>
              </a:lnSpc>
              <a:spcBef>
                <a:spcPts val="600"/>
              </a:spcBef>
              <a:buFont typeface="Courier New" panose="02070309020205020404" pitchFamily="49" charset="0"/>
              <a:buChar char="o"/>
            </a:pPr>
            <a:r>
              <a:rPr lang="el-GR" sz="1800" b="0" dirty="0" smtClean="0">
                <a:solidFill>
                  <a:srgbClr val="000000"/>
                </a:solidFill>
              </a:rPr>
              <a:t>Τις </a:t>
            </a:r>
            <a:r>
              <a:rPr lang="el-GR" sz="1800" b="1" dirty="0">
                <a:solidFill>
                  <a:schemeClr val="accent2"/>
                </a:solidFill>
              </a:rPr>
              <a:t>Ομάδες Εργασίας </a:t>
            </a:r>
            <a:r>
              <a:rPr lang="el-GR" sz="1800" b="1" dirty="0" smtClean="0">
                <a:solidFill>
                  <a:schemeClr val="accent2"/>
                </a:solidFill>
              </a:rPr>
              <a:t> </a:t>
            </a:r>
            <a:r>
              <a:rPr lang="el-GR" sz="1800" i="1" u="sng" dirty="0" smtClean="0">
                <a:solidFill>
                  <a:srgbClr val="000000"/>
                </a:solidFill>
                <a:effectLst>
                  <a:outerShdw blurRad="38100" dist="38100" dir="2700000" algn="tl">
                    <a:srgbClr val="000000">
                      <a:alpha val="43137"/>
                    </a:srgbClr>
                  </a:outerShdw>
                </a:effectLst>
              </a:rPr>
              <a:t>(</a:t>
            </a:r>
            <a:r>
              <a:rPr lang="el-GR" sz="1800" i="1" u="sng" dirty="0">
                <a:solidFill>
                  <a:srgbClr val="000000"/>
                </a:solidFill>
                <a:effectLst>
                  <a:outerShdw blurRad="38100" dist="38100" dir="2700000" algn="tl">
                    <a:srgbClr val="000000">
                      <a:alpha val="43137"/>
                    </a:srgbClr>
                  </a:outerShdw>
                </a:effectLst>
              </a:rPr>
              <a:t>μέλη του ΕΠΕΔΙ και άλλοι φορείς)</a:t>
            </a:r>
          </a:p>
          <a:p>
            <a:pPr marL="452438" lvl="1" indent="-182563" algn="just">
              <a:spcBef>
                <a:spcPts val="600"/>
              </a:spcBef>
              <a:buFont typeface="Courier New" panose="02070309020205020404" pitchFamily="49" charset="0"/>
              <a:buChar char="o"/>
            </a:pPr>
            <a:r>
              <a:rPr lang="el-GR" sz="1800" b="0" dirty="0" smtClean="0">
                <a:solidFill>
                  <a:srgbClr val="000000"/>
                </a:solidFill>
              </a:rPr>
              <a:t>Την </a:t>
            </a:r>
            <a:r>
              <a:rPr lang="el-GR" sz="1800" b="1" dirty="0" smtClean="0">
                <a:solidFill>
                  <a:schemeClr val="accent2"/>
                </a:solidFill>
              </a:rPr>
              <a:t>Τεχνική Γραμματεία </a:t>
            </a:r>
            <a:r>
              <a:rPr lang="el-GR" sz="1800" i="1" u="sng" dirty="0" smtClean="0">
                <a:solidFill>
                  <a:srgbClr val="000000"/>
                </a:solidFill>
                <a:effectLst>
                  <a:outerShdw blurRad="38100" dist="38100" dir="2700000" algn="tl">
                    <a:srgbClr val="000000">
                      <a:alpha val="43137"/>
                    </a:srgbClr>
                  </a:outerShdw>
                </a:effectLst>
              </a:rPr>
              <a:t>(Μονάδα </a:t>
            </a:r>
            <a:r>
              <a:rPr lang="el-GR" sz="1800" i="1" u="sng" dirty="0">
                <a:solidFill>
                  <a:srgbClr val="000000"/>
                </a:solidFill>
                <a:effectLst>
                  <a:outerShdw blurRad="38100" dist="38100" dir="2700000" algn="tl">
                    <a:srgbClr val="000000">
                      <a:alpha val="43137"/>
                    </a:srgbClr>
                  </a:outerShdw>
                </a:effectLst>
              </a:rPr>
              <a:t>Α’ της </a:t>
            </a:r>
            <a:r>
              <a:rPr lang="el-GR" sz="1800" i="1" u="sng" dirty="0" smtClean="0">
                <a:solidFill>
                  <a:srgbClr val="000000"/>
                </a:solidFill>
                <a:effectLst>
                  <a:outerShdw blurRad="38100" dist="38100" dir="2700000" algn="tl">
                    <a:srgbClr val="000000">
                      <a:alpha val="43137"/>
                    </a:srgbClr>
                  </a:outerShdw>
                </a:effectLst>
              </a:rPr>
              <a:t>Ε.Υ.Σ.ΠΕ.Δ.)</a:t>
            </a:r>
          </a:p>
          <a:p>
            <a:pPr marL="808038" lvl="2" indent="-182563" algn="just">
              <a:spcBef>
                <a:spcPts val="600"/>
              </a:spcBef>
            </a:pPr>
            <a:r>
              <a:rPr lang="el-GR" sz="1600" i="1" dirty="0" smtClean="0">
                <a:solidFill>
                  <a:schemeClr val="accent3"/>
                </a:solidFill>
              </a:rPr>
              <a:t>Χρέη </a:t>
            </a:r>
            <a:r>
              <a:rPr lang="el-GR" sz="1600" i="1" dirty="0">
                <a:solidFill>
                  <a:schemeClr val="accent3"/>
                </a:solidFill>
              </a:rPr>
              <a:t>Διοικητικής Υποστήριξης του Ε.ΠΕ.ΔΙ. ασκεί η </a:t>
            </a:r>
            <a:r>
              <a:rPr lang="el-GR" sz="1600" i="1" u="sng" dirty="0">
                <a:solidFill>
                  <a:schemeClr val="accent3"/>
                </a:solidFill>
                <a:effectLst>
                  <a:outerShdw blurRad="38100" dist="38100" dir="2700000" algn="tl">
                    <a:srgbClr val="000000">
                      <a:alpha val="43137"/>
                    </a:srgbClr>
                  </a:outerShdw>
                </a:effectLst>
              </a:rPr>
              <a:t>Μονάδα Γ’ της Ε.Υ.Σ.ΠΕ.Δ</a:t>
            </a:r>
            <a:r>
              <a:rPr lang="el-GR" sz="1600" i="1" u="sng" dirty="0" smtClean="0">
                <a:solidFill>
                  <a:schemeClr val="accent3"/>
                </a:solidFill>
                <a:effectLst>
                  <a:outerShdw blurRad="38100" dist="38100" dir="2700000" algn="tl">
                    <a:srgbClr val="000000">
                      <a:alpha val="43137"/>
                    </a:srgbClr>
                  </a:outerShdw>
                </a:effectLst>
              </a:rPr>
              <a:t>.</a:t>
            </a:r>
          </a:p>
          <a:p>
            <a:pPr marL="1165225" lvl="3" indent="-184150" algn="just">
              <a:lnSpc>
                <a:spcPct val="120000"/>
              </a:lnSpc>
              <a:spcBef>
                <a:spcPts val="0"/>
              </a:spcBef>
              <a:buSzPct val="100000"/>
              <a:buFont typeface="Arial" panose="020B0604020202020204" pitchFamily="34" charset="0"/>
              <a:buChar char="•"/>
            </a:pPr>
            <a:r>
              <a:rPr lang="el-GR" sz="1500" dirty="0" smtClean="0">
                <a:solidFill>
                  <a:schemeClr val="tx2"/>
                </a:solidFill>
              </a:rPr>
              <a:t>Μεριμνά </a:t>
            </a:r>
            <a:r>
              <a:rPr lang="el-GR" sz="1500" dirty="0">
                <a:solidFill>
                  <a:schemeClr val="tx2"/>
                </a:solidFill>
              </a:rPr>
              <a:t>για τη συνεχή ενημέρωση των μελών του Δικτύου και την ενεργή συμμετοχή τους στις προβλεπόμενες δραστηριότητες,</a:t>
            </a:r>
          </a:p>
          <a:p>
            <a:pPr marL="1165225" lvl="3" indent="-184150" algn="just">
              <a:lnSpc>
                <a:spcPct val="120000"/>
              </a:lnSpc>
              <a:spcBef>
                <a:spcPts val="0"/>
              </a:spcBef>
              <a:buSzPct val="100000"/>
              <a:buFont typeface="Arial" panose="020B0604020202020204" pitchFamily="34" charset="0"/>
              <a:buChar char="•"/>
            </a:pPr>
            <a:r>
              <a:rPr lang="el-GR" sz="1500" dirty="0" smtClean="0">
                <a:solidFill>
                  <a:schemeClr val="tx2"/>
                </a:solidFill>
              </a:rPr>
              <a:t>Αναλαμβάνει </a:t>
            </a:r>
            <a:r>
              <a:rPr lang="el-GR" sz="1500" dirty="0">
                <a:solidFill>
                  <a:schemeClr val="tx2"/>
                </a:solidFill>
              </a:rPr>
              <a:t>τη διοργάνωση των Θεματικών Εργαστηρίων και Ομάδων Εργασίας, καθώς και των σχετικών ημερίδων, συνεδρίων κ.λπ., </a:t>
            </a:r>
          </a:p>
          <a:p>
            <a:pPr marL="1165225" lvl="3" indent="-184150" algn="just">
              <a:lnSpc>
                <a:spcPct val="120000"/>
              </a:lnSpc>
              <a:spcBef>
                <a:spcPts val="0"/>
              </a:spcBef>
              <a:buSzPct val="100000"/>
              <a:buFont typeface="Arial" panose="020B0604020202020204" pitchFamily="34" charset="0"/>
              <a:buChar char="•"/>
            </a:pPr>
            <a:r>
              <a:rPr lang="el-GR" sz="1500" dirty="0" smtClean="0">
                <a:solidFill>
                  <a:schemeClr val="tx2"/>
                </a:solidFill>
              </a:rPr>
              <a:t>Φροντίζει </a:t>
            </a:r>
            <a:r>
              <a:rPr lang="el-GR" sz="1500" dirty="0">
                <a:solidFill>
                  <a:schemeClr val="tx2"/>
                </a:solidFill>
              </a:rPr>
              <a:t>για τη διανομή των αποφάσεων και του σχετικού υποστηρικτικού υλικού στα μέλη του Δικτύου</a:t>
            </a:r>
          </a:p>
          <a:p>
            <a:pPr marL="1165225" lvl="3" indent="-184150" algn="just">
              <a:lnSpc>
                <a:spcPct val="120000"/>
              </a:lnSpc>
              <a:spcBef>
                <a:spcPts val="0"/>
              </a:spcBef>
              <a:buSzPct val="100000"/>
              <a:buFont typeface="Arial" panose="020B0604020202020204" pitchFamily="34" charset="0"/>
              <a:buChar char="•"/>
            </a:pPr>
            <a:r>
              <a:rPr lang="el-GR" sz="1500" dirty="0" smtClean="0">
                <a:solidFill>
                  <a:schemeClr val="tx2"/>
                </a:solidFill>
              </a:rPr>
              <a:t>Τηρεί </a:t>
            </a:r>
            <a:r>
              <a:rPr lang="el-GR" sz="1500" dirty="0">
                <a:solidFill>
                  <a:schemeClr val="tx2"/>
                </a:solidFill>
              </a:rPr>
              <a:t>τα πρακτικά της ολομέλειας και των συναντήσεων των ομάδων εργασίας. </a:t>
            </a:r>
          </a:p>
          <a:p>
            <a:pPr marL="1165225" lvl="3" indent="-184150" algn="just">
              <a:lnSpc>
                <a:spcPct val="120000"/>
              </a:lnSpc>
              <a:spcBef>
                <a:spcPts val="0"/>
              </a:spcBef>
              <a:buSzPct val="100000"/>
              <a:buFont typeface="Arial" panose="020B0604020202020204" pitchFamily="34" charset="0"/>
              <a:buChar char="•"/>
            </a:pPr>
            <a:r>
              <a:rPr lang="el-GR" sz="1500" dirty="0" smtClean="0">
                <a:solidFill>
                  <a:schemeClr val="tx2"/>
                </a:solidFill>
              </a:rPr>
              <a:t>Παρέχει </a:t>
            </a:r>
            <a:r>
              <a:rPr lang="el-GR" sz="1500" dirty="0">
                <a:solidFill>
                  <a:schemeClr val="tx2"/>
                </a:solidFill>
              </a:rPr>
              <a:t>Τεχνική Υποστήριξη στο </a:t>
            </a:r>
            <a:r>
              <a:rPr lang="el-GR" sz="1500" dirty="0" smtClean="0">
                <a:solidFill>
                  <a:schemeClr val="tx2"/>
                </a:solidFill>
              </a:rPr>
              <a:t>Δικτύου </a:t>
            </a:r>
            <a:endParaRPr lang="el-GR" sz="1800" b="0" dirty="0"/>
          </a:p>
        </p:txBody>
      </p:sp>
      <p:sp>
        <p:nvSpPr>
          <p:cNvPr id="6" name="Τίτλος 1"/>
          <p:cNvSpPr txBox="1">
            <a:spLocks/>
          </p:cNvSpPr>
          <p:nvPr/>
        </p:nvSpPr>
        <p:spPr>
          <a:xfrm>
            <a:off x="467544" y="332656"/>
            <a:ext cx="6984776" cy="903630"/>
          </a:xfrm>
          <a:prstGeom prst="rect">
            <a:avLst/>
          </a:prstGeom>
        </p:spPr>
        <p:txBody>
          <a:bodyPr vert="horz" anchor="b" anchorCtr="0">
            <a:noAutofit/>
          </a:bodyPr>
          <a:lstStyle>
            <a:lvl1pPr algn="l" rtl="0" eaLnBrk="1" latinLnBrk="0" hangingPunct="1">
              <a:spcBef>
                <a:spcPct val="0"/>
              </a:spcBef>
              <a:buNone/>
              <a:defRPr kumimoji="0" sz="3200" kern="1200">
                <a:solidFill>
                  <a:schemeClr val="tx2"/>
                </a:solidFill>
                <a:latin typeface="+mj-lt"/>
                <a:ea typeface="+mj-ea"/>
                <a:cs typeface="+mj-cs"/>
              </a:defRPr>
            </a:lvl1pPr>
          </a:lstStyle>
          <a:p>
            <a:r>
              <a:rPr lang="el-GR" sz="2500" dirty="0" smtClean="0">
                <a:solidFill>
                  <a:schemeClr val="accent5"/>
                </a:solidFill>
                <a:latin typeface="+mn-lt"/>
              </a:rPr>
              <a:t>Άρθρο 5</a:t>
            </a:r>
            <a:r>
              <a:rPr lang="el-GR" sz="2500" dirty="0">
                <a:solidFill>
                  <a:schemeClr val="accent2"/>
                </a:solidFill>
                <a:latin typeface="+mn-lt"/>
              </a:rPr>
              <a:t/>
            </a:r>
            <a:br>
              <a:rPr lang="el-GR" sz="2500" dirty="0">
                <a:solidFill>
                  <a:schemeClr val="accent2"/>
                </a:solidFill>
                <a:latin typeface="+mn-lt"/>
              </a:rPr>
            </a:br>
            <a:r>
              <a:rPr lang="el-GR" sz="2300" dirty="0">
                <a:solidFill>
                  <a:schemeClr val="accent2"/>
                </a:solidFill>
                <a:latin typeface="+mn-lt"/>
              </a:rPr>
              <a:t>Ό</a:t>
            </a:r>
            <a:r>
              <a:rPr lang="el-GR" sz="2300" dirty="0" smtClean="0">
                <a:solidFill>
                  <a:schemeClr val="accent2"/>
                </a:solidFill>
                <a:latin typeface="+mn-lt"/>
              </a:rPr>
              <a:t>ργανα του </a:t>
            </a:r>
            <a:r>
              <a:rPr lang="el-GR" sz="2300" dirty="0">
                <a:solidFill>
                  <a:schemeClr val="accent2"/>
                </a:solidFill>
                <a:latin typeface="+mn-lt"/>
              </a:rPr>
              <a:t>Ε.ΠΕ.ΔΙ</a:t>
            </a:r>
            <a:r>
              <a:rPr lang="el-GR" sz="2500" dirty="0" smtClean="0">
                <a:solidFill>
                  <a:schemeClr val="accent2"/>
                </a:solidFill>
                <a:latin typeface="+mn-lt"/>
              </a:rPr>
              <a:t>.</a:t>
            </a:r>
            <a:endParaRPr lang="el-GR" sz="2500" dirty="0">
              <a:solidFill>
                <a:schemeClr val="accent2"/>
              </a:solidFill>
              <a:latin typeface="+mn-lt"/>
            </a:endParaRPr>
          </a:p>
        </p:txBody>
      </p:sp>
      <p:pic>
        <p:nvPicPr>
          <p:cNvPr id="7" name="Εικόνα 18" descr="Περιγραφή: D:\MY DOCUMENTS\Οι εικόνες μου\ΥΠΗΡΕΣΙΑΚΑ\ΥΠΕΚΑ 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16632"/>
            <a:ext cx="529258" cy="26462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8" descr="http://www.openitcdn2.com/emea.gr/uploads/2013/11/elliniki-proedria-logo-454280-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15286" y="116632"/>
            <a:ext cx="721210" cy="44479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17333" y="6413151"/>
            <a:ext cx="503139" cy="32821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EU_ETPA"/>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1520" y="6381328"/>
            <a:ext cx="385242" cy="407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64236" y="6410819"/>
            <a:ext cx="792286" cy="348832"/>
          </a:xfrm>
          <a:prstGeom prst="rect">
            <a:avLst/>
          </a:prstGeom>
          <a:noFill/>
          <a:extLst>
            <a:ext uri="{909E8E84-426E-40DD-AFC4-6F175D3DCCD1}">
              <a14:hiddenFill xmlns:a14="http://schemas.microsoft.com/office/drawing/2010/main">
                <a:solidFill>
                  <a:srgbClr val="FFFFFF"/>
                </a:solidFill>
              </a14:hiddenFill>
            </a:ext>
          </a:extLst>
        </p:spPr>
      </p:pic>
      <p:pic>
        <p:nvPicPr>
          <p:cNvPr id="12" name="Εικόνα 1" descr="Περιγραφή: C:\Users\stzima.EYSPED\Pictures\eysped.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64235" y="116632"/>
            <a:ext cx="1008211" cy="444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49364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107504" y="1484784"/>
            <a:ext cx="8784976" cy="4968552"/>
          </a:xfrm>
          <a:noFill/>
        </p:spPr>
        <p:txBody>
          <a:bodyPr>
            <a:noAutofit/>
          </a:bodyPr>
          <a:lstStyle/>
          <a:p>
            <a:pPr marL="285750" indent="-285750" algn="just">
              <a:lnSpc>
                <a:spcPct val="120000"/>
              </a:lnSpc>
              <a:buClr>
                <a:srgbClr val="92D050"/>
              </a:buClr>
              <a:buSzPct val="100000"/>
              <a:buFont typeface="Wingdings" panose="05000000000000000000" pitchFamily="2" charset="2"/>
              <a:buChar char="ü"/>
            </a:pPr>
            <a:r>
              <a:rPr lang="el-GR" sz="1800" b="0" dirty="0" smtClean="0">
                <a:solidFill>
                  <a:srgbClr val="000000"/>
                </a:solidFill>
              </a:rPr>
              <a:t>Αποτελείται </a:t>
            </a:r>
            <a:r>
              <a:rPr lang="el-GR" sz="1800" b="0" dirty="0">
                <a:solidFill>
                  <a:srgbClr val="000000"/>
                </a:solidFill>
              </a:rPr>
              <a:t>από όλα τα μέλη του δικτύου και συνεδριάζει τουλάχιστον 1 φορά το </a:t>
            </a:r>
            <a:r>
              <a:rPr lang="el-GR" sz="1800" b="0" dirty="0" smtClean="0">
                <a:solidFill>
                  <a:srgbClr val="000000"/>
                </a:solidFill>
              </a:rPr>
              <a:t>χρόνο σε απαρτία </a:t>
            </a:r>
            <a:r>
              <a:rPr lang="el-GR" sz="1800" dirty="0">
                <a:ea typeface="Times New Roman"/>
                <a:cs typeface="Times New Roman"/>
              </a:rPr>
              <a:t>(50%+1 του συνόλου των ορισμένων μελών του </a:t>
            </a:r>
            <a:r>
              <a:rPr lang="el-GR" sz="1800" dirty="0" smtClean="0">
                <a:ea typeface="Times New Roman"/>
                <a:cs typeface="Times New Roman"/>
              </a:rPr>
              <a:t>Δικτύου) </a:t>
            </a:r>
          </a:p>
          <a:p>
            <a:pPr marL="285750" indent="-285750" algn="just">
              <a:lnSpc>
                <a:spcPct val="120000"/>
              </a:lnSpc>
              <a:buClr>
                <a:srgbClr val="92D050"/>
              </a:buClr>
              <a:buSzPct val="100000"/>
              <a:buFont typeface="Wingdings" panose="05000000000000000000" pitchFamily="2" charset="2"/>
              <a:buChar char="ü"/>
            </a:pPr>
            <a:endParaRPr lang="el-GR" sz="1800" dirty="0" smtClean="0">
              <a:ea typeface="Times New Roman"/>
              <a:cs typeface="Times New Roman"/>
            </a:endParaRPr>
          </a:p>
          <a:p>
            <a:pPr marL="285750" indent="-285750" algn="just">
              <a:lnSpc>
                <a:spcPct val="120000"/>
              </a:lnSpc>
              <a:buClr>
                <a:srgbClr val="92D050"/>
              </a:buClr>
              <a:buSzPct val="100000"/>
              <a:buFont typeface="Wingdings" panose="05000000000000000000" pitchFamily="2" charset="2"/>
              <a:buChar char="ü"/>
            </a:pPr>
            <a:r>
              <a:rPr lang="el-GR" sz="1800" b="0" dirty="0" smtClean="0">
                <a:solidFill>
                  <a:srgbClr val="000000"/>
                </a:solidFill>
                <a:cs typeface="Times New Roman"/>
              </a:rPr>
              <a:t>Δύναται να συνεδριάσει και εκτάκτως </a:t>
            </a:r>
            <a:r>
              <a:rPr lang="el-GR" sz="1800" dirty="0">
                <a:solidFill>
                  <a:srgbClr val="000000"/>
                </a:solidFill>
                <a:cs typeface="Times New Roman"/>
              </a:rPr>
              <a:t>εφόσον </a:t>
            </a:r>
            <a:r>
              <a:rPr lang="el-GR" sz="1800" i="1" dirty="0">
                <a:solidFill>
                  <a:schemeClr val="accent5"/>
                </a:solidFill>
                <a:effectLst>
                  <a:outerShdw blurRad="38100" dist="38100" dir="2700000" algn="tl">
                    <a:srgbClr val="000000">
                      <a:alpha val="43137"/>
                    </a:srgbClr>
                  </a:outerShdw>
                </a:effectLst>
                <a:cs typeface="Times New Roman"/>
              </a:rPr>
              <a:t>κριθεί αναγκαίο και σκόπιμο από την </a:t>
            </a:r>
            <a:r>
              <a:rPr lang="el-GR" sz="1800" i="1" dirty="0" smtClean="0">
                <a:solidFill>
                  <a:schemeClr val="accent5"/>
                </a:solidFill>
                <a:effectLst>
                  <a:outerShdw blurRad="38100" dist="38100" dir="2700000" algn="tl">
                    <a:srgbClr val="000000">
                      <a:alpha val="43137"/>
                    </a:srgbClr>
                  </a:outerShdw>
                </a:effectLst>
                <a:cs typeface="Times New Roman"/>
              </a:rPr>
              <a:t>Ε.Υ.Σ.ΠΕ.Δ ή </a:t>
            </a:r>
            <a:r>
              <a:rPr lang="el-GR" sz="1800" i="1" dirty="0" smtClean="0">
                <a:solidFill>
                  <a:schemeClr val="accent5"/>
                </a:solidFill>
                <a:effectLst>
                  <a:outerShdw blurRad="38100" dist="38100" dir="2700000" algn="tl">
                    <a:srgbClr val="000000">
                      <a:alpha val="43137"/>
                    </a:srgbClr>
                  </a:outerShdw>
                </a:effectLst>
                <a:ea typeface="Times New Roman"/>
                <a:cs typeface="Times New Roman"/>
              </a:rPr>
              <a:t>συμφωνήσει </a:t>
            </a:r>
            <a:r>
              <a:rPr lang="el-GR" sz="1800" i="1" dirty="0">
                <a:solidFill>
                  <a:schemeClr val="accent5"/>
                </a:solidFill>
                <a:effectLst>
                  <a:outerShdw blurRad="38100" dist="38100" dir="2700000" algn="tl">
                    <a:srgbClr val="000000">
                      <a:alpha val="43137"/>
                    </a:srgbClr>
                  </a:outerShdw>
                </a:effectLst>
                <a:ea typeface="Times New Roman"/>
                <a:cs typeface="Times New Roman"/>
              </a:rPr>
              <a:t>προς τούτο, εγγράφως, τουλάχιστον, το 30% του συνόλου των ορισμένων μελών του </a:t>
            </a:r>
            <a:r>
              <a:rPr lang="el-GR" sz="1800" i="1" dirty="0" smtClean="0">
                <a:solidFill>
                  <a:schemeClr val="accent5"/>
                </a:solidFill>
                <a:effectLst>
                  <a:outerShdw blurRad="38100" dist="38100" dir="2700000" algn="tl">
                    <a:srgbClr val="000000">
                      <a:alpha val="43137"/>
                    </a:srgbClr>
                  </a:outerShdw>
                </a:effectLst>
                <a:ea typeface="Times New Roman"/>
                <a:cs typeface="Times New Roman"/>
              </a:rPr>
              <a:t>Δικτύου</a:t>
            </a:r>
          </a:p>
          <a:p>
            <a:pPr marL="285750" indent="-285750" algn="just">
              <a:lnSpc>
                <a:spcPct val="120000"/>
              </a:lnSpc>
              <a:buClr>
                <a:srgbClr val="92D050"/>
              </a:buClr>
              <a:buSzPct val="100000"/>
              <a:buFont typeface="Wingdings" panose="05000000000000000000" pitchFamily="2" charset="2"/>
              <a:buChar char="ü"/>
            </a:pPr>
            <a:endParaRPr lang="el-GR" sz="1800" dirty="0" smtClean="0"/>
          </a:p>
          <a:p>
            <a:pPr marL="285750" indent="-285750" algn="just">
              <a:lnSpc>
                <a:spcPct val="120000"/>
              </a:lnSpc>
              <a:buClr>
                <a:srgbClr val="92D050"/>
              </a:buClr>
              <a:buSzPct val="100000"/>
              <a:buFont typeface="Wingdings" panose="05000000000000000000" pitchFamily="2" charset="2"/>
              <a:buChar char="ü"/>
            </a:pPr>
            <a:r>
              <a:rPr lang="el-GR" sz="1800" dirty="0" smtClean="0">
                <a:solidFill>
                  <a:srgbClr val="000000"/>
                </a:solidFill>
              </a:rPr>
              <a:t>Οι </a:t>
            </a:r>
            <a:r>
              <a:rPr lang="el-GR" sz="1800" dirty="0">
                <a:solidFill>
                  <a:srgbClr val="000000"/>
                </a:solidFill>
              </a:rPr>
              <a:t>συνεδριάσεις της Ολομέλειας του Δικτύου γίνονται στη βάση ημερήσιας διάταξης, την οποία εισηγείται η Τεχνική Γραμματεία, μετά από προτάσεις των μελών του Δικτύου, στο πλαίσιο της επίτευξης των στόχων </a:t>
            </a:r>
            <a:r>
              <a:rPr lang="el-GR" sz="1800" dirty="0" smtClean="0">
                <a:solidFill>
                  <a:srgbClr val="000000"/>
                </a:solidFill>
              </a:rPr>
              <a:t>αυτού</a:t>
            </a:r>
          </a:p>
          <a:p>
            <a:pPr marL="285750" indent="-285750" algn="just">
              <a:lnSpc>
                <a:spcPct val="120000"/>
              </a:lnSpc>
              <a:buClr>
                <a:srgbClr val="92D050"/>
              </a:buClr>
              <a:buSzPct val="100000"/>
              <a:buFont typeface="Wingdings" panose="05000000000000000000" pitchFamily="2" charset="2"/>
              <a:buChar char="ü"/>
            </a:pPr>
            <a:endParaRPr lang="el-GR" sz="1800" dirty="0" smtClean="0">
              <a:solidFill>
                <a:srgbClr val="000000"/>
              </a:solidFill>
            </a:endParaRPr>
          </a:p>
          <a:p>
            <a:pPr marL="285750" indent="-285750" algn="just">
              <a:lnSpc>
                <a:spcPct val="120000"/>
              </a:lnSpc>
              <a:buClr>
                <a:srgbClr val="92D050"/>
              </a:buClr>
              <a:buSzPct val="100000"/>
              <a:buFont typeface="Wingdings" panose="05000000000000000000" pitchFamily="2" charset="2"/>
              <a:buChar char="ü"/>
            </a:pPr>
            <a:r>
              <a:rPr lang="el-GR" sz="1800" dirty="0">
                <a:solidFill>
                  <a:srgbClr val="000000"/>
                </a:solidFill>
              </a:rPr>
              <a:t>Στην ολομέλεια μπορούν να συμμετέχουν, ως παρατηρητές, εκπρόσωποι «άλλων φορέων»</a:t>
            </a:r>
          </a:p>
          <a:p>
            <a:pPr marL="285750" indent="-285750" algn="just">
              <a:lnSpc>
                <a:spcPct val="120000"/>
              </a:lnSpc>
              <a:buClr>
                <a:srgbClr val="92D050"/>
              </a:buClr>
              <a:buSzPct val="100000"/>
              <a:buFont typeface="Wingdings" panose="05000000000000000000" pitchFamily="2" charset="2"/>
              <a:buChar char="ü"/>
            </a:pPr>
            <a:endParaRPr lang="el-GR" sz="1800" dirty="0">
              <a:solidFill>
                <a:srgbClr val="000000"/>
              </a:solidFill>
            </a:endParaRPr>
          </a:p>
          <a:p>
            <a:pPr marL="285750" indent="-285750" algn="just">
              <a:lnSpc>
                <a:spcPct val="120000"/>
              </a:lnSpc>
              <a:buClr>
                <a:srgbClr val="92D050"/>
              </a:buClr>
              <a:buSzPct val="100000"/>
              <a:buFont typeface="Wingdings" panose="05000000000000000000" pitchFamily="2" charset="2"/>
              <a:buChar char="ü"/>
            </a:pPr>
            <a:endParaRPr lang="el-GR" sz="1800" dirty="0">
              <a:solidFill>
                <a:srgbClr val="000000"/>
              </a:solidFill>
            </a:endParaRPr>
          </a:p>
        </p:txBody>
      </p:sp>
      <p:sp>
        <p:nvSpPr>
          <p:cNvPr id="9" name="Τίτλος 1"/>
          <p:cNvSpPr txBox="1">
            <a:spLocks/>
          </p:cNvSpPr>
          <p:nvPr/>
        </p:nvSpPr>
        <p:spPr>
          <a:xfrm>
            <a:off x="323528" y="332656"/>
            <a:ext cx="6984776" cy="903630"/>
          </a:xfrm>
          <a:prstGeom prst="rect">
            <a:avLst/>
          </a:prstGeom>
        </p:spPr>
        <p:txBody>
          <a:bodyPr vert="horz" anchor="b" anchorCtr="0">
            <a:noAutofit/>
          </a:bodyPr>
          <a:lstStyle>
            <a:lvl1pPr algn="l" rtl="0" eaLnBrk="1" latinLnBrk="0" hangingPunct="1">
              <a:spcBef>
                <a:spcPct val="0"/>
              </a:spcBef>
              <a:buNone/>
              <a:defRPr kumimoji="0" sz="3200" kern="1200">
                <a:solidFill>
                  <a:schemeClr val="tx2"/>
                </a:solidFill>
                <a:latin typeface="+mj-lt"/>
                <a:ea typeface="+mj-ea"/>
                <a:cs typeface="+mj-cs"/>
              </a:defRPr>
            </a:lvl1pPr>
          </a:lstStyle>
          <a:p>
            <a:r>
              <a:rPr lang="el-GR" sz="2500" dirty="0" smtClean="0">
                <a:solidFill>
                  <a:schemeClr val="accent5"/>
                </a:solidFill>
                <a:latin typeface="+mn-lt"/>
              </a:rPr>
              <a:t>Άρθρο 6</a:t>
            </a:r>
            <a:r>
              <a:rPr lang="el-GR" sz="2500" dirty="0">
                <a:solidFill>
                  <a:schemeClr val="accent2"/>
                </a:solidFill>
                <a:latin typeface="+mn-lt"/>
              </a:rPr>
              <a:t/>
            </a:r>
            <a:br>
              <a:rPr lang="el-GR" sz="2500" dirty="0">
                <a:solidFill>
                  <a:schemeClr val="accent2"/>
                </a:solidFill>
                <a:latin typeface="+mn-lt"/>
              </a:rPr>
            </a:br>
            <a:r>
              <a:rPr lang="el-GR" sz="2300" spc="300" dirty="0">
                <a:solidFill>
                  <a:srgbClr val="59B0B9"/>
                </a:solidFill>
                <a:latin typeface="Calibri"/>
              </a:rPr>
              <a:t>Η Ολομέλεια του </a:t>
            </a:r>
            <a:r>
              <a:rPr lang="el-GR" sz="2300" spc="300" dirty="0" smtClean="0">
                <a:solidFill>
                  <a:srgbClr val="59B0B9"/>
                </a:solidFill>
                <a:latin typeface="Calibri"/>
              </a:rPr>
              <a:t>δικτύου</a:t>
            </a:r>
            <a:endParaRPr lang="el-GR" sz="2300" spc="300" dirty="0">
              <a:solidFill>
                <a:schemeClr val="accent2"/>
              </a:solidFill>
              <a:latin typeface="+mn-lt"/>
            </a:endParaRPr>
          </a:p>
        </p:txBody>
      </p:sp>
      <p:pic>
        <p:nvPicPr>
          <p:cNvPr id="5" name="Εικόνα 18" descr="Περιγραφή: D:\MY DOCUMENTS\Οι εικόνες μου\ΥΠΗΡΕΣΙΑΚΑ\ΥΠΕΚΑ 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16632"/>
            <a:ext cx="720080" cy="36004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http://www.openitcdn2.com/emea.gr/uploads/2013/11/elliniki-proedria-logo-454280-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44408" y="116632"/>
            <a:ext cx="792088" cy="48851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17333" y="6413151"/>
            <a:ext cx="503139" cy="32821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EU_ETPA"/>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1520" y="6381328"/>
            <a:ext cx="385242" cy="407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64236" y="6410819"/>
            <a:ext cx="792286" cy="348832"/>
          </a:xfrm>
          <a:prstGeom prst="rect">
            <a:avLst/>
          </a:prstGeom>
          <a:noFill/>
          <a:extLst>
            <a:ext uri="{909E8E84-426E-40DD-AFC4-6F175D3DCCD1}">
              <a14:hiddenFill xmlns:a14="http://schemas.microsoft.com/office/drawing/2010/main">
                <a:solidFill>
                  <a:srgbClr val="FFFFFF"/>
                </a:solidFill>
              </a14:hiddenFill>
            </a:ext>
          </a:extLst>
        </p:spPr>
      </p:pic>
      <p:pic>
        <p:nvPicPr>
          <p:cNvPr id="12" name="Εικόνα 1" descr="Περιγραφή: C:\Users\stzima.EYSPED\Pictures\eysped.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38477" y="116632"/>
            <a:ext cx="1133970" cy="500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6773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1000"/>
                                        <p:tgtEl>
                                          <p:spTgt spid="3">
                                            <p:txEl>
                                              <p:pRg st="2" end="2"/>
                                            </p:txEl>
                                          </p:spTgt>
                                        </p:tgtEl>
                                      </p:cBhvr>
                                    </p:animEffect>
                                    <p:anim calcmode="lin" valueType="num">
                                      <p:cBhvr>
                                        <p:cTn id="10" dur="1000" fill="hold"/>
                                        <p:tgtEl>
                                          <p:spTgt spid="3">
                                            <p:txEl>
                                              <p:pRg st="2" end="2"/>
                                            </p:txEl>
                                          </p:spTgt>
                                        </p:tgtEl>
                                        <p:attrNameLst>
                                          <p:attrName>ppt_x</p:attrName>
                                        </p:attrNameLst>
                                      </p:cBhvr>
                                      <p:tavLst>
                                        <p:tav tm="0">
                                          <p:val>
                                            <p:fltVal val="0.5"/>
                                          </p:val>
                                        </p:tav>
                                        <p:tav tm="100000">
                                          <p:val>
                                            <p:strVal val="#ppt_x"/>
                                          </p:val>
                                        </p:tav>
                                      </p:tavLst>
                                    </p:anim>
                                    <p:anim calcmode="lin" valueType="num">
                                      <p:cBhvr>
                                        <p:cTn id="11" dur="1000" fill="hold"/>
                                        <p:tgtEl>
                                          <p:spTgt spid="3">
                                            <p:txEl>
                                              <p:pRg st="2" end="2"/>
                                            </p:txEl>
                                          </p:spTgt>
                                        </p:tgtEl>
                                        <p:attrNameLst>
                                          <p:attrName>ppt_y</p:attrName>
                                        </p:attrNameLst>
                                      </p:cBhvr>
                                      <p:tavLst>
                                        <p:tav tm="0">
                                          <p:val>
                                            <p:fltVal val="0.5"/>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3" presetClass="entr" presetSubtype="528" fill="hold"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 calcmode="lin" valueType="num">
                                      <p:cBhvr>
                                        <p:cTn id="1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7" dur="1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8" dur="1000"/>
                                        <p:tgtEl>
                                          <p:spTgt spid="3">
                                            <p:txEl>
                                              <p:pRg st="4" end="4"/>
                                            </p:txEl>
                                          </p:spTgt>
                                        </p:tgtEl>
                                      </p:cBhvr>
                                    </p:animEffect>
                                    <p:anim calcmode="lin" valueType="num">
                                      <p:cBhvr>
                                        <p:cTn id="19" dur="1000" fill="hold"/>
                                        <p:tgtEl>
                                          <p:spTgt spid="3">
                                            <p:txEl>
                                              <p:pRg st="4" end="4"/>
                                            </p:txEl>
                                          </p:spTgt>
                                        </p:tgtEl>
                                        <p:attrNameLst>
                                          <p:attrName>ppt_x</p:attrName>
                                        </p:attrNameLst>
                                      </p:cBhvr>
                                      <p:tavLst>
                                        <p:tav tm="0">
                                          <p:val>
                                            <p:fltVal val="0.5"/>
                                          </p:val>
                                        </p:tav>
                                        <p:tav tm="100000">
                                          <p:val>
                                            <p:strVal val="#ppt_x"/>
                                          </p:val>
                                        </p:tav>
                                      </p:tavLst>
                                    </p:anim>
                                    <p:anim calcmode="lin" valueType="num">
                                      <p:cBhvr>
                                        <p:cTn id="20" dur="1000" fill="hold"/>
                                        <p:tgtEl>
                                          <p:spTgt spid="3">
                                            <p:txEl>
                                              <p:pRg st="4" end="4"/>
                                            </p:txEl>
                                          </p:spTgt>
                                        </p:tgtEl>
                                        <p:attrNameLst>
                                          <p:attrName>ppt_y</p:attrName>
                                        </p:attrNameLst>
                                      </p:cBhvr>
                                      <p:tavLst>
                                        <p:tav tm="0">
                                          <p:val>
                                            <p:fltVal val="0.5"/>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528"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p:cTn id="2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27" dur="1000"/>
                                        <p:tgtEl>
                                          <p:spTgt spid="3">
                                            <p:txEl>
                                              <p:pRg st="6" end="6"/>
                                            </p:txEl>
                                          </p:spTgt>
                                        </p:tgtEl>
                                      </p:cBhvr>
                                    </p:animEffect>
                                    <p:anim calcmode="lin" valueType="num">
                                      <p:cBhvr>
                                        <p:cTn id="28" dur="1000" fill="hold"/>
                                        <p:tgtEl>
                                          <p:spTgt spid="3">
                                            <p:txEl>
                                              <p:pRg st="6" end="6"/>
                                            </p:txEl>
                                          </p:spTgt>
                                        </p:tgtEl>
                                        <p:attrNameLst>
                                          <p:attrName>ppt_x</p:attrName>
                                        </p:attrNameLst>
                                      </p:cBhvr>
                                      <p:tavLst>
                                        <p:tav tm="0">
                                          <p:val>
                                            <p:fltVal val="0.5"/>
                                          </p:val>
                                        </p:tav>
                                        <p:tav tm="100000">
                                          <p:val>
                                            <p:strVal val="#ppt_x"/>
                                          </p:val>
                                        </p:tav>
                                      </p:tavLst>
                                    </p:anim>
                                    <p:anim calcmode="lin" valueType="num">
                                      <p:cBhvr>
                                        <p:cTn id="29" dur="1000" fill="hold"/>
                                        <p:tgtEl>
                                          <p:spTgt spid="3">
                                            <p:txEl>
                                              <p:pRg st="6" end="6"/>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3"/>
          <p:cNvSpPr>
            <a:spLocks noGrp="1"/>
          </p:cNvSpPr>
          <p:nvPr>
            <p:ph sz="quarter" idx="1"/>
          </p:nvPr>
        </p:nvSpPr>
        <p:spPr>
          <a:xfrm>
            <a:off x="107504" y="1772816"/>
            <a:ext cx="8856984" cy="3888432"/>
          </a:xfrm>
        </p:spPr>
        <p:txBody>
          <a:bodyPr>
            <a:noAutofit/>
          </a:bodyPr>
          <a:lstStyle/>
          <a:p>
            <a:pPr marL="285750" indent="-285750" algn="just">
              <a:lnSpc>
                <a:spcPct val="150000"/>
              </a:lnSpc>
              <a:buClr>
                <a:schemeClr val="accent5"/>
              </a:buClr>
              <a:buSzPct val="100000"/>
              <a:buFont typeface="Wingdings" panose="05000000000000000000" pitchFamily="2" charset="2"/>
              <a:buChar char="ü"/>
            </a:pPr>
            <a:r>
              <a:rPr lang="el-GR" sz="1800" b="0" dirty="0" smtClean="0">
                <a:solidFill>
                  <a:schemeClr val="tx2"/>
                </a:solidFill>
                <a:effectLst>
                  <a:outerShdw blurRad="38100" dist="38100" dir="2700000" algn="tl">
                    <a:srgbClr val="000000">
                      <a:alpha val="43137"/>
                    </a:srgbClr>
                  </a:outerShdw>
                </a:effectLst>
              </a:rPr>
              <a:t>Διαμορφώνονται</a:t>
            </a:r>
            <a:r>
              <a:rPr lang="el-GR" sz="1800" b="0" dirty="0" smtClean="0">
                <a:solidFill>
                  <a:schemeClr val="tx2"/>
                </a:solidFill>
              </a:rPr>
              <a:t> </a:t>
            </a:r>
            <a:r>
              <a:rPr lang="el-GR" sz="1800" b="0" dirty="0">
                <a:solidFill>
                  <a:schemeClr val="tx2"/>
                </a:solidFill>
              </a:rPr>
              <a:t>εντός του δικτύου και οργανώνονται ανά θεματική </a:t>
            </a:r>
            <a:r>
              <a:rPr lang="el-GR" sz="1800" b="0" dirty="0" smtClean="0">
                <a:solidFill>
                  <a:schemeClr val="tx2"/>
                </a:solidFill>
              </a:rPr>
              <a:t>ενότητα</a:t>
            </a:r>
          </a:p>
          <a:p>
            <a:pPr marL="285750" indent="-285750" algn="just">
              <a:spcBef>
                <a:spcPts val="1800"/>
              </a:spcBef>
              <a:buClr>
                <a:schemeClr val="accent5"/>
              </a:buClr>
              <a:buSzPct val="100000"/>
              <a:buFont typeface="Wingdings" panose="05000000000000000000" pitchFamily="2" charset="2"/>
              <a:buChar char="ü"/>
            </a:pPr>
            <a:r>
              <a:rPr lang="el-GR" sz="1800" dirty="0" smtClean="0">
                <a:solidFill>
                  <a:schemeClr val="tx2"/>
                </a:solidFill>
                <a:effectLst>
                  <a:outerShdw blurRad="38100" dist="38100" dir="2700000" algn="tl">
                    <a:srgbClr val="000000">
                      <a:alpha val="43137"/>
                    </a:srgbClr>
                  </a:outerShdw>
                </a:effectLst>
              </a:rPr>
              <a:t>Αποτελούνται</a:t>
            </a:r>
            <a:r>
              <a:rPr lang="el-GR" sz="1800" b="0" dirty="0" smtClean="0">
                <a:solidFill>
                  <a:schemeClr val="tx2"/>
                </a:solidFill>
              </a:rPr>
              <a:t> από ομάδες </a:t>
            </a:r>
            <a:r>
              <a:rPr lang="el-GR" sz="1800" b="0" dirty="0">
                <a:solidFill>
                  <a:schemeClr val="tx2"/>
                </a:solidFill>
              </a:rPr>
              <a:t>επιλεγμένων μελών και ανεξάρτητων εμπειρογνωμόνων που </a:t>
            </a:r>
            <a:r>
              <a:rPr lang="el-GR" sz="1800" dirty="0">
                <a:solidFill>
                  <a:schemeClr val="tx2"/>
                </a:solidFill>
              </a:rPr>
              <a:t>επεξεργάζονται συγκεκριμένα θέματα ή μεθοδολογίες, προκειμένου να υποστηρίξουν το έργο των μελών στο πλαίσιο λειτουργίας του </a:t>
            </a:r>
            <a:r>
              <a:rPr lang="el-GR" sz="1800" dirty="0" smtClean="0">
                <a:solidFill>
                  <a:schemeClr val="tx2"/>
                </a:solidFill>
              </a:rPr>
              <a:t>Δικτύου </a:t>
            </a:r>
          </a:p>
          <a:p>
            <a:pPr marL="722313" lvl="1" indent="-269875" algn="just">
              <a:buClr>
                <a:schemeClr val="accent5"/>
              </a:buClr>
              <a:buSzPct val="100000"/>
              <a:buFont typeface="Arial" panose="020B0604020202020204" pitchFamily="34" charset="0"/>
              <a:buChar char="•"/>
            </a:pPr>
            <a:r>
              <a:rPr lang="el-GR" sz="1600" i="1" dirty="0" smtClean="0"/>
              <a:t>Το </a:t>
            </a:r>
            <a:r>
              <a:rPr lang="el-GR" sz="1600" i="1" dirty="0"/>
              <a:t>αντικείμενο των Ομάδων Εργασίας είναι θεματικού και μεθοδολογικού περιεχομένου και βασίζεται στα ευρωπαϊκά ή διεθνή </a:t>
            </a:r>
            <a:r>
              <a:rPr lang="el-GR" sz="1600" i="1" dirty="0" err="1"/>
              <a:t>standards</a:t>
            </a:r>
            <a:r>
              <a:rPr lang="el-GR" sz="1600" i="1" dirty="0"/>
              <a:t> για την εφαρμογή και την παρακολούθηση της εθνικής και ευρωπαϊκής περιβαλλοντικής </a:t>
            </a:r>
            <a:r>
              <a:rPr lang="el-GR" sz="1600" i="1" dirty="0" smtClean="0"/>
              <a:t>πολιτικής </a:t>
            </a:r>
          </a:p>
          <a:p>
            <a:pPr marL="285750" indent="-285750" algn="just">
              <a:spcBef>
                <a:spcPts val="1800"/>
              </a:spcBef>
              <a:buClr>
                <a:schemeClr val="accent5"/>
              </a:buClr>
              <a:buSzPct val="100000"/>
              <a:buFont typeface="Wingdings" panose="05000000000000000000" pitchFamily="2" charset="2"/>
              <a:buChar char="ü"/>
            </a:pPr>
            <a:r>
              <a:rPr lang="el-GR" sz="1800" dirty="0">
                <a:solidFill>
                  <a:schemeClr val="tx2"/>
                </a:solidFill>
                <a:effectLst>
                  <a:outerShdw blurRad="38100" dist="38100" dir="2700000" algn="tl">
                    <a:srgbClr val="000000">
                      <a:alpha val="43137"/>
                    </a:srgbClr>
                  </a:outerShdw>
                </a:effectLst>
              </a:rPr>
              <a:t>Τα αποτελέσματα </a:t>
            </a:r>
            <a:r>
              <a:rPr lang="el-GR" sz="1800" dirty="0">
                <a:solidFill>
                  <a:schemeClr val="tx2"/>
                </a:solidFill>
              </a:rPr>
              <a:t>των εργασιών των Ομάδων Εργασίας </a:t>
            </a:r>
            <a:r>
              <a:rPr lang="el-GR" sz="1800" dirty="0">
                <a:solidFill>
                  <a:schemeClr val="tx2"/>
                </a:solidFill>
                <a:effectLst>
                  <a:outerShdw blurRad="38100" dist="38100" dir="2700000" algn="tl">
                    <a:srgbClr val="000000">
                      <a:alpha val="43137"/>
                    </a:srgbClr>
                  </a:outerShdw>
                </a:effectLst>
              </a:rPr>
              <a:t>παρουσιάζονται στις Ολομέλειες του Δικτύου</a:t>
            </a:r>
          </a:p>
          <a:p>
            <a:pPr marL="285750" indent="-285750" algn="just">
              <a:lnSpc>
                <a:spcPct val="150000"/>
              </a:lnSpc>
              <a:spcBef>
                <a:spcPts val="1800"/>
              </a:spcBef>
              <a:buClr>
                <a:schemeClr val="accent5"/>
              </a:buClr>
              <a:buSzPct val="100000"/>
              <a:buFont typeface="Wingdings" panose="05000000000000000000" pitchFamily="2" charset="2"/>
              <a:buChar char="ü"/>
            </a:pPr>
            <a:r>
              <a:rPr lang="el-GR" sz="1800" dirty="0">
                <a:solidFill>
                  <a:schemeClr val="tx2"/>
                </a:solidFill>
                <a:effectLst>
                  <a:outerShdw blurRad="38100" dist="38100" dir="2700000" algn="tl">
                    <a:srgbClr val="000000">
                      <a:alpha val="43137"/>
                    </a:srgbClr>
                  </a:outerShdw>
                </a:effectLst>
              </a:rPr>
              <a:t>Η συμμετοχή των μελών στις Ομάδες Εργασίας γίνεται εθελοντικά </a:t>
            </a:r>
          </a:p>
        </p:txBody>
      </p:sp>
      <p:sp>
        <p:nvSpPr>
          <p:cNvPr id="6" name="Τίτλος 1"/>
          <p:cNvSpPr txBox="1">
            <a:spLocks/>
          </p:cNvSpPr>
          <p:nvPr/>
        </p:nvSpPr>
        <p:spPr>
          <a:xfrm>
            <a:off x="467544" y="653162"/>
            <a:ext cx="6984776" cy="903630"/>
          </a:xfrm>
          <a:prstGeom prst="rect">
            <a:avLst/>
          </a:prstGeom>
        </p:spPr>
        <p:txBody>
          <a:bodyPr vert="horz" anchor="b" anchorCtr="0">
            <a:noAutofit/>
          </a:bodyPr>
          <a:lstStyle>
            <a:lvl1pPr algn="l" rtl="0" eaLnBrk="1" latinLnBrk="0" hangingPunct="1">
              <a:spcBef>
                <a:spcPct val="0"/>
              </a:spcBef>
              <a:buNone/>
              <a:defRPr kumimoji="0" sz="3200" kern="1200">
                <a:solidFill>
                  <a:schemeClr val="tx2"/>
                </a:solidFill>
                <a:latin typeface="+mj-lt"/>
                <a:ea typeface="+mj-ea"/>
                <a:cs typeface="+mj-cs"/>
              </a:defRPr>
            </a:lvl1pPr>
          </a:lstStyle>
          <a:p>
            <a:r>
              <a:rPr lang="el-GR" sz="2500" dirty="0" smtClean="0">
                <a:solidFill>
                  <a:schemeClr val="accent5"/>
                </a:solidFill>
                <a:latin typeface="+mn-lt"/>
              </a:rPr>
              <a:t>Άρθρο 7</a:t>
            </a:r>
            <a:r>
              <a:rPr lang="el-GR" sz="2500" dirty="0">
                <a:solidFill>
                  <a:schemeClr val="accent2"/>
                </a:solidFill>
                <a:latin typeface="+mn-lt"/>
              </a:rPr>
              <a:t/>
            </a:r>
            <a:br>
              <a:rPr lang="el-GR" sz="2500" dirty="0">
                <a:solidFill>
                  <a:schemeClr val="accent2"/>
                </a:solidFill>
                <a:latin typeface="+mn-lt"/>
              </a:rPr>
            </a:br>
            <a:r>
              <a:rPr lang="el-GR" sz="2300" spc="300" dirty="0" smtClean="0">
                <a:solidFill>
                  <a:srgbClr val="59B0B9"/>
                </a:solidFill>
                <a:latin typeface="Calibri"/>
              </a:rPr>
              <a:t>Οι </a:t>
            </a:r>
            <a:r>
              <a:rPr lang="el-GR" sz="2300" spc="300" dirty="0">
                <a:solidFill>
                  <a:srgbClr val="59B0B9"/>
                </a:solidFill>
                <a:latin typeface="Calibri"/>
              </a:rPr>
              <a:t>Ο</a:t>
            </a:r>
            <a:r>
              <a:rPr lang="el-GR" sz="2300" spc="300" dirty="0" smtClean="0">
                <a:solidFill>
                  <a:srgbClr val="59B0B9"/>
                </a:solidFill>
                <a:latin typeface="Calibri"/>
              </a:rPr>
              <a:t>μάδες </a:t>
            </a:r>
            <a:r>
              <a:rPr lang="el-GR" sz="2300" spc="300" dirty="0">
                <a:solidFill>
                  <a:srgbClr val="59B0B9"/>
                </a:solidFill>
                <a:latin typeface="Calibri"/>
              </a:rPr>
              <a:t>Ε</a:t>
            </a:r>
            <a:r>
              <a:rPr lang="el-GR" sz="2300" spc="300" dirty="0" smtClean="0">
                <a:solidFill>
                  <a:srgbClr val="59B0B9"/>
                </a:solidFill>
                <a:latin typeface="Calibri"/>
              </a:rPr>
              <a:t>ργασίας</a:t>
            </a:r>
            <a:endParaRPr lang="el-GR" sz="2300" spc="300" dirty="0">
              <a:solidFill>
                <a:schemeClr val="accent2"/>
              </a:solidFill>
              <a:latin typeface="+mn-lt"/>
            </a:endParaRPr>
          </a:p>
        </p:txBody>
      </p:sp>
      <p:sp>
        <p:nvSpPr>
          <p:cNvPr id="7" name="Θέση περιεχομένου 3"/>
          <p:cNvSpPr txBox="1">
            <a:spLocks/>
          </p:cNvSpPr>
          <p:nvPr/>
        </p:nvSpPr>
        <p:spPr>
          <a:xfrm>
            <a:off x="212293" y="5517232"/>
            <a:ext cx="8856984" cy="936104"/>
          </a:xfrm>
          <a:prstGeom prst="rect">
            <a:avLst/>
          </a:prstGeom>
        </p:spPr>
        <p:txBody>
          <a:bodyPr vert="horz">
            <a:no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285750" indent="-285750" algn="just">
              <a:lnSpc>
                <a:spcPct val="150000"/>
              </a:lnSpc>
              <a:buClr>
                <a:schemeClr val="accent5"/>
              </a:buClr>
              <a:buSzPct val="100000"/>
              <a:buFont typeface="Wingdings" panose="05000000000000000000" pitchFamily="2" charset="2"/>
              <a:buChar char="ü"/>
            </a:pPr>
            <a:endParaRPr lang="el-GR" sz="1800" dirty="0">
              <a:solidFill>
                <a:schemeClr val="tx2"/>
              </a:solidFill>
              <a:effectLst>
                <a:outerShdw blurRad="38100" dist="38100" dir="2700000" algn="tl">
                  <a:srgbClr val="000000">
                    <a:alpha val="43137"/>
                  </a:srgbClr>
                </a:outerShdw>
              </a:effectLst>
            </a:endParaRPr>
          </a:p>
        </p:txBody>
      </p:sp>
      <p:pic>
        <p:nvPicPr>
          <p:cNvPr id="8" name="Εικόνα 18" descr="Περιγραφή: D:\MY DOCUMENTS\Οι εικόνες μου\ΥΠΗΡΕΣΙΑΚΑ\ΥΠΕΚΑ 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16632"/>
            <a:ext cx="720080" cy="36004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http://www.openitcdn2.com/emea.gr/uploads/2013/11/elliniki-proedria-logo-454280-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44408" y="116632"/>
            <a:ext cx="792088" cy="48851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17333" y="6413151"/>
            <a:ext cx="503139" cy="32821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EU_ETPA"/>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1520" y="6381328"/>
            <a:ext cx="385242" cy="407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64236" y="6410819"/>
            <a:ext cx="792286" cy="348832"/>
          </a:xfrm>
          <a:prstGeom prst="rect">
            <a:avLst/>
          </a:prstGeom>
          <a:noFill/>
          <a:extLst>
            <a:ext uri="{909E8E84-426E-40DD-AFC4-6F175D3DCCD1}">
              <a14:hiddenFill xmlns:a14="http://schemas.microsoft.com/office/drawing/2010/main">
                <a:solidFill>
                  <a:srgbClr val="FFFFFF"/>
                </a:solidFill>
              </a14:hiddenFill>
            </a:ext>
          </a:extLst>
        </p:spPr>
      </p:pic>
      <p:pic>
        <p:nvPicPr>
          <p:cNvPr id="13" name="Εικόνα 1" descr="Περιγραφή: C:\Users\stzima.EYSPED\Pictures\eysped.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38477" y="116632"/>
            <a:ext cx="1133970" cy="500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8669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Scale>
                                      <p:cBhvr>
                                        <p:cTn id="7" dur="1000" decel="50000" fill="hold">
                                          <p:stCondLst>
                                            <p:cond delay="0"/>
                                          </p:stCondLst>
                                        </p:cTn>
                                        <p:tgtEl>
                                          <p:spTgt spid="4">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
                                            <p:txEl>
                                              <p:pRg st="0" end="0"/>
                                            </p:txEl>
                                          </p:spTgt>
                                        </p:tgtEl>
                                        <p:attrNameLst>
                                          <p:attrName>ppt_x</p:attrName>
                                          <p:attrName>ppt_y</p:attrName>
                                        </p:attrNameLst>
                                      </p:cBhvr>
                                    </p:animMotion>
                                    <p:animEffect transition="in" filter="fade">
                                      <p:cBhvr>
                                        <p:cTn id="9" dur="1000"/>
                                        <p:tgtEl>
                                          <p:spTgt spid="4">
                                            <p:txEl>
                                              <p:pRg st="0" end="0"/>
                                            </p:txEl>
                                          </p:spTgt>
                                        </p:tgtEl>
                                      </p:cBhvr>
                                    </p:animEffect>
                                  </p:childTnLst>
                                </p:cTn>
                              </p:par>
                            </p:childTnLst>
                          </p:cTn>
                        </p:par>
                        <p:par>
                          <p:cTn id="10" fill="hold">
                            <p:stCondLst>
                              <p:cond delay="1000"/>
                            </p:stCondLst>
                            <p:childTnLst>
                              <p:par>
                                <p:cTn id="11" presetID="52" presetClass="entr" presetSubtype="0"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Scale>
                                      <p:cBhvr>
                                        <p:cTn id="13" dur="1000" decel="50000" fill="hold">
                                          <p:stCondLst>
                                            <p:cond delay="0"/>
                                          </p:stCondLst>
                                        </p:cTn>
                                        <p:tgtEl>
                                          <p:spTgt spid="4">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1000" decel="50000" fill="hold">
                                          <p:stCondLst>
                                            <p:cond delay="0"/>
                                          </p:stCondLst>
                                        </p:cTn>
                                        <p:tgtEl>
                                          <p:spTgt spid="4">
                                            <p:txEl>
                                              <p:pRg st="1" end="1"/>
                                            </p:txEl>
                                          </p:spTgt>
                                        </p:tgtEl>
                                        <p:attrNameLst>
                                          <p:attrName>ppt_x</p:attrName>
                                          <p:attrName>ppt_y</p:attrName>
                                        </p:attrNameLst>
                                      </p:cBhvr>
                                    </p:animMotion>
                                    <p:animEffect transition="in" filter="fade">
                                      <p:cBhvr>
                                        <p:cTn id="15" dur="1000"/>
                                        <p:tgtEl>
                                          <p:spTgt spid="4">
                                            <p:txEl>
                                              <p:pRg st="1" end="1"/>
                                            </p:txEl>
                                          </p:spTgt>
                                        </p:tgtEl>
                                      </p:cBhvr>
                                    </p:animEffect>
                                  </p:childTnLst>
                                </p:cTn>
                              </p:par>
                              <p:par>
                                <p:cTn id="16" presetID="52" presetClass="entr" presetSubtype="0" fill="hold" grpId="0" nodeType="with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Scale>
                                      <p:cBhvr>
                                        <p:cTn id="18" dur="1000" decel="50000" fill="hold">
                                          <p:stCondLst>
                                            <p:cond delay="0"/>
                                          </p:stCondLst>
                                        </p:cTn>
                                        <p:tgtEl>
                                          <p:spTgt spid="4">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9" dur="1000" decel="50000" fill="hold">
                                          <p:stCondLst>
                                            <p:cond delay="0"/>
                                          </p:stCondLst>
                                        </p:cTn>
                                        <p:tgtEl>
                                          <p:spTgt spid="4">
                                            <p:txEl>
                                              <p:pRg st="2" end="2"/>
                                            </p:txEl>
                                          </p:spTgt>
                                        </p:tgtEl>
                                        <p:attrNameLst>
                                          <p:attrName>ppt_x</p:attrName>
                                          <p:attrName>ppt_y</p:attrName>
                                        </p:attrNameLst>
                                      </p:cBhvr>
                                    </p:animMotion>
                                    <p:animEffect transition="in" filter="fade">
                                      <p:cBhvr>
                                        <p:cTn id="20" dur="1000"/>
                                        <p:tgtEl>
                                          <p:spTgt spid="4">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2" presetClass="entr" presetSubtype="0"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Scale>
                                      <p:cBhvr>
                                        <p:cTn id="25" dur="1000" decel="50000" fill="hold">
                                          <p:stCondLst>
                                            <p:cond delay="0"/>
                                          </p:stCondLst>
                                        </p:cTn>
                                        <p:tgtEl>
                                          <p:spTgt spid="4">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4">
                                            <p:txEl>
                                              <p:pRg st="3" end="3"/>
                                            </p:txEl>
                                          </p:spTgt>
                                        </p:tgtEl>
                                        <p:attrNameLst>
                                          <p:attrName>ppt_x</p:attrName>
                                          <p:attrName>ppt_y</p:attrName>
                                        </p:attrNameLst>
                                      </p:cBhvr>
                                    </p:animMotion>
                                    <p:animEffect transition="in" filter="fade">
                                      <p:cBhvr>
                                        <p:cTn id="27" dur="1000"/>
                                        <p:tgtEl>
                                          <p:spTgt spid="4">
                                            <p:txEl>
                                              <p:pRg st="3" end="3"/>
                                            </p:txEl>
                                          </p:spTgt>
                                        </p:tgtEl>
                                      </p:cBhvr>
                                    </p:animEffect>
                                  </p:childTnLst>
                                </p:cTn>
                              </p:par>
                            </p:childTnLst>
                          </p:cTn>
                        </p:par>
                        <p:par>
                          <p:cTn id="28" fill="hold">
                            <p:stCondLst>
                              <p:cond delay="1000"/>
                            </p:stCondLst>
                            <p:childTnLst>
                              <p:par>
                                <p:cTn id="29" presetID="52" presetClass="entr" presetSubtype="0" fill="hold" grpId="0" nodeType="after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Scale>
                                      <p:cBhvr>
                                        <p:cTn id="31" dur="1000" decel="50000" fill="hold">
                                          <p:stCondLst>
                                            <p:cond delay="0"/>
                                          </p:stCondLst>
                                        </p:cTn>
                                        <p:tgtEl>
                                          <p:spTgt spid="4">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 dur="1000" decel="50000" fill="hold">
                                          <p:stCondLst>
                                            <p:cond delay="0"/>
                                          </p:stCondLst>
                                        </p:cTn>
                                        <p:tgtEl>
                                          <p:spTgt spid="4">
                                            <p:txEl>
                                              <p:pRg st="4" end="4"/>
                                            </p:txEl>
                                          </p:spTgt>
                                        </p:tgtEl>
                                        <p:attrNameLst>
                                          <p:attrName>ppt_x</p:attrName>
                                          <p:attrName>ppt_y</p:attrName>
                                        </p:attrNameLst>
                                      </p:cBhvr>
                                    </p:animMotion>
                                    <p:animEffect transition="in" filter="fade">
                                      <p:cBhvr>
                                        <p:cTn id="33" dur="1000"/>
                                        <p:tgtEl>
                                          <p:spTgt spid="4">
                                            <p:txEl>
                                              <p:pRg st="4" end="4"/>
                                            </p:txEl>
                                          </p:spTgt>
                                        </p:tgtEl>
                                      </p:cBhvr>
                                    </p:animEffect>
                                  </p:childTnLst>
                                </p:cTn>
                              </p:par>
                            </p:childTnLst>
                          </p:cTn>
                        </p:par>
                        <p:par>
                          <p:cTn id="34" fill="hold">
                            <p:stCondLst>
                              <p:cond delay="2000"/>
                            </p:stCondLst>
                            <p:childTnLst>
                              <p:par>
                                <p:cTn id="35" presetID="52" presetClass="entr" presetSubtype="0" fill="hold" grpId="0" nodeType="afterEffect" nodePh="1">
                                  <p:stCondLst>
                                    <p:cond delay="0"/>
                                  </p:stCondLst>
                                  <p:endCondLst>
                                    <p:cond evt="begin" delay="0">
                                      <p:tn val="35"/>
                                    </p:cond>
                                  </p:endCondLst>
                                  <p:childTnLst>
                                    <p:set>
                                      <p:cBhvr>
                                        <p:cTn id="36" dur="1" fill="hold">
                                          <p:stCondLst>
                                            <p:cond delay="0"/>
                                          </p:stCondLst>
                                        </p:cTn>
                                        <p:tgtEl>
                                          <p:spTgt spid="7">
                                            <p:txEl>
                                              <p:pRg st="0" end="0"/>
                                            </p:txEl>
                                          </p:spTgt>
                                        </p:tgtEl>
                                        <p:attrNameLst>
                                          <p:attrName>style.visibility</p:attrName>
                                        </p:attrNameLst>
                                      </p:cBhvr>
                                      <p:to>
                                        <p:strVal val="visible"/>
                                      </p:to>
                                    </p:set>
                                    <p:animScale>
                                      <p:cBhvr>
                                        <p:cTn id="37" dur="1000" decel="50000" fill="hold">
                                          <p:stCondLst>
                                            <p:cond delay="0"/>
                                          </p:stCondLst>
                                        </p:cTn>
                                        <p:tgtEl>
                                          <p:spTgt spid="7">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8" dur="1000" decel="50000" fill="hold">
                                          <p:stCondLst>
                                            <p:cond delay="0"/>
                                          </p:stCondLst>
                                        </p:cTn>
                                        <p:tgtEl>
                                          <p:spTgt spid="7">
                                            <p:txEl>
                                              <p:pRg st="0" end="0"/>
                                            </p:txEl>
                                          </p:spTgt>
                                        </p:tgtEl>
                                        <p:attrNameLst>
                                          <p:attrName>ppt_x</p:attrName>
                                          <p:attrName>ppt_y</p:attrName>
                                        </p:attrNameLst>
                                      </p:cBhvr>
                                    </p:animMotion>
                                    <p:animEffect transition="in" filter="fade">
                                      <p:cBhvr>
                                        <p:cTn id="39"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7" grpId="0" build="p"/>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Ρίζες">
  <a:themeElements>
    <a:clrScheme name="Προσαρμοσμένο 12">
      <a:dk1>
        <a:srgbClr val="98C723"/>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Ρίζες">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Ρίζες">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Έγγραφο" ma:contentTypeID="0x010100ECDDDAFF6CA6494BB9A76D6EF082445F" ma:contentTypeVersion="1" ma:contentTypeDescription="Δημιουργία νέου εγγράφου" ma:contentTypeScope="" ma:versionID="c4f59b79303d18c968b6dd5a4da34f49">
  <xsd:schema xmlns:xsd="http://www.w3.org/2001/XMLSchema" xmlns:xs="http://www.w3.org/2001/XMLSchema" xmlns:p="http://schemas.microsoft.com/office/2006/metadata/properties" xmlns:ns1="http://schemas.microsoft.com/sharepoint/v3" targetNamespace="http://schemas.microsoft.com/office/2006/metadata/properties" ma:root="true" ma:fieldsID="411b4437d7e41913fd45395c41a8907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Ημερομηνία έναρξης χρονοδιαγράμματος" ma:description="" ma:hidden="true" ma:internalName="PublishingStartDate">
      <xsd:simpleType>
        <xsd:restriction base="dms:Unknown"/>
      </xsd:simpleType>
    </xsd:element>
    <xsd:element name="PublishingExpirationDate" ma:index="9" nillable="true" ma:displayName="Ημερομηνία λήξης χρονοδιαγράμματος"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Τύπος περιεχομένου"/>
        <xsd:element ref="dc:title" minOccurs="0" maxOccurs="1" ma:index="4" ma:displayName="Τίτλο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0FCC424-2135-47FA-A867-D3909CB17BD9}"/>
</file>

<file path=customXml/itemProps2.xml><?xml version="1.0" encoding="utf-8"?>
<ds:datastoreItem xmlns:ds="http://schemas.openxmlformats.org/officeDocument/2006/customXml" ds:itemID="{2CD1C276-16F5-433A-940A-6BC6106D6962}"/>
</file>

<file path=customXml/itemProps3.xml><?xml version="1.0" encoding="utf-8"?>
<ds:datastoreItem xmlns:ds="http://schemas.openxmlformats.org/officeDocument/2006/customXml" ds:itemID="{7B467175-DBF9-4FB9-B306-E0E0DB71F20C}"/>
</file>

<file path=docProps/app.xml><?xml version="1.0" encoding="utf-8"?>
<Properties xmlns="http://schemas.openxmlformats.org/officeDocument/2006/extended-properties" xmlns:vt="http://schemas.openxmlformats.org/officeDocument/2006/docPropsVTypes">
  <TotalTime>797</TotalTime>
  <Words>1389</Words>
  <Application>Microsoft Office PowerPoint</Application>
  <PresentationFormat>Προβολή στην οθόνη (4:3)</PresentationFormat>
  <Paragraphs>124</Paragraphs>
  <Slides>12</Slides>
  <Notes>7</Notes>
  <HiddenSlides>0</HiddenSlides>
  <MMClips>0</MMClips>
  <ScaleCrop>false</ScaleCrop>
  <HeadingPairs>
    <vt:vector size="4" baseType="variant">
      <vt:variant>
        <vt:lpstr>Θέμα</vt:lpstr>
      </vt:variant>
      <vt:variant>
        <vt:i4>2</vt:i4>
      </vt:variant>
      <vt:variant>
        <vt:lpstr>Τίτλοι διαφανειών</vt:lpstr>
      </vt:variant>
      <vt:variant>
        <vt:i4>12</vt:i4>
      </vt:variant>
    </vt:vector>
  </HeadingPairs>
  <TitlesOfParts>
    <vt:vector size="14" baseType="lpstr">
      <vt:lpstr>Θέμα του Office</vt:lpstr>
      <vt:lpstr>Ρίζες</vt:lpstr>
      <vt:lpstr>Παρουσίαση του PowerPoint</vt:lpstr>
      <vt:lpstr>Σχέδιο Κανονισμού Λειτουργίας</vt:lpstr>
      <vt:lpstr>Άρθρο 2 Στόχοι του Ε.ΠΕ.ΔΙ</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ΓΕΩΡΓΟΠΟΥΛΟΥ ΑΝΝΕΖΑ</dc:creator>
  <cp:lastModifiedBy>ΓΕΩΡΓΟΠΟΥΛΟΥ ΑΝΝΕΖΑ</cp:lastModifiedBy>
  <cp:revision>74</cp:revision>
  <dcterms:created xsi:type="dcterms:W3CDTF">2014-04-17T13:11:51Z</dcterms:created>
  <dcterms:modified xsi:type="dcterms:W3CDTF">2014-05-13T08:50:14Z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0x010100ECDDDAFF6CA6494BB9A76D6EF082445F</vt:lpwstr>
  </property>
</Properties>
</file>